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ppt/notesSlides/notesSlide15.xml" ContentType="application/vnd.openxmlformats-officedocument.presentationml.notesSlide+xml"/>
  <Override PartName="/ppt/tags/tag15.xml" ContentType="application/vnd.openxmlformats-officedocument.presentationml.tags+xml"/>
  <Override PartName="/ppt/notesSlides/notesSlide16.xml" ContentType="application/vnd.openxmlformats-officedocument.presentationml.notesSlide+xml"/>
  <Override PartName="/ppt/tags/tag16.xml" ContentType="application/vnd.openxmlformats-officedocument.presentationml.tags+xml"/>
  <Override PartName="/ppt/notesSlides/notesSlide17.xml" ContentType="application/vnd.openxmlformats-officedocument.presentationml.notesSlide+xml"/>
  <Override PartName="/ppt/tags/tag17.xml" ContentType="application/vnd.openxmlformats-officedocument.presentationml.tags+xml"/>
  <Override PartName="/ppt/notesSlides/notesSlide18.xml" ContentType="application/vnd.openxmlformats-officedocument.presentationml.notesSlide+xml"/>
  <Override PartName="/ppt/tags/tag18.xml" ContentType="application/vnd.openxmlformats-officedocument.presentationml.tags+xml"/>
  <Override PartName="/ppt/notesSlides/notesSlide19.xml" ContentType="application/vnd.openxmlformats-officedocument.presentationml.notesSlide+xml"/>
  <Override PartName="/ppt/tags/tag19.xml" ContentType="application/vnd.openxmlformats-officedocument.presentationml.tags+xml"/>
  <Override PartName="/ppt/notesSlides/notesSlide20.xml" ContentType="application/vnd.openxmlformats-officedocument.presentationml.notesSlide+xml"/>
  <Override PartName="/ppt/tags/tag20.xml" ContentType="application/vnd.openxmlformats-officedocument.presentationml.tags+xml"/>
  <Override PartName="/ppt/notesSlides/notesSlide21.xml" ContentType="application/vnd.openxmlformats-officedocument.presentationml.notesSlide+xml"/>
  <Override PartName="/ppt/tags/tag21.xml" ContentType="application/vnd.openxmlformats-officedocument.presentationml.tags+xml"/>
  <Override PartName="/ppt/notesSlides/notesSlide22.xml" ContentType="application/vnd.openxmlformats-officedocument.presentationml.notesSlide+xml"/>
  <Override PartName="/ppt/tags/tag22.xml" ContentType="application/vnd.openxmlformats-officedocument.presentationml.tags+xml"/>
  <Override PartName="/ppt/notesSlides/notesSlide23.xml" ContentType="application/vnd.openxmlformats-officedocument.presentationml.notesSlide+xml"/>
  <Override PartName="/ppt/tags/tag23.xml" ContentType="application/vnd.openxmlformats-officedocument.presentationml.tags+xml"/>
  <Override PartName="/ppt/notesSlides/notesSlide24.xml" ContentType="application/vnd.openxmlformats-officedocument.presentationml.notesSlide+xml"/>
  <Override PartName="/ppt/tags/tag24.xml" ContentType="application/vnd.openxmlformats-officedocument.presentationml.tags+xml"/>
  <Override PartName="/ppt/notesSlides/notesSlide25.xml" ContentType="application/vnd.openxmlformats-officedocument.presentationml.notesSlide+xml"/>
  <Override PartName="/ppt/tags/tag25.xml" ContentType="application/vnd.openxmlformats-officedocument.presentationml.tags+xml"/>
  <Override PartName="/ppt/notesSlides/notesSlide26.xml" ContentType="application/vnd.openxmlformats-officedocument.presentationml.notesSlide+xml"/>
  <Override PartName="/ppt/tags/tag26.xml" ContentType="application/vnd.openxmlformats-officedocument.presentationml.tags+xml"/>
  <Override PartName="/ppt/notesSlides/notesSlide27.xml" ContentType="application/vnd.openxmlformats-officedocument.presentationml.notesSlide+xml"/>
  <Override PartName="/ppt/tags/tag27.xml" ContentType="application/vnd.openxmlformats-officedocument.presentationml.tags+xml"/>
  <Override PartName="/ppt/notesSlides/notesSlide28.xml" ContentType="application/vnd.openxmlformats-officedocument.presentationml.notesSlide+xml"/>
  <Override PartName="/ppt/tags/tag28.xml" ContentType="application/vnd.openxmlformats-officedocument.presentationml.tags+xml"/>
  <Override PartName="/ppt/notesSlides/notesSlide29.xml" ContentType="application/vnd.openxmlformats-officedocument.presentationml.notesSlide+xml"/>
  <Override PartName="/ppt/tags/tag29.xml" ContentType="application/vnd.openxmlformats-officedocument.presentationml.tags+xml"/>
  <Override PartName="/ppt/notesSlides/notesSlide30.xml" ContentType="application/vnd.openxmlformats-officedocument.presentationml.notesSlide+xml"/>
  <Override PartName="/ppt/tags/tag30.xml" ContentType="application/vnd.openxmlformats-officedocument.presentationml.tags+xml"/>
  <Override PartName="/ppt/notesSlides/notesSlide31.xml" ContentType="application/vnd.openxmlformats-officedocument.presentationml.notesSlide+xml"/>
  <Override PartName="/ppt/tags/tag31.xml" ContentType="application/vnd.openxmlformats-officedocument.presentationml.tags+xml"/>
  <Override PartName="/ppt/notesSlides/notesSlide32.xml" ContentType="application/vnd.openxmlformats-officedocument.presentationml.notesSlide+xml"/>
  <Override PartName="/ppt/tags/tag32.xml" ContentType="application/vnd.openxmlformats-officedocument.presentationml.tags+xml"/>
  <Override PartName="/ppt/notesSlides/notesSlide33.xml" ContentType="application/vnd.openxmlformats-officedocument.presentationml.notesSlide+xml"/>
  <Override PartName="/ppt/tags/tag33.xml" ContentType="application/vnd.openxmlformats-officedocument.presentationml.tags+xml"/>
  <Override PartName="/ppt/notesSlides/notesSlide34.xml" ContentType="application/vnd.openxmlformats-officedocument.presentationml.notesSlide+xml"/>
  <Override PartName="/ppt/tags/tag34.xml" ContentType="application/vnd.openxmlformats-officedocument.presentationml.tags+xml"/>
  <Override PartName="/ppt/notesSlides/notesSlide35.xml" ContentType="application/vnd.openxmlformats-officedocument.presentationml.notesSlide+xml"/>
  <Override PartName="/ppt/tags/tag35.xml" ContentType="application/vnd.openxmlformats-officedocument.presentationml.tags+xml"/>
  <Override PartName="/ppt/notesSlides/notesSlide36.xml" ContentType="application/vnd.openxmlformats-officedocument.presentationml.notesSlide+xml"/>
  <Override PartName="/ppt/tags/tag36.xml" ContentType="application/vnd.openxmlformats-officedocument.presentationml.tags+xml"/>
  <Override PartName="/ppt/notesSlides/notesSlide37.xml" ContentType="application/vnd.openxmlformats-officedocument.presentationml.notesSlide+xml"/>
  <Override PartName="/ppt/tags/tag37.xml" ContentType="application/vnd.openxmlformats-officedocument.presentationml.tags+xml"/>
  <Override PartName="/ppt/notesSlides/notesSlide38.xml" ContentType="application/vnd.openxmlformats-officedocument.presentationml.notesSlide+xml"/>
  <Override PartName="/ppt/tags/tag38.xml" ContentType="application/vnd.openxmlformats-officedocument.presentationml.tags+xml"/>
  <Override PartName="/ppt/notesSlides/notesSlide39.xml" ContentType="application/vnd.openxmlformats-officedocument.presentationml.notesSlide+xml"/>
  <Override PartName="/ppt/tags/tag39.xml" ContentType="application/vnd.openxmlformats-officedocument.presentationml.tags+xml"/>
  <Override PartName="/ppt/notesSlides/notesSlide40.xml" ContentType="application/vnd.openxmlformats-officedocument.presentationml.notesSlide+xml"/>
  <Override PartName="/ppt/tags/tag40.xml" ContentType="application/vnd.openxmlformats-officedocument.presentationml.tags+xml"/>
  <Override PartName="/ppt/notesSlides/notesSlide41.xml" ContentType="application/vnd.openxmlformats-officedocument.presentationml.notesSlide+xml"/>
  <Override PartName="/ppt/tags/tag41.xml" ContentType="application/vnd.openxmlformats-officedocument.presentationml.tags+xml"/>
  <Override PartName="/ppt/notesSlides/notesSlide42.xml" ContentType="application/vnd.openxmlformats-officedocument.presentationml.notesSlide+xml"/>
  <Override PartName="/ppt/tags/tag42.xml" ContentType="application/vnd.openxmlformats-officedocument.presentationml.tags+xml"/>
  <Override PartName="/ppt/notesSlides/notesSlide43.xml" ContentType="application/vnd.openxmlformats-officedocument.presentationml.notesSlide+xml"/>
  <Override PartName="/ppt/tags/tag43.xml" ContentType="application/vnd.openxmlformats-officedocument.presentationml.tags+xml"/>
  <Override PartName="/ppt/notesSlides/notesSlide44.xml" ContentType="application/vnd.openxmlformats-officedocument.presentationml.notesSlide+xml"/>
  <Override PartName="/ppt/tags/tag44.xml" ContentType="application/vnd.openxmlformats-officedocument.presentationml.tags+xml"/>
  <Override PartName="/ppt/notesSlides/notesSlide45.xml" ContentType="application/vnd.openxmlformats-officedocument.presentationml.notesSlide+xml"/>
  <Override PartName="/ppt/tags/tag45.xml" ContentType="application/vnd.openxmlformats-officedocument.presentationml.tags+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tags/tag46.xml" ContentType="application/vnd.openxmlformats-officedocument.presentationml.tags+xml"/>
  <Override PartName="/ppt/notesSlides/notesSlide48.xml" ContentType="application/vnd.openxmlformats-officedocument.presentationml.notesSlide+xml"/>
  <Override PartName="/ppt/tags/tag47.xml" ContentType="application/vnd.openxmlformats-officedocument.presentationml.tags+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1"/>
  </p:notesMasterIdLst>
  <p:handoutMasterIdLst>
    <p:handoutMasterId r:id="rId52"/>
  </p:handoutMasterIdLst>
  <p:sldIdLst>
    <p:sldId id="1039" r:id="rId2"/>
    <p:sldId id="1056" r:id="rId3"/>
    <p:sldId id="1218" r:id="rId4"/>
    <p:sldId id="1225" r:id="rId5"/>
    <p:sldId id="964" r:id="rId6"/>
    <p:sldId id="965" r:id="rId7"/>
    <p:sldId id="524" r:id="rId8"/>
    <p:sldId id="837" r:id="rId9"/>
    <p:sldId id="838" r:id="rId10"/>
    <p:sldId id="527" r:id="rId11"/>
    <p:sldId id="839" r:id="rId12"/>
    <p:sldId id="558" r:id="rId13"/>
    <p:sldId id="607" r:id="rId14"/>
    <p:sldId id="621" r:id="rId15"/>
    <p:sldId id="579" r:id="rId16"/>
    <p:sldId id="623" r:id="rId17"/>
    <p:sldId id="726" r:id="rId18"/>
    <p:sldId id="771" r:id="rId19"/>
    <p:sldId id="774" r:id="rId20"/>
    <p:sldId id="1226" r:id="rId21"/>
    <p:sldId id="919" r:id="rId22"/>
    <p:sldId id="881" r:id="rId23"/>
    <p:sldId id="982" r:id="rId24"/>
    <p:sldId id="884" r:id="rId25"/>
    <p:sldId id="1055" r:id="rId26"/>
    <p:sldId id="818" r:id="rId27"/>
    <p:sldId id="981" r:id="rId28"/>
    <p:sldId id="999" r:id="rId29"/>
    <p:sldId id="986" r:id="rId30"/>
    <p:sldId id="955" r:id="rId31"/>
    <p:sldId id="987" r:id="rId32"/>
    <p:sldId id="988" r:id="rId33"/>
    <p:sldId id="990" r:id="rId34"/>
    <p:sldId id="1224" r:id="rId35"/>
    <p:sldId id="1048" r:id="rId36"/>
    <p:sldId id="991" r:id="rId37"/>
    <p:sldId id="1057" r:id="rId38"/>
    <p:sldId id="1058" r:id="rId39"/>
    <p:sldId id="1059" r:id="rId40"/>
    <p:sldId id="1060" r:id="rId41"/>
    <p:sldId id="1061" r:id="rId42"/>
    <p:sldId id="1062" r:id="rId43"/>
    <p:sldId id="1063" r:id="rId44"/>
    <p:sldId id="1064" r:id="rId45"/>
    <p:sldId id="1069" r:id="rId46"/>
    <p:sldId id="1065" r:id="rId47"/>
    <p:sldId id="1223" r:id="rId48"/>
    <p:sldId id="1035" r:id="rId49"/>
    <p:sldId id="920" r:id="rId5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CC"/>
    <a:srgbClr val="CC0000"/>
    <a:srgbClr val="69AF7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878" autoAdjust="0"/>
    <p:restoredTop sz="79777" autoAdjust="0"/>
  </p:normalViewPr>
  <p:slideViewPr>
    <p:cSldViewPr snapToGrid="0" snapToObjects="1">
      <p:cViewPr varScale="1">
        <p:scale>
          <a:sx n="72" d="100"/>
          <a:sy n="72" d="100"/>
        </p:scale>
        <p:origin x="1088" y="192"/>
      </p:cViewPr>
      <p:guideLst>
        <p:guide orient="horz" pos="2160"/>
        <p:guide pos="2880"/>
      </p:guideLst>
    </p:cSldViewPr>
  </p:slideViewPr>
  <p:outlineViewPr>
    <p:cViewPr>
      <p:scale>
        <a:sx n="33" d="100"/>
        <a:sy n="33" d="100"/>
      </p:scale>
      <p:origin x="0" y="20296"/>
    </p:cViewPr>
  </p:outlineViewPr>
  <p:notesTextViewPr>
    <p:cViewPr>
      <p:scale>
        <a:sx n="100" d="100"/>
        <a:sy n="100" d="100"/>
      </p:scale>
      <p:origin x="0" y="0"/>
    </p:cViewPr>
  </p:notesTextViewPr>
  <p:sorterViewPr>
    <p:cViewPr>
      <p:scale>
        <a:sx n="137" d="100"/>
        <a:sy n="137" d="100"/>
      </p:scale>
      <p:origin x="0" y="76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E4D9288-D002-A54D-B857-FF1478F6FECF}" type="datetimeFigureOut">
              <a:rPr lang="en-US" smtClean="0"/>
              <a:t>7/8/24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A27D875-C30D-FB44-8439-A9F88E6E0AF8}" type="slidenum">
              <a:rPr lang="en-US" smtClean="0"/>
              <a:t>‹#›</a:t>
            </a:fld>
            <a:endParaRPr lang="en-US"/>
          </a:p>
        </p:txBody>
      </p:sp>
    </p:spTree>
    <p:extLst>
      <p:ext uri="{BB962C8B-B14F-4D97-AF65-F5344CB8AC3E}">
        <p14:creationId xmlns:p14="http://schemas.microsoft.com/office/powerpoint/2010/main" val="2308151983"/>
      </p:ext>
    </p:extLst>
  </p:cSld>
  <p:clrMap bg1="lt1" tx1="dk1" bg2="lt2" tx2="dk2" accent1="accent1" accent2="accent2" accent3="accent3" accent4="accent4" accent5="accent5" accent6="accent6" hlink="hlink" folHlink="folHlink"/>
  <p:hf hdr="0" ftr="0" dt="0"/>
</p:handoutMaster>
</file>

<file path=ppt/media/image1.jpg>
</file>

<file path=ppt/media/image11.png>
</file>

<file path=ppt/media/image15.png>
</file>

<file path=ppt/media/image16.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5CEB6EA-D1FD-BF43-BF37-8E2FCE1DD328}" type="datetimeFigureOut">
              <a:rPr lang="en-US" smtClean="0"/>
              <a:t>7/8/24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A84D5E1-16EB-B147-AF65-130928C0A077}" type="slidenum">
              <a:rPr lang="en-US" smtClean="0"/>
              <a:t>‹#›</a:t>
            </a:fld>
            <a:endParaRPr lang="en-US"/>
          </a:p>
        </p:txBody>
      </p:sp>
    </p:spTree>
    <p:extLst>
      <p:ext uri="{BB962C8B-B14F-4D97-AF65-F5344CB8AC3E}">
        <p14:creationId xmlns:p14="http://schemas.microsoft.com/office/powerpoint/2010/main" val="118968056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dirty="0"/>
          </a:p>
        </p:txBody>
      </p:sp>
    </p:spTree>
    <p:extLst>
      <p:ext uri="{BB962C8B-B14F-4D97-AF65-F5344CB8AC3E}">
        <p14:creationId xmlns:p14="http://schemas.microsoft.com/office/powerpoint/2010/main" val="13820545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29036172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dirty="0"/>
          </a:p>
        </p:txBody>
      </p:sp>
    </p:spTree>
    <p:extLst>
      <p:ext uri="{BB962C8B-B14F-4D97-AF65-F5344CB8AC3E}">
        <p14:creationId xmlns:p14="http://schemas.microsoft.com/office/powerpoint/2010/main" val="35168873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4870028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We wrote one of the first papers on integrating these new multiway intersection-based join algorithms into a database management system studying several questions, such as X, Y, Z. We introduce new cost model and dynamic programming-based optimizer that seamlessly mix </a:t>
            </a:r>
            <a:r>
              <a:rPr lang="en-US" dirty="0" err="1"/>
              <a:t>wco</a:t>
            </a:r>
            <a:r>
              <a:rPr lang="en-US" dirty="0"/>
              <a:t>-style intersection-based joins with binary joins.</a:t>
            </a:r>
            <a:endParaRPr dirty="0"/>
          </a:p>
        </p:txBody>
      </p:sp>
    </p:spTree>
    <p:extLst>
      <p:ext uri="{BB962C8B-B14F-4D97-AF65-F5344CB8AC3E}">
        <p14:creationId xmlns:p14="http://schemas.microsoft.com/office/powerpoint/2010/main" val="24636255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28636530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7232293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11582764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34454359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30830372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40067172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8107755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dirty="0"/>
          </a:p>
        </p:txBody>
      </p:sp>
    </p:spTree>
    <p:extLst>
      <p:ext uri="{BB962C8B-B14F-4D97-AF65-F5344CB8AC3E}">
        <p14:creationId xmlns:p14="http://schemas.microsoft.com/office/powerpoint/2010/main" val="38455273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dirty="0"/>
          </a:p>
        </p:txBody>
      </p:sp>
    </p:spTree>
    <p:extLst>
      <p:ext uri="{BB962C8B-B14F-4D97-AF65-F5344CB8AC3E}">
        <p14:creationId xmlns:p14="http://schemas.microsoft.com/office/powerpoint/2010/main" val="21460754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12851635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2494637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17580362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28049687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When designing </a:t>
            </a:r>
            <a:r>
              <a:rPr lang="en-US" dirty="0" err="1"/>
              <a:t>Kuzu’s</a:t>
            </a:r>
            <a:r>
              <a:rPr lang="en-US" dirty="0"/>
              <a:t> query processor and join operators we had the following 3 design goals. First, we wanted to optimize the system for m-n joins, which by their nature generate growing intermediate results. Our first design goals was to compress these results using a specific technique called factorization. Second, we wanted the scans from disk to be only sequential, and this might surprise some but this is actually not the common wisdom in many GDBMSs, which do INLJ-type joins, which may lead to non-sequential scans. Instead we wanted to adopt Hash Joins, which is the common wisdom in RDBMSs. However, we also wanted to avoid full scans of disk files, when e.g., scanning only the neighbors of a small number of nodes. </a:t>
            </a:r>
            <a:endParaRPr dirty="0"/>
          </a:p>
        </p:txBody>
      </p:sp>
    </p:spTree>
    <p:extLst>
      <p:ext uri="{BB962C8B-B14F-4D97-AF65-F5344CB8AC3E}">
        <p14:creationId xmlns:p14="http://schemas.microsoft.com/office/powerpoint/2010/main" val="22392958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dirty="0"/>
          </a:p>
        </p:txBody>
      </p:sp>
    </p:spTree>
    <p:extLst>
      <p:ext uri="{BB962C8B-B14F-4D97-AF65-F5344CB8AC3E}">
        <p14:creationId xmlns:p14="http://schemas.microsoft.com/office/powerpoint/2010/main" val="31704247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dirty="0"/>
          </a:p>
        </p:txBody>
      </p:sp>
    </p:spTree>
    <p:extLst>
      <p:ext uri="{BB962C8B-B14F-4D97-AF65-F5344CB8AC3E}">
        <p14:creationId xmlns:p14="http://schemas.microsoft.com/office/powerpoint/2010/main" val="39461164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dirty="0"/>
          </a:p>
        </p:txBody>
      </p:sp>
    </p:spTree>
    <p:extLst>
      <p:ext uri="{BB962C8B-B14F-4D97-AF65-F5344CB8AC3E}">
        <p14:creationId xmlns:p14="http://schemas.microsoft.com/office/powerpoint/2010/main" val="25943282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dirty="0"/>
          </a:p>
        </p:txBody>
      </p:sp>
    </p:spTree>
    <p:extLst>
      <p:ext uri="{BB962C8B-B14F-4D97-AF65-F5344CB8AC3E}">
        <p14:creationId xmlns:p14="http://schemas.microsoft.com/office/powerpoint/2010/main" val="360038541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12475707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dirty="0"/>
          </a:p>
        </p:txBody>
      </p:sp>
    </p:spTree>
    <p:extLst>
      <p:ext uri="{BB962C8B-B14F-4D97-AF65-F5344CB8AC3E}">
        <p14:creationId xmlns:p14="http://schemas.microsoft.com/office/powerpoint/2010/main" val="234821642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dirty="0"/>
          </a:p>
        </p:txBody>
      </p:sp>
    </p:spTree>
    <p:extLst>
      <p:ext uri="{BB962C8B-B14F-4D97-AF65-F5344CB8AC3E}">
        <p14:creationId xmlns:p14="http://schemas.microsoft.com/office/powerpoint/2010/main" val="147842683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dirty="0"/>
          </a:p>
        </p:txBody>
      </p:sp>
    </p:spTree>
    <p:extLst>
      <p:ext uri="{BB962C8B-B14F-4D97-AF65-F5344CB8AC3E}">
        <p14:creationId xmlns:p14="http://schemas.microsoft.com/office/powerpoint/2010/main" val="22784286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dirty="0"/>
          </a:p>
        </p:txBody>
      </p:sp>
    </p:spTree>
    <p:extLst>
      <p:ext uri="{BB962C8B-B14F-4D97-AF65-F5344CB8AC3E}">
        <p14:creationId xmlns:p14="http://schemas.microsoft.com/office/powerpoint/2010/main" val="98908557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dirty="0"/>
          </a:p>
        </p:txBody>
      </p:sp>
    </p:spTree>
    <p:extLst>
      <p:ext uri="{BB962C8B-B14F-4D97-AF65-F5344CB8AC3E}">
        <p14:creationId xmlns:p14="http://schemas.microsoft.com/office/powerpoint/2010/main" val="14842661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dirty="0"/>
          </a:p>
        </p:txBody>
      </p:sp>
    </p:spTree>
    <p:extLst>
      <p:ext uri="{BB962C8B-B14F-4D97-AF65-F5344CB8AC3E}">
        <p14:creationId xmlns:p14="http://schemas.microsoft.com/office/powerpoint/2010/main" val="98908557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86873002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253471192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9461539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dirty="0"/>
          </a:p>
        </p:txBody>
      </p:sp>
    </p:spTree>
    <p:extLst>
      <p:ext uri="{BB962C8B-B14F-4D97-AF65-F5344CB8AC3E}">
        <p14:creationId xmlns:p14="http://schemas.microsoft.com/office/powerpoint/2010/main" val="82080901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363339363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248594993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228928592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182783713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254477582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12461674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142293820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A84D5E1-16EB-B147-AF65-130928C0A077}" type="slidenum">
              <a:rPr lang="en-US" smtClean="0"/>
              <a:t>47</a:t>
            </a:fld>
            <a:endParaRPr lang="en-US"/>
          </a:p>
        </p:txBody>
      </p:sp>
    </p:spTree>
    <p:extLst>
      <p:ext uri="{BB962C8B-B14F-4D97-AF65-F5344CB8AC3E}">
        <p14:creationId xmlns:p14="http://schemas.microsoft.com/office/powerpoint/2010/main" val="282253716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dirty="0"/>
          </a:p>
        </p:txBody>
      </p:sp>
    </p:spTree>
    <p:extLst>
      <p:ext uri="{BB962C8B-B14F-4D97-AF65-F5344CB8AC3E}">
        <p14:creationId xmlns:p14="http://schemas.microsoft.com/office/powerpoint/2010/main" val="172205903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11535321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7358942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39153109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dirty="0"/>
          </a:p>
        </p:txBody>
      </p:sp>
    </p:spTree>
    <p:extLst>
      <p:ext uri="{BB962C8B-B14F-4D97-AF65-F5344CB8AC3E}">
        <p14:creationId xmlns:p14="http://schemas.microsoft.com/office/powerpoint/2010/main" val="23384296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39240484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a:p>
        </p:txBody>
      </p:sp>
    </p:spTree>
    <p:extLst>
      <p:ext uri="{BB962C8B-B14F-4D97-AF65-F5344CB8AC3E}">
        <p14:creationId xmlns:p14="http://schemas.microsoft.com/office/powerpoint/2010/main" val="8704633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31"/>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6F7890F-74A4-4141-825D-C7B421DC7108}" type="datetime1">
              <a:rPr lang="en-US" smtClean="0"/>
              <a:t>7/8/24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CC13EC-677E-384F-B278-2939878C589F}" type="slidenum">
              <a:rPr lang="en-US" smtClean="0"/>
              <a:t>‹#›</a:t>
            </a:fld>
            <a:endParaRPr lang="en-US"/>
          </a:p>
        </p:txBody>
      </p:sp>
    </p:spTree>
    <p:extLst>
      <p:ext uri="{BB962C8B-B14F-4D97-AF65-F5344CB8AC3E}">
        <p14:creationId xmlns:p14="http://schemas.microsoft.com/office/powerpoint/2010/main" val="376412515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39ADE84-C446-EF46-9D45-BC814053A912}" type="datetime1">
              <a:rPr lang="en-US" smtClean="0"/>
              <a:t>7/8/24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CC13EC-677E-384F-B278-2939878C589F}" type="slidenum">
              <a:rPr lang="en-US" smtClean="0"/>
              <a:t>‹#›</a:t>
            </a:fld>
            <a:endParaRPr lang="en-US"/>
          </a:p>
        </p:txBody>
      </p:sp>
    </p:spTree>
    <p:extLst>
      <p:ext uri="{BB962C8B-B14F-4D97-AF65-F5344CB8AC3E}">
        <p14:creationId xmlns:p14="http://schemas.microsoft.com/office/powerpoint/2010/main" val="419578950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4"/>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44"/>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A5E341A-585D-F74E-BBD0-F6262761FEA4}" type="datetime1">
              <a:rPr lang="en-US" smtClean="0"/>
              <a:t>7/8/24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CC13EC-677E-384F-B278-2939878C589F}" type="slidenum">
              <a:rPr lang="en-US" smtClean="0"/>
              <a:t>‹#›</a:t>
            </a:fld>
            <a:endParaRPr lang="en-US"/>
          </a:p>
        </p:txBody>
      </p:sp>
    </p:spTree>
    <p:extLst>
      <p:ext uri="{BB962C8B-B14F-4D97-AF65-F5344CB8AC3E}">
        <p14:creationId xmlns:p14="http://schemas.microsoft.com/office/powerpoint/2010/main" val="352663340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5F847B-52D5-194E-9F3C-6861C216A0A5}" type="datetime1">
              <a:rPr lang="en-US" smtClean="0"/>
              <a:t>7/8/24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CC13EC-677E-384F-B278-2939878C589F}" type="slidenum">
              <a:rPr lang="en-US" smtClean="0"/>
              <a:t>‹#›</a:t>
            </a:fld>
            <a:endParaRPr lang="en-US"/>
          </a:p>
        </p:txBody>
      </p:sp>
    </p:spTree>
    <p:extLst>
      <p:ext uri="{BB962C8B-B14F-4D97-AF65-F5344CB8AC3E}">
        <p14:creationId xmlns:p14="http://schemas.microsoft.com/office/powerpoint/2010/main" val="190595244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6"/>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C053A61-70FE-C249-870B-89FABDF85926}" type="datetime1">
              <a:rPr lang="en-US" smtClean="0"/>
              <a:t>7/8/24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CC13EC-677E-384F-B278-2939878C589F}" type="slidenum">
              <a:rPr lang="en-US" smtClean="0"/>
              <a:t>‹#›</a:t>
            </a:fld>
            <a:endParaRPr lang="en-US"/>
          </a:p>
        </p:txBody>
      </p:sp>
    </p:spTree>
    <p:extLst>
      <p:ext uri="{BB962C8B-B14F-4D97-AF65-F5344CB8AC3E}">
        <p14:creationId xmlns:p14="http://schemas.microsoft.com/office/powerpoint/2010/main" val="153825961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6"/>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6"/>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900DB8B-66ED-CE44-88E7-82D97B0C9DF3}" type="datetime1">
              <a:rPr lang="en-US" smtClean="0"/>
              <a:t>7/8/24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CC13EC-677E-384F-B278-2939878C589F}" type="slidenum">
              <a:rPr lang="en-US" smtClean="0"/>
              <a:t>‹#›</a:t>
            </a:fld>
            <a:endParaRPr lang="en-US"/>
          </a:p>
        </p:txBody>
      </p:sp>
    </p:spTree>
    <p:extLst>
      <p:ext uri="{BB962C8B-B14F-4D97-AF65-F5344CB8AC3E}">
        <p14:creationId xmlns:p14="http://schemas.microsoft.com/office/powerpoint/2010/main" val="285020290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8"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8"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CCA85BE-1342-204F-8714-8BAAE722FE71}" type="datetime1">
              <a:rPr lang="en-US" smtClean="0"/>
              <a:t>7/8/24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5CC13EC-677E-384F-B278-2939878C589F}" type="slidenum">
              <a:rPr lang="en-US" smtClean="0"/>
              <a:t>‹#›</a:t>
            </a:fld>
            <a:endParaRPr lang="en-US"/>
          </a:p>
        </p:txBody>
      </p:sp>
    </p:spTree>
    <p:extLst>
      <p:ext uri="{BB962C8B-B14F-4D97-AF65-F5344CB8AC3E}">
        <p14:creationId xmlns:p14="http://schemas.microsoft.com/office/powerpoint/2010/main" val="108085222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C315E1D-4705-7647-AA09-EAC095A5C84C}" type="datetime1">
              <a:rPr lang="en-US" smtClean="0"/>
              <a:t>7/8/24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5CC13EC-677E-384F-B278-2939878C589F}" type="slidenum">
              <a:rPr lang="en-US" smtClean="0"/>
              <a:t>‹#›</a:t>
            </a:fld>
            <a:endParaRPr lang="en-US"/>
          </a:p>
        </p:txBody>
      </p:sp>
    </p:spTree>
    <p:extLst>
      <p:ext uri="{BB962C8B-B14F-4D97-AF65-F5344CB8AC3E}">
        <p14:creationId xmlns:p14="http://schemas.microsoft.com/office/powerpoint/2010/main" val="320003607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32326A9-9AA6-5C48-8CF5-81A2B98C7E9B}" type="datetime1">
              <a:rPr lang="en-US" smtClean="0"/>
              <a:t>7/8/24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5CC13EC-677E-384F-B278-2939878C589F}" type="slidenum">
              <a:rPr lang="en-US" smtClean="0"/>
              <a:t>‹#›</a:t>
            </a:fld>
            <a:endParaRPr lang="en-US"/>
          </a:p>
        </p:txBody>
      </p:sp>
    </p:spTree>
    <p:extLst>
      <p:ext uri="{BB962C8B-B14F-4D97-AF65-F5344CB8AC3E}">
        <p14:creationId xmlns:p14="http://schemas.microsoft.com/office/powerpoint/2010/main" val="247605591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6"/>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3"/>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5111F42-4D89-3E47-932B-EF3CA29FD597}" type="datetime1">
              <a:rPr lang="en-US" smtClean="0"/>
              <a:t>7/8/24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CC13EC-677E-384F-B278-2939878C589F}" type="slidenum">
              <a:rPr lang="en-US" smtClean="0"/>
              <a:t>‹#›</a:t>
            </a:fld>
            <a:endParaRPr lang="en-US"/>
          </a:p>
        </p:txBody>
      </p:sp>
    </p:spTree>
    <p:extLst>
      <p:ext uri="{BB962C8B-B14F-4D97-AF65-F5344CB8AC3E}">
        <p14:creationId xmlns:p14="http://schemas.microsoft.com/office/powerpoint/2010/main" val="268448483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0D5BDC-92F9-9345-8268-C1C4789FE7C7}" type="datetime1">
              <a:rPr lang="en-US" smtClean="0"/>
              <a:t>7/8/24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CC13EC-677E-384F-B278-2939878C589F}" type="slidenum">
              <a:rPr lang="en-US" smtClean="0"/>
              <a:t>‹#›</a:t>
            </a:fld>
            <a:endParaRPr lang="en-US"/>
          </a:p>
        </p:txBody>
      </p:sp>
    </p:spTree>
    <p:extLst>
      <p:ext uri="{BB962C8B-B14F-4D97-AF65-F5344CB8AC3E}">
        <p14:creationId xmlns:p14="http://schemas.microsoft.com/office/powerpoint/2010/main" val="206620762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6"/>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6"/>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28A6C0-E29E-B84C-9956-925BF5094D3E}" type="datetime1">
              <a:rPr lang="en-US" smtClean="0"/>
              <a:t>7/8/24</a:t>
            </a:fld>
            <a:endParaRPr lang="en-US"/>
          </a:p>
        </p:txBody>
      </p:sp>
      <p:sp>
        <p:nvSpPr>
          <p:cNvPr id="5" name="Footer Placeholder 4"/>
          <p:cNvSpPr>
            <a:spLocks noGrp="1"/>
          </p:cNvSpPr>
          <p:nvPr>
            <p:ph type="ftr" sz="quarter" idx="3"/>
          </p:nvPr>
        </p:nvSpPr>
        <p:spPr>
          <a:xfrm>
            <a:off x="3124200" y="6356356"/>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6"/>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CC13EC-677E-384F-B278-2939878C589F}" type="slidenum">
              <a:rPr lang="en-US" smtClean="0"/>
              <a:t>‹#›</a:t>
            </a:fld>
            <a:endParaRPr lang="en-US"/>
          </a:p>
        </p:txBody>
      </p:sp>
    </p:spTree>
    <p:extLst>
      <p:ext uri="{BB962C8B-B14F-4D97-AF65-F5344CB8AC3E}">
        <p14:creationId xmlns:p14="http://schemas.microsoft.com/office/powerpoint/2010/main" val="19245816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9.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10.xml"/></Relationships>
</file>

<file path=ppt/slides/_rels/slide12.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notesSlide" Target="../notesSlides/notesSlide12.xml"/><Relationship Id="rId7" Type="http://schemas.openxmlformats.org/officeDocument/2006/relationships/image" Target="../media/image10.emf"/><Relationship Id="rId2" Type="http://schemas.openxmlformats.org/officeDocument/2006/relationships/slideLayout" Target="../slideLayouts/slideLayout1.xml"/><Relationship Id="rId1" Type="http://schemas.openxmlformats.org/officeDocument/2006/relationships/tags" Target="../tags/tag11.xml"/><Relationship Id="rId6" Type="http://schemas.openxmlformats.org/officeDocument/2006/relationships/oleObject" Target="../embeddings/oleObject7.bin"/><Relationship Id="rId5" Type="http://schemas.openxmlformats.org/officeDocument/2006/relationships/image" Target="../media/image9.emf"/><Relationship Id="rId4" Type="http://schemas.openxmlformats.org/officeDocument/2006/relationships/oleObject" Target="../embeddings/oleObject6.bin"/></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ags" Target="../tags/tag12.xml"/><Relationship Id="rId5" Type="http://schemas.openxmlformats.org/officeDocument/2006/relationships/image" Target="../media/image8.emf"/><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tags" Target="../tags/tag13.xml"/><Relationship Id="rId4" Type="http://schemas.openxmlformats.org/officeDocument/2006/relationships/image" Target="../media/image8.emf"/></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tags" Target="../tags/tag14.xml"/><Relationship Id="rId4" Type="http://schemas.openxmlformats.org/officeDocument/2006/relationships/image" Target="../media/image8.emf"/></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tags" Target="../tags/tag15.xml"/><Relationship Id="rId4" Type="http://schemas.openxmlformats.org/officeDocument/2006/relationships/image" Target="../media/image8.emf"/></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tags" Target="../tags/tag16.xml"/><Relationship Id="rId4" Type="http://schemas.openxmlformats.org/officeDocument/2006/relationships/image" Target="../media/image8.emf"/></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tags" Target="../tags/tag17.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7" Type="http://schemas.openxmlformats.org/officeDocument/2006/relationships/image" Target="../media/image8.emf"/><Relationship Id="rId2" Type="http://schemas.openxmlformats.org/officeDocument/2006/relationships/slideLayout" Target="../slideLayouts/slideLayout1.xml"/><Relationship Id="rId1" Type="http://schemas.openxmlformats.org/officeDocument/2006/relationships/tags" Target="../tags/tag18.xml"/><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image" Target="../media/image12.emf"/></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tags" Target="../tags/tag19.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tags" Target="../tags/tag20.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xml"/><Relationship Id="rId1" Type="http://schemas.openxmlformats.org/officeDocument/2006/relationships/tags" Target="../tags/tag21.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tags" Target="../tags/tag22.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tags" Target="../tags/tag23.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tags" Target="../tags/tag24.xml"/><Relationship Id="rId5" Type="http://schemas.openxmlformats.org/officeDocument/2006/relationships/image" Target="../media/image15.png"/><Relationship Id="rId4" Type="http://schemas.openxmlformats.org/officeDocument/2006/relationships/hyperlink" Target="https://cs.uwaterloo.ca/~ssalihog/papers/kuzu-tr.pdf" TargetMode="Externa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xml"/><Relationship Id="rId1" Type="http://schemas.openxmlformats.org/officeDocument/2006/relationships/tags" Target="../tags/tag25.xml"/><Relationship Id="rId4" Type="http://schemas.openxmlformats.org/officeDocument/2006/relationships/image" Target="../media/image8.emf"/></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xml"/><Relationship Id="rId1" Type="http://schemas.openxmlformats.org/officeDocument/2006/relationships/tags" Target="../tags/tag26.xml"/><Relationship Id="rId4" Type="http://schemas.openxmlformats.org/officeDocument/2006/relationships/image" Target="../media/image8.emf"/></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xml"/><Relationship Id="rId1" Type="http://schemas.openxmlformats.org/officeDocument/2006/relationships/tags" Target="../tags/tag27.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xml"/><Relationship Id="rId1" Type="http://schemas.openxmlformats.org/officeDocument/2006/relationships/tags" Target="../tags/tag28.xml"/><Relationship Id="rId4" Type="http://schemas.openxmlformats.org/officeDocument/2006/relationships/image" Target="../media/image8.emf"/></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xml"/><Relationship Id="rId1" Type="http://schemas.openxmlformats.org/officeDocument/2006/relationships/tags" Target="../tags/tag29.xml"/><Relationship Id="rId4" Type="http://schemas.openxmlformats.org/officeDocument/2006/relationships/image" Target="../media/image8.emf"/></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xml"/><Relationship Id="rId1" Type="http://schemas.openxmlformats.org/officeDocument/2006/relationships/tags" Target="../tags/tag30.xml"/><Relationship Id="rId4" Type="http://schemas.openxmlformats.org/officeDocument/2006/relationships/image" Target="../media/image8.emf"/></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xml"/><Relationship Id="rId1" Type="http://schemas.openxmlformats.org/officeDocument/2006/relationships/tags" Target="../tags/tag31.xml"/><Relationship Id="rId4" Type="http://schemas.openxmlformats.org/officeDocument/2006/relationships/image" Target="../media/image8.emf"/></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1.xml"/><Relationship Id="rId1" Type="http://schemas.openxmlformats.org/officeDocument/2006/relationships/tags" Target="../tags/tag32.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xml"/><Relationship Id="rId1" Type="http://schemas.openxmlformats.org/officeDocument/2006/relationships/tags" Target="../tags/tag33.xml"/><Relationship Id="rId5" Type="http://schemas.openxmlformats.org/officeDocument/2006/relationships/image" Target="../media/image15.png"/><Relationship Id="rId4" Type="http://schemas.openxmlformats.org/officeDocument/2006/relationships/hyperlink" Target="https://cs.uwaterloo.ca/~ssalihog/papers/kuzu-tr.pdf" TargetMode="Externa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xml"/><Relationship Id="rId1" Type="http://schemas.openxmlformats.org/officeDocument/2006/relationships/tags" Target="../tags/tag34.xm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1.xml"/><Relationship Id="rId1" Type="http://schemas.openxmlformats.org/officeDocument/2006/relationships/tags" Target="../tags/tag35.xml"/><Relationship Id="rId5" Type="http://schemas.openxmlformats.org/officeDocument/2006/relationships/image" Target="../media/image15.png"/><Relationship Id="rId4" Type="http://schemas.openxmlformats.org/officeDocument/2006/relationships/hyperlink" Target="https://cs.uwaterloo.ca/~ssalihog/papers/kuzu-tr.pdf" TargetMode="Externa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1.xml"/><Relationship Id="rId1" Type="http://schemas.openxmlformats.org/officeDocument/2006/relationships/tags" Target="../tags/tag36.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1.xml"/><Relationship Id="rId1" Type="http://schemas.openxmlformats.org/officeDocument/2006/relationships/tags" Target="../tags/tag37.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1.xml"/><Relationship Id="rId1" Type="http://schemas.openxmlformats.org/officeDocument/2006/relationships/tags" Target="../tags/tag38.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1.xml"/><Relationship Id="rId1" Type="http://schemas.openxmlformats.org/officeDocument/2006/relationships/tags" Target="../tags/tag39.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1.xml"/><Relationship Id="rId1" Type="http://schemas.openxmlformats.org/officeDocument/2006/relationships/tags" Target="../tags/tag40.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1.xml"/><Relationship Id="rId1" Type="http://schemas.openxmlformats.org/officeDocument/2006/relationships/tags" Target="../tags/tag41.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1.xml"/><Relationship Id="rId1" Type="http://schemas.openxmlformats.org/officeDocument/2006/relationships/tags" Target="../tags/tag42.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1.xml"/><Relationship Id="rId1" Type="http://schemas.openxmlformats.org/officeDocument/2006/relationships/tags" Target="../tags/tag43.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1.xml"/><Relationship Id="rId1" Type="http://schemas.openxmlformats.org/officeDocument/2006/relationships/tags" Target="../tags/tag44.xml"/><Relationship Id="rId5" Type="http://schemas.openxmlformats.org/officeDocument/2006/relationships/image" Target="../media/image16.png"/><Relationship Id="rId4" Type="http://schemas.openxmlformats.org/officeDocument/2006/relationships/hyperlink" Target="https://uwspace.uwaterloo.ca/handle/10012/19981?show=full" TargetMode="Externa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1.xml"/><Relationship Id="rId1" Type="http://schemas.openxmlformats.org/officeDocument/2006/relationships/tags" Target="../tags/tag45.xml"/></Relationships>
</file>

<file path=ppt/slides/_rels/slide47.xml.rels><?xml version="1.0" encoding="UTF-8" standalone="yes"?>
<Relationships xmlns="http://schemas.openxmlformats.org/package/2006/relationships"><Relationship Id="rId3" Type="http://schemas.openxmlformats.org/officeDocument/2006/relationships/image" Target="../media/image17.emf"/><Relationship Id="rId7" Type="http://schemas.openxmlformats.org/officeDocument/2006/relationships/image" Target="../media/image19.png"/><Relationship Id="rId2" Type="http://schemas.openxmlformats.org/officeDocument/2006/relationships/notesSlide" Target="../notesSlides/notesSlide47.xml"/><Relationship Id="rId1" Type="http://schemas.openxmlformats.org/officeDocument/2006/relationships/slideLayout" Target="../slideLayouts/slideLayout2.xml"/><Relationship Id="rId6" Type="http://schemas.openxmlformats.org/officeDocument/2006/relationships/hyperlink" Target="https://dl.acm.org/doi/pdf/10.1145/2967101" TargetMode="External"/><Relationship Id="rId5" Type="http://schemas.openxmlformats.org/officeDocument/2006/relationships/image" Target="../media/image18.png"/><Relationship Id="rId4" Type="http://schemas.openxmlformats.org/officeDocument/2006/relationships/hyperlink" Target="https://arxiv.org/abs/1503.04169" TargetMode="External"/></Relationships>
</file>

<file path=ppt/slides/_rels/slide48.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24.png"/><Relationship Id="rId18" Type="http://schemas.openxmlformats.org/officeDocument/2006/relationships/hyperlink" Target="https://www.vldb.org/pvldb/vol12/p1692-mhedhbi.pdf" TargetMode="External"/><Relationship Id="rId3" Type="http://schemas.openxmlformats.org/officeDocument/2006/relationships/notesSlide" Target="../notesSlides/notesSlide48.xml"/><Relationship Id="rId21" Type="http://schemas.openxmlformats.org/officeDocument/2006/relationships/hyperlink" Target="https://www.youtube.com/@KuzuDB" TargetMode="External"/><Relationship Id="rId7" Type="http://schemas.openxmlformats.org/officeDocument/2006/relationships/hyperlink" Target="https://kuzudb.com/blog/what-every-gdbms-should-do-and-vision.html" TargetMode="External"/><Relationship Id="rId12" Type="http://schemas.openxmlformats.org/officeDocument/2006/relationships/image" Target="../media/image15.png"/><Relationship Id="rId17" Type="http://schemas.openxmlformats.org/officeDocument/2006/relationships/image" Target="../media/image27.png"/><Relationship Id="rId2" Type="http://schemas.openxmlformats.org/officeDocument/2006/relationships/slideLayout" Target="../slideLayouts/slideLayout1.xml"/><Relationship Id="rId16" Type="http://schemas.openxmlformats.org/officeDocument/2006/relationships/hyperlink" Target="https://www.vldb.org/pvldb/vol14/p2491-gupta.pdf" TargetMode="External"/><Relationship Id="rId20" Type="http://schemas.openxmlformats.org/officeDocument/2006/relationships/image" Target="../media/image29.png"/><Relationship Id="rId1" Type="http://schemas.openxmlformats.org/officeDocument/2006/relationships/tags" Target="../tags/tag46.xml"/><Relationship Id="rId6" Type="http://schemas.openxmlformats.org/officeDocument/2006/relationships/image" Target="../media/image21.png"/><Relationship Id="rId11" Type="http://schemas.openxmlformats.org/officeDocument/2006/relationships/hyperlink" Target="https://cs.uwaterloo.ca/~ssalihog/papers/kuzu-tr.pdf" TargetMode="External"/><Relationship Id="rId5" Type="http://schemas.openxmlformats.org/officeDocument/2006/relationships/image" Target="../media/image20.png"/><Relationship Id="rId15" Type="http://schemas.openxmlformats.org/officeDocument/2006/relationships/image" Target="../media/image26.png"/><Relationship Id="rId10" Type="http://schemas.openxmlformats.org/officeDocument/2006/relationships/image" Target="../media/image23.png"/><Relationship Id="rId19" Type="http://schemas.openxmlformats.org/officeDocument/2006/relationships/image" Target="../media/image28.png"/><Relationship Id="rId4" Type="http://schemas.openxmlformats.org/officeDocument/2006/relationships/hyperlink" Target="https://github.com/kuzudb/kuzu" TargetMode="External"/><Relationship Id="rId9" Type="http://schemas.openxmlformats.org/officeDocument/2006/relationships/hyperlink" Target="https://kuzudb.com/" TargetMode="External"/><Relationship Id="rId14" Type="http://schemas.openxmlformats.org/officeDocument/2006/relationships/image" Target="../media/image25.png"/></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1.xml"/><Relationship Id="rId1" Type="http://schemas.openxmlformats.org/officeDocument/2006/relationships/tags" Target="../tags/tag47.xml"/><Relationship Id="rId4" Type="http://schemas.openxmlformats.org/officeDocument/2006/relationships/image" Target="../media/image8.emf"/></Relationships>
</file>

<file path=ppt/slides/_rels/slide5.xml.rels><?xml version="1.0" encoding="UTF-8" standalone="yes"?>
<Relationships xmlns="http://schemas.openxmlformats.org/package/2006/relationships"><Relationship Id="rId8" Type="http://schemas.openxmlformats.org/officeDocument/2006/relationships/oleObject" Target="../embeddings/oleObject3.bin"/><Relationship Id="rId13" Type="http://schemas.openxmlformats.org/officeDocument/2006/relationships/image" Target="../media/image7.emf"/><Relationship Id="rId3" Type="http://schemas.openxmlformats.org/officeDocument/2006/relationships/notesSlide" Target="../notesSlides/notesSlide5.xml"/><Relationship Id="rId7" Type="http://schemas.openxmlformats.org/officeDocument/2006/relationships/image" Target="../media/image4.emf"/><Relationship Id="rId12" Type="http://schemas.openxmlformats.org/officeDocument/2006/relationships/oleObject" Target="../embeddings/oleObject5.bin"/><Relationship Id="rId2" Type="http://schemas.openxmlformats.org/officeDocument/2006/relationships/slideLayout" Target="../slideLayouts/slideLayout1.xml"/><Relationship Id="rId1" Type="http://schemas.openxmlformats.org/officeDocument/2006/relationships/tags" Target="../tags/tag4.xml"/><Relationship Id="rId6" Type="http://schemas.openxmlformats.org/officeDocument/2006/relationships/oleObject" Target="../embeddings/oleObject2.bin"/><Relationship Id="rId11" Type="http://schemas.openxmlformats.org/officeDocument/2006/relationships/image" Target="../media/image6.emf"/><Relationship Id="rId5" Type="http://schemas.openxmlformats.org/officeDocument/2006/relationships/image" Target="../media/image3.emf"/><Relationship Id="rId10" Type="http://schemas.openxmlformats.org/officeDocument/2006/relationships/oleObject" Target="../embeddings/oleObject4.bin"/><Relationship Id="rId4" Type="http://schemas.openxmlformats.org/officeDocument/2006/relationships/oleObject" Target="../embeddings/oleObject1.bin"/><Relationship Id="rId9" Type="http://schemas.openxmlformats.org/officeDocument/2006/relationships/image" Target="../media/image5.emf"/><Relationship Id="rId14" Type="http://schemas.openxmlformats.org/officeDocument/2006/relationships/image" Target="../media/image8.emf"/></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6.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ags" Target="../tags/tag7.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tags" Target="../tags/tag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0" y="332899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09361" y="925658"/>
            <a:ext cx="9144000" cy="1323439"/>
          </a:xfrm>
          <a:prstGeom prst="rect">
            <a:avLst/>
          </a:prstGeom>
          <a:noFill/>
        </p:spPr>
        <p:txBody>
          <a:bodyPr wrap="square" rtlCol="0">
            <a:spAutoFit/>
          </a:bodyPr>
          <a:lstStyle/>
          <a:p>
            <a:pPr algn="ctr"/>
            <a:r>
              <a:rPr lang="en-US" sz="4000" dirty="0">
                <a:latin typeface="Helvetica" pitchFamily="2" charset="0"/>
              </a:rPr>
              <a:t>Modern Query Processing Techniques for Graph Databases</a:t>
            </a:r>
          </a:p>
        </p:txBody>
      </p:sp>
      <p:sp>
        <p:nvSpPr>
          <p:cNvPr id="5" name="TextBox 4"/>
          <p:cNvSpPr txBox="1"/>
          <p:nvPr/>
        </p:nvSpPr>
        <p:spPr>
          <a:xfrm>
            <a:off x="1149348" y="3826253"/>
            <a:ext cx="6845300" cy="699230"/>
          </a:xfrm>
          <a:prstGeom prst="rect">
            <a:avLst/>
          </a:prstGeom>
          <a:noFill/>
        </p:spPr>
        <p:txBody>
          <a:bodyPr wrap="square" rtlCol="0">
            <a:spAutoFit/>
          </a:bodyPr>
          <a:lstStyle/>
          <a:p>
            <a:pPr lvl="1" algn="ctr" defTabSz="914400">
              <a:lnSpc>
                <a:spcPct val="150000"/>
              </a:lnSpc>
              <a:spcAft>
                <a:spcPts val="300"/>
              </a:spcAft>
            </a:pPr>
            <a:r>
              <a:rPr lang="en-US" sz="3000" kern="0" dirty="0">
                <a:solidFill>
                  <a:srgbClr val="000000"/>
                </a:solidFill>
                <a:latin typeface="Arial"/>
                <a:cs typeface="Arial"/>
              </a:rPr>
              <a:t>Semih </a:t>
            </a:r>
            <a:r>
              <a:rPr lang="en-US" sz="3000" kern="0" dirty="0" err="1">
                <a:solidFill>
                  <a:srgbClr val="000000"/>
                </a:solidFill>
                <a:latin typeface="Arial"/>
                <a:cs typeface="Arial"/>
              </a:rPr>
              <a:t>Salihoğlu</a:t>
            </a:r>
            <a:endParaRPr lang="en-US" sz="3000" kern="0" dirty="0">
              <a:solidFill>
                <a:srgbClr val="000000"/>
              </a:solidFill>
              <a:latin typeface="Arial"/>
              <a:cs typeface="Arial"/>
            </a:endParaRPr>
          </a:p>
        </p:txBody>
      </p:sp>
      <p:sp>
        <p:nvSpPr>
          <p:cNvPr id="6" name="Slide Number Placeholder 5"/>
          <p:cNvSpPr>
            <a:spLocks noGrp="1"/>
          </p:cNvSpPr>
          <p:nvPr>
            <p:ph type="sldNum" sz="quarter" idx="12"/>
          </p:nvPr>
        </p:nvSpPr>
        <p:spPr/>
        <p:txBody>
          <a:bodyPr/>
          <a:lstStyle/>
          <a:p>
            <a:fld id="{65CC13EC-677E-384F-B278-2939878C589F}" type="slidenum">
              <a:rPr lang="en-US" smtClean="0"/>
              <a:t>1</a:t>
            </a:fld>
            <a:endParaRPr lang="en-US"/>
          </a:p>
        </p:txBody>
      </p:sp>
      <p:pic>
        <p:nvPicPr>
          <p:cNvPr id="10" name="Picture 9">
            <a:extLst>
              <a:ext uri="{FF2B5EF4-FFF2-40B4-BE49-F238E27FC236}">
                <a16:creationId xmlns:a16="http://schemas.microsoft.com/office/drawing/2014/main" id="{73ACA9E7-4B07-304C-A86C-AE26580E187E}"/>
              </a:ext>
            </a:extLst>
          </p:cNvPr>
          <p:cNvPicPr>
            <a:picLocks noChangeAspect="1"/>
          </p:cNvPicPr>
          <p:nvPr/>
        </p:nvPicPr>
        <p:blipFill>
          <a:blip r:embed="rId3"/>
          <a:stretch>
            <a:fillRect/>
          </a:stretch>
        </p:blipFill>
        <p:spPr>
          <a:xfrm>
            <a:off x="109361" y="5159866"/>
            <a:ext cx="8925278" cy="1214437"/>
          </a:xfrm>
          <a:prstGeom prst="rect">
            <a:avLst/>
          </a:prstGeom>
        </p:spPr>
      </p:pic>
    </p:spTree>
    <p:extLst>
      <p:ext uri="{BB962C8B-B14F-4D97-AF65-F5344CB8AC3E}">
        <p14:creationId xmlns:p14="http://schemas.microsoft.com/office/powerpoint/2010/main" val="210651209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3504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aphicFrame>
        <p:nvGraphicFramePr>
          <p:cNvPr id="5" name="Table 4"/>
          <p:cNvGraphicFramePr>
            <a:graphicFrameLocks noGrp="1"/>
          </p:cNvGraphicFramePr>
          <p:nvPr/>
        </p:nvGraphicFramePr>
        <p:xfrm>
          <a:off x="135015" y="733951"/>
          <a:ext cx="1308100" cy="1950720"/>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15505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a</a:t>
                      </a:r>
                      <a:endParaRPr lang="en-US" sz="16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b</a:t>
                      </a:r>
                      <a:endParaRPr lang="en-US" sz="16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0"/>
                  </a:ext>
                </a:extLst>
              </a:tr>
              <a:tr h="149970">
                <a:tc>
                  <a:txBody>
                    <a:bodyPr/>
                    <a:lstStyle/>
                    <a:p>
                      <a:pPr algn="ctr"/>
                      <a:r>
                        <a:rPr lang="en-US" sz="1600" dirty="0">
                          <a:solidFill>
                            <a:srgbClr val="000000"/>
                          </a:solidFill>
                          <a:latin typeface="Calibri"/>
                          <a:cs typeface="Calibri"/>
                        </a:rPr>
                        <a:t>1</a:t>
                      </a:r>
                    </a:p>
                  </a:txBody>
                  <a:tcPr marT="0" marB="0"/>
                </a:tc>
                <a:tc>
                  <a:txBody>
                    <a:bodyPr/>
                    <a:lstStyle/>
                    <a:p>
                      <a:pPr algn="ctr"/>
                      <a:r>
                        <a:rPr lang="en-US" sz="1600" dirty="0">
                          <a:solidFill>
                            <a:srgbClr val="000000"/>
                          </a:solidFill>
                          <a:latin typeface="Calibri"/>
                          <a:cs typeface="Calibri"/>
                        </a:rPr>
                        <a:t>2</a:t>
                      </a:r>
                    </a:p>
                  </a:txBody>
                  <a:tcPr marT="0" marB="0"/>
                </a:tc>
                <a:extLst>
                  <a:ext uri="{0D108BD9-81ED-4DB2-BD59-A6C34878D82A}">
                    <a16:rowId xmlns:a16="http://schemas.microsoft.com/office/drawing/2014/main" val="10001"/>
                  </a:ext>
                </a:extLst>
              </a:tr>
              <a:tr h="184813">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3</a:t>
                      </a:r>
                    </a:p>
                  </a:txBody>
                  <a:tcPr marT="0" marB="0"/>
                </a:tc>
                <a:extLst>
                  <a:ext uri="{0D108BD9-81ED-4DB2-BD59-A6C34878D82A}">
                    <a16:rowId xmlns:a16="http://schemas.microsoft.com/office/drawing/2014/main" val="10002"/>
                  </a:ext>
                </a:extLst>
              </a:tr>
              <a:tr h="220986">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3"/>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4"/>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5</a:t>
                      </a:r>
                    </a:p>
                  </a:txBody>
                  <a:tcPr marT="0" marB="0"/>
                </a:tc>
                <a:extLst>
                  <a:ext uri="{0D108BD9-81ED-4DB2-BD59-A6C34878D82A}">
                    <a16:rowId xmlns:a16="http://schemas.microsoft.com/office/drawing/2014/main" val="10005"/>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6</a:t>
                      </a:r>
                    </a:p>
                  </a:txBody>
                  <a:tcPr marT="0" marB="0"/>
                </a:tc>
                <a:extLst>
                  <a:ext uri="{0D108BD9-81ED-4DB2-BD59-A6C34878D82A}">
                    <a16:rowId xmlns:a16="http://schemas.microsoft.com/office/drawing/2014/main" val="10006"/>
                  </a:ext>
                </a:extLst>
              </a:tr>
              <a:tr h="220986">
                <a:tc>
                  <a:txBody>
                    <a:bodyPr/>
                    <a:lstStyle/>
                    <a:p>
                      <a:pPr algn="ctr"/>
                      <a:r>
                        <a:rPr lang="en-US" sz="1600" dirty="0">
                          <a:solidFill>
                            <a:srgbClr val="000000"/>
                          </a:solidFill>
                          <a:latin typeface="Calibri"/>
                          <a:cs typeface="Calibri"/>
                        </a:rPr>
                        <a:t>3</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7"/>
                  </a:ext>
                </a:extLst>
              </a:tr>
            </a:tbl>
          </a:graphicData>
        </a:graphic>
      </p:graphicFrame>
      <p:grpSp>
        <p:nvGrpSpPr>
          <p:cNvPr id="80" name="Group 79"/>
          <p:cNvGrpSpPr/>
          <p:nvPr/>
        </p:nvGrpSpPr>
        <p:grpSpPr>
          <a:xfrm>
            <a:off x="6512277" y="916908"/>
            <a:ext cx="2335044" cy="1033392"/>
            <a:chOff x="6674554" y="795861"/>
            <a:chExt cx="2335044" cy="1033392"/>
          </a:xfrm>
        </p:grpSpPr>
        <p:sp>
          <p:nvSpPr>
            <p:cNvPr id="73" name="Oval 72"/>
            <p:cNvSpPr/>
            <p:nvPr/>
          </p:nvSpPr>
          <p:spPr>
            <a:xfrm>
              <a:off x="7255072" y="802901"/>
              <a:ext cx="324555" cy="338667"/>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a:t>
              </a:r>
            </a:p>
          </p:txBody>
        </p:sp>
        <p:sp>
          <p:nvSpPr>
            <p:cNvPr id="74" name="Oval 73"/>
            <p:cNvSpPr/>
            <p:nvPr/>
          </p:nvSpPr>
          <p:spPr>
            <a:xfrm>
              <a:off x="8685043" y="795861"/>
              <a:ext cx="324555" cy="338667"/>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b</a:t>
              </a:r>
            </a:p>
          </p:txBody>
        </p:sp>
        <p:sp>
          <p:nvSpPr>
            <p:cNvPr id="75" name="Oval 74"/>
            <p:cNvSpPr/>
            <p:nvPr/>
          </p:nvSpPr>
          <p:spPr>
            <a:xfrm>
              <a:off x="8033558" y="1490586"/>
              <a:ext cx="324555" cy="338667"/>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c</a:t>
              </a:r>
            </a:p>
          </p:txBody>
        </p:sp>
        <p:cxnSp>
          <p:nvCxnSpPr>
            <p:cNvPr id="76" name="Straight Arrow Connector 75"/>
            <p:cNvCxnSpPr>
              <a:stCxn id="73" idx="6"/>
              <a:endCxn id="74" idx="2"/>
            </p:cNvCxnSpPr>
            <p:nvPr/>
          </p:nvCxnSpPr>
          <p:spPr>
            <a:xfrm flipV="1">
              <a:off x="7579627" y="965195"/>
              <a:ext cx="1105416" cy="7040"/>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a:stCxn id="73" idx="5"/>
              <a:endCxn id="75" idx="2"/>
            </p:cNvCxnSpPr>
            <p:nvPr/>
          </p:nvCxnSpPr>
          <p:spPr>
            <a:xfrm>
              <a:off x="7532097" y="1091971"/>
              <a:ext cx="501461" cy="567949"/>
            </a:xfrm>
            <a:prstGeom prst="straightConnector1">
              <a:avLst/>
            </a:prstGeom>
            <a:ln w="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78" name="Straight Arrow Connector 77"/>
            <p:cNvCxnSpPr>
              <a:stCxn id="75" idx="6"/>
              <a:endCxn id="74" idx="4"/>
            </p:cNvCxnSpPr>
            <p:nvPr/>
          </p:nvCxnSpPr>
          <p:spPr>
            <a:xfrm flipV="1">
              <a:off x="8358113" y="1134528"/>
              <a:ext cx="489208" cy="525392"/>
            </a:xfrm>
            <a:prstGeom prst="straightConnector1">
              <a:avLst/>
            </a:prstGeom>
            <a:ln w="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79" name="TextBox 78"/>
            <p:cNvSpPr txBox="1"/>
            <p:nvPr/>
          </p:nvSpPr>
          <p:spPr>
            <a:xfrm>
              <a:off x="6674554" y="993417"/>
              <a:ext cx="806294" cy="492443"/>
            </a:xfrm>
            <a:prstGeom prst="rect">
              <a:avLst/>
            </a:prstGeom>
            <a:noFill/>
          </p:spPr>
          <p:txBody>
            <a:bodyPr wrap="square" rtlCol="0">
              <a:spAutoFit/>
            </a:bodyPr>
            <a:lstStyle/>
            <a:p>
              <a:r>
                <a:rPr lang="en-US" sz="2600" dirty="0">
                  <a:solidFill>
                    <a:srgbClr val="800000"/>
                  </a:solidFill>
                  <a:latin typeface="Trebuchet MS"/>
                  <a:cs typeface="Trebuchet MS"/>
                </a:rPr>
                <a:t>Q = </a:t>
              </a:r>
            </a:p>
          </p:txBody>
        </p:sp>
      </p:grpSp>
      <p:graphicFrame>
        <p:nvGraphicFramePr>
          <p:cNvPr id="26" name="Table 25"/>
          <p:cNvGraphicFramePr>
            <a:graphicFrameLocks noGrp="1"/>
          </p:cNvGraphicFramePr>
          <p:nvPr/>
        </p:nvGraphicFramePr>
        <p:xfrm>
          <a:off x="140436" y="2805043"/>
          <a:ext cx="1308100" cy="1950720"/>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15505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a</a:t>
                      </a:r>
                      <a:endParaRPr lang="en-US" sz="16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c</a:t>
                      </a:r>
                      <a:endParaRPr lang="en-US" sz="16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0"/>
                  </a:ext>
                </a:extLst>
              </a:tr>
              <a:tr h="149970">
                <a:tc>
                  <a:txBody>
                    <a:bodyPr/>
                    <a:lstStyle/>
                    <a:p>
                      <a:pPr algn="ctr"/>
                      <a:r>
                        <a:rPr lang="en-US" sz="1600" dirty="0">
                          <a:solidFill>
                            <a:srgbClr val="000000"/>
                          </a:solidFill>
                          <a:latin typeface="Calibri"/>
                          <a:cs typeface="Calibri"/>
                        </a:rPr>
                        <a:t>1</a:t>
                      </a:r>
                    </a:p>
                  </a:txBody>
                  <a:tcPr marT="0" marB="0"/>
                </a:tc>
                <a:tc>
                  <a:txBody>
                    <a:bodyPr/>
                    <a:lstStyle/>
                    <a:p>
                      <a:pPr algn="ctr"/>
                      <a:r>
                        <a:rPr lang="en-US" sz="1600" dirty="0">
                          <a:solidFill>
                            <a:srgbClr val="000000"/>
                          </a:solidFill>
                          <a:latin typeface="Calibri"/>
                          <a:cs typeface="Calibri"/>
                        </a:rPr>
                        <a:t>2</a:t>
                      </a:r>
                    </a:p>
                  </a:txBody>
                  <a:tcPr marT="0" marB="0"/>
                </a:tc>
                <a:extLst>
                  <a:ext uri="{0D108BD9-81ED-4DB2-BD59-A6C34878D82A}">
                    <a16:rowId xmlns:a16="http://schemas.microsoft.com/office/drawing/2014/main" val="10001"/>
                  </a:ext>
                </a:extLst>
              </a:tr>
              <a:tr h="184813">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3</a:t>
                      </a:r>
                    </a:p>
                  </a:txBody>
                  <a:tcPr marT="0" marB="0"/>
                </a:tc>
                <a:extLst>
                  <a:ext uri="{0D108BD9-81ED-4DB2-BD59-A6C34878D82A}">
                    <a16:rowId xmlns:a16="http://schemas.microsoft.com/office/drawing/2014/main" val="10002"/>
                  </a:ext>
                </a:extLst>
              </a:tr>
              <a:tr h="220986">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3"/>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4"/>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5</a:t>
                      </a:r>
                    </a:p>
                  </a:txBody>
                  <a:tcPr marT="0" marB="0"/>
                </a:tc>
                <a:extLst>
                  <a:ext uri="{0D108BD9-81ED-4DB2-BD59-A6C34878D82A}">
                    <a16:rowId xmlns:a16="http://schemas.microsoft.com/office/drawing/2014/main" val="10005"/>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6</a:t>
                      </a:r>
                    </a:p>
                  </a:txBody>
                  <a:tcPr marT="0" marB="0"/>
                </a:tc>
                <a:extLst>
                  <a:ext uri="{0D108BD9-81ED-4DB2-BD59-A6C34878D82A}">
                    <a16:rowId xmlns:a16="http://schemas.microsoft.com/office/drawing/2014/main" val="10006"/>
                  </a:ext>
                </a:extLst>
              </a:tr>
              <a:tr h="220986">
                <a:tc>
                  <a:txBody>
                    <a:bodyPr/>
                    <a:lstStyle/>
                    <a:p>
                      <a:pPr algn="ctr"/>
                      <a:r>
                        <a:rPr lang="en-US" sz="1600" dirty="0">
                          <a:solidFill>
                            <a:srgbClr val="000000"/>
                          </a:solidFill>
                          <a:latin typeface="Calibri"/>
                          <a:cs typeface="Calibri"/>
                        </a:rPr>
                        <a:t>3</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7"/>
                  </a:ext>
                </a:extLst>
              </a:tr>
            </a:tbl>
          </a:graphicData>
        </a:graphic>
      </p:graphicFrame>
      <p:graphicFrame>
        <p:nvGraphicFramePr>
          <p:cNvPr id="27" name="Table 26"/>
          <p:cNvGraphicFramePr>
            <a:graphicFrameLocks noGrp="1"/>
          </p:cNvGraphicFramePr>
          <p:nvPr/>
        </p:nvGraphicFramePr>
        <p:xfrm>
          <a:off x="140436" y="4879941"/>
          <a:ext cx="1308100" cy="1950720"/>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15505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b</a:t>
                      </a:r>
                      <a:endParaRPr lang="en-US" sz="16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c</a:t>
                      </a:r>
                      <a:endParaRPr lang="en-US" sz="16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0"/>
                  </a:ext>
                </a:extLst>
              </a:tr>
              <a:tr h="149970">
                <a:tc>
                  <a:txBody>
                    <a:bodyPr/>
                    <a:lstStyle/>
                    <a:p>
                      <a:pPr algn="ctr"/>
                      <a:r>
                        <a:rPr lang="en-US" sz="1600" dirty="0">
                          <a:solidFill>
                            <a:srgbClr val="000000"/>
                          </a:solidFill>
                          <a:latin typeface="Calibri"/>
                          <a:cs typeface="Calibri"/>
                        </a:rPr>
                        <a:t>1</a:t>
                      </a:r>
                    </a:p>
                  </a:txBody>
                  <a:tcPr marT="0" marB="0"/>
                </a:tc>
                <a:tc>
                  <a:txBody>
                    <a:bodyPr/>
                    <a:lstStyle/>
                    <a:p>
                      <a:pPr algn="ctr"/>
                      <a:r>
                        <a:rPr lang="en-US" sz="1600" dirty="0">
                          <a:solidFill>
                            <a:srgbClr val="000000"/>
                          </a:solidFill>
                          <a:latin typeface="Calibri"/>
                          <a:cs typeface="Calibri"/>
                        </a:rPr>
                        <a:t>2</a:t>
                      </a:r>
                    </a:p>
                  </a:txBody>
                  <a:tcPr marT="0" marB="0"/>
                </a:tc>
                <a:extLst>
                  <a:ext uri="{0D108BD9-81ED-4DB2-BD59-A6C34878D82A}">
                    <a16:rowId xmlns:a16="http://schemas.microsoft.com/office/drawing/2014/main" val="10001"/>
                  </a:ext>
                </a:extLst>
              </a:tr>
              <a:tr h="184813">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3</a:t>
                      </a:r>
                    </a:p>
                  </a:txBody>
                  <a:tcPr marT="0" marB="0"/>
                </a:tc>
                <a:extLst>
                  <a:ext uri="{0D108BD9-81ED-4DB2-BD59-A6C34878D82A}">
                    <a16:rowId xmlns:a16="http://schemas.microsoft.com/office/drawing/2014/main" val="10002"/>
                  </a:ext>
                </a:extLst>
              </a:tr>
              <a:tr h="220986">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3"/>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4"/>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5</a:t>
                      </a:r>
                    </a:p>
                  </a:txBody>
                  <a:tcPr marT="0" marB="0"/>
                </a:tc>
                <a:extLst>
                  <a:ext uri="{0D108BD9-81ED-4DB2-BD59-A6C34878D82A}">
                    <a16:rowId xmlns:a16="http://schemas.microsoft.com/office/drawing/2014/main" val="10005"/>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6</a:t>
                      </a:r>
                    </a:p>
                  </a:txBody>
                  <a:tcPr marT="0" marB="0"/>
                </a:tc>
                <a:extLst>
                  <a:ext uri="{0D108BD9-81ED-4DB2-BD59-A6C34878D82A}">
                    <a16:rowId xmlns:a16="http://schemas.microsoft.com/office/drawing/2014/main" val="10006"/>
                  </a:ext>
                </a:extLst>
              </a:tr>
              <a:tr h="220986">
                <a:tc>
                  <a:txBody>
                    <a:bodyPr/>
                    <a:lstStyle/>
                    <a:p>
                      <a:pPr algn="ctr"/>
                      <a:r>
                        <a:rPr lang="en-US" sz="1600" dirty="0">
                          <a:solidFill>
                            <a:srgbClr val="000000"/>
                          </a:solidFill>
                          <a:latin typeface="Calibri"/>
                          <a:cs typeface="Calibri"/>
                        </a:rPr>
                        <a:t>3</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7"/>
                  </a:ext>
                </a:extLst>
              </a:tr>
            </a:tbl>
          </a:graphicData>
        </a:graphic>
      </p:graphicFrame>
      <p:graphicFrame>
        <p:nvGraphicFramePr>
          <p:cNvPr id="29" name="Table 28"/>
          <p:cNvGraphicFramePr>
            <a:graphicFrameLocks noGrp="1"/>
          </p:cNvGraphicFramePr>
          <p:nvPr/>
        </p:nvGraphicFramePr>
        <p:xfrm>
          <a:off x="2763616" y="2364710"/>
          <a:ext cx="664190" cy="2076910"/>
        </p:xfrm>
        <a:graphic>
          <a:graphicData uri="http://schemas.openxmlformats.org/drawingml/2006/table">
            <a:tbl>
              <a:tblPr firstRow="1" bandRow="1">
                <a:tableStyleId>{912C8C85-51F0-491E-9774-3900AFEF0FD7}</a:tableStyleId>
              </a:tblPr>
              <a:tblGrid>
                <a:gridCol w="664190">
                  <a:extLst>
                    <a:ext uri="{9D8B030D-6E8A-4147-A177-3AD203B41FA5}">
                      <a16:colId xmlns:a16="http://schemas.microsoft.com/office/drawing/2014/main" val="20000"/>
                    </a:ext>
                  </a:extLst>
                </a:gridCol>
              </a:tblGrid>
              <a:tr h="415382">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u="none" dirty="0">
                          <a:solidFill>
                            <a:schemeClr val="bg1"/>
                          </a:solidFill>
                          <a:latin typeface="Calibri"/>
                          <a:cs typeface="Calibri"/>
                        </a:rPr>
                        <a:t>INT</a:t>
                      </a:r>
                      <a:r>
                        <a:rPr lang="en-US" sz="2200" b="0" u="none" baseline="-25000" dirty="0">
                          <a:solidFill>
                            <a:schemeClr val="bg1"/>
                          </a:solidFill>
                          <a:latin typeface="Calibri"/>
                          <a:cs typeface="Calibri"/>
                        </a:rPr>
                        <a:t>1</a:t>
                      </a:r>
                      <a:endParaRPr lang="en-US" sz="2200" b="0" u="none" dirty="0">
                        <a:solidFill>
                          <a:schemeClr val="bg1"/>
                        </a:solidFill>
                        <a:latin typeface="Calibri"/>
                        <a:cs typeface="Calibri"/>
                      </a:endParaRPr>
                    </a:p>
                  </a:txBody>
                  <a:tcPr marT="0" marB="0"/>
                </a:tc>
                <a:extLst>
                  <a:ext uri="{0D108BD9-81ED-4DB2-BD59-A6C34878D82A}">
                    <a16:rowId xmlns:a16="http://schemas.microsoft.com/office/drawing/2014/main" val="10000"/>
                  </a:ext>
                </a:extLst>
              </a:tr>
              <a:tr h="415382">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a</a:t>
                      </a:r>
                      <a:endParaRPr lang="en-US" sz="22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1"/>
                  </a:ext>
                </a:extLst>
              </a:tr>
              <a:tr h="415382">
                <a:tc>
                  <a:txBody>
                    <a:bodyPr/>
                    <a:lstStyle/>
                    <a:p>
                      <a:pPr algn="ctr"/>
                      <a:r>
                        <a:rPr lang="en-US" sz="2200" dirty="0">
                          <a:solidFill>
                            <a:srgbClr val="000000"/>
                          </a:solidFill>
                          <a:latin typeface="Calibri"/>
                          <a:cs typeface="Calibri"/>
                        </a:rPr>
                        <a:t>1</a:t>
                      </a:r>
                    </a:p>
                  </a:txBody>
                  <a:tcPr marT="0" marB="0"/>
                </a:tc>
                <a:extLst>
                  <a:ext uri="{0D108BD9-81ED-4DB2-BD59-A6C34878D82A}">
                    <a16:rowId xmlns:a16="http://schemas.microsoft.com/office/drawing/2014/main" val="10002"/>
                  </a:ext>
                </a:extLst>
              </a:tr>
              <a:tr h="415382">
                <a:tc>
                  <a:txBody>
                    <a:bodyPr/>
                    <a:lstStyle/>
                    <a:p>
                      <a:pPr algn="ctr"/>
                      <a:r>
                        <a:rPr lang="en-US" sz="2200" dirty="0">
                          <a:solidFill>
                            <a:srgbClr val="000000"/>
                          </a:solidFill>
                          <a:latin typeface="Calibri"/>
                          <a:cs typeface="Calibri"/>
                        </a:rPr>
                        <a:t>2</a:t>
                      </a:r>
                    </a:p>
                  </a:txBody>
                  <a:tcPr marT="0" marB="0"/>
                </a:tc>
                <a:extLst>
                  <a:ext uri="{0D108BD9-81ED-4DB2-BD59-A6C34878D82A}">
                    <a16:rowId xmlns:a16="http://schemas.microsoft.com/office/drawing/2014/main" val="10003"/>
                  </a:ext>
                </a:extLst>
              </a:tr>
              <a:tr h="415382">
                <a:tc>
                  <a:txBody>
                    <a:bodyPr/>
                    <a:lstStyle/>
                    <a:p>
                      <a:pPr algn="ctr"/>
                      <a:r>
                        <a:rPr lang="en-US" sz="2200" dirty="0">
                          <a:solidFill>
                            <a:srgbClr val="000000"/>
                          </a:solidFill>
                          <a:latin typeface="Calibri"/>
                          <a:cs typeface="Calibri"/>
                        </a:rPr>
                        <a:t>3</a:t>
                      </a:r>
                    </a:p>
                  </a:txBody>
                  <a:tcPr marT="0" marB="0"/>
                </a:tc>
                <a:extLst>
                  <a:ext uri="{0D108BD9-81ED-4DB2-BD59-A6C34878D82A}">
                    <a16:rowId xmlns:a16="http://schemas.microsoft.com/office/drawing/2014/main" val="10004"/>
                  </a:ext>
                </a:extLst>
              </a:tr>
            </a:tbl>
          </a:graphicData>
        </a:graphic>
      </p:graphicFrame>
      <p:sp>
        <p:nvSpPr>
          <p:cNvPr id="3" name="Rounded Rectangle 2"/>
          <p:cNvSpPr/>
          <p:nvPr/>
        </p:nvSpPr>
        <p:spPr>
          <a:xfrm>
            <a:off x="4507992" y="3151308"/>
            <a:ext cx="1308100" cy="385383"/>
          </a:xfrm>
          <a:prstGeom prst="roundRect">
            <a:avLst/>
          </a:prstGeom>
          <a:noFill/>
          <a:ln w="47625">
            <a:solidFill>
              <a:srgbClr val="8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ounded Rectangle 24"/>
          <p:cNvSpPr/>
          <p:nvPr/>
        </p:nvSpPr>
        <p:spPr>
          <a:xfrm>
            <a:off x="826088" y="3032937"/>
            <a:ext cx="604695" cy="781503"/>
          </a:xfrm>
          <a:prstGeom prst="roundRect">
            <a:avLst/>
          </a:prstGeom>
          <a:noFill/>
          <a:ln w="47625">
            <a:solidFill>
              <a:srgbClr val="8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7" name="Straight Connector 6"/>
          <p:cNvCxnSpPr>
            <a:endCxn id="10" idx="1"/>
          </p:cNvCxnSpPr>
          <p:nvPr/>
        </p:nvCxnSpPr>
        <p:spPr>
          <a:xfrm flipV="1">
            <a:off x="1347050" y="4879941"/>
            <a:ext cx="662688" cy="1309212"/>
          </a:xfrm>
          <a:prstGeom prst="line">
            <a:avLst/>
          </a:prstGeom>
          <a:ln>
            <a:solidFill>
              <a:srgbClr val="800000"/>
            </a:solidFill>
            <a:tailEnd type="none"/>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a:stCxn id="25" idx="3"/>
            <a:endCxn id="10" idx="1"/>
          </p:cNvCxnSpPr>
          <p:nvPr/>
        </p:nvCxnSpPr>
        <p:spPr>
          <a:xfrm>
            <a:off x="1430783" y="3423683"/>
            <a:ext cx="578955" cy="1456258"/>
          </a:xfrm>
          <a:prstGeom prst="line">
            <a:avLst/>
          </a:prstGeom>
          <a:ln>
            <a:solidFill>
              <a:srgbClr val="800000"/>
            </a:solidFill>
            <a:tailEnd type="none"/>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2009741" y="4556781"/>
            <a:ext cx="653473" cy="646331"/>
          </a:xfrm>
          <a:prstGeom prst="rect">
            <a:avLst/>
          </a:prstGeom>
          <a:noFill/>
        </p:spPr>
        <p:txBody>
          <a:bodyPr wrap="square" rtlCol="0">
            <a:spAutoFit/>
          </a:bodyPr>
          <a:lstStyle/>
          <a:p>
            <a:r>
              <a:rPr lang="en-US" sz="3600" dirty="0">
                <a:solidFill>
                  <a:srgbClr val="800000"/>
                </a:solidFill>
                <a:latin typeface="Trebuchet MS"/>
                <a:cs typeface="Trebuchet MS"/>
              </a:rPr>
              <a:t>∩</a:t>
            </a:r>
          </a:p>
        </p:txBody>
      </p:sp>
      <p:sp>
        <p:nvSpPr>
          <p:cNvPr id="34" name="Rounded Rectangle 33"/>
          <p:cNvSpPr/>
          <p:nvPr/>
        </p:nvSpPr>
        <p:spPr>
          <a:xfrm>
            <a:off x="863078" y="5880933"/>
            <a:ext cx="496302" cy="715081"/>
          </a:xfrm>
          <a:prstGeom prst="roundRect">
            <a:avLst/>
          </a:prstGeom>
          <a:noFill/>
          <a:ln w="47625">
            <a:solidFill>
              <a:srgbClr val="8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31" name="Table 30"/>
          <p:cNvGraphicFramePr>
            <a:graphicFrameLocks noGrp="1"/>
          </p:cNvGraphicFramePr>
          <p:nvPr/>
        </p:nvGraphicFramePr>
        <p:xfrm>
          <a:off x="4507992" y="2368296"/>
          <a:ext cx="1308100" cy="3021840"/>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377730">
                <a:tc grid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u="none" dirty="0">
                          <a:solidFill>
                            <a:schemeClr val="bg1"/>
                          </a:solidFill>
                          <a:latin typeface="Calibri"/>
                          <a:cs typeface="Calibri"/>
                        </a:rPr>
                        <a:t>INT</a:t>
                      </a:r>
                      <a:r>
                        <a:rPr lang="en-US" sz="2200" b="0" u="none" baseline="-25000" dirty="0">
                          <a:solidFill>
                            <a:schemeClr val="bg1"/>
                          </a:solidFill>
                          <a:latin typeface="Calibri"/>
                          <a:cs typeface="Calibri"/>
                        </a:rPr>
                        <a:t>2</a:t>
                      </a:r>
                      <a:endParaRPr lang="en-US" sz="2200" b="0" u="none" dirty="0">
                        <a:solidFill>
                          <a:schemeClr val="bg1"/>
                        </a:solidFill>
                        <a:latin typeface="Calibri"/>
                        <a:cs typeface="Calibri"/>
                      </a:endParaRP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2200" b="0" u="none" dirty="0">
                        <a:solidFill>
                          <a:schemeClr val="bg1"/>
                        </a:solidFill>
                        <a:latin typeface="Calibri"/>
                        <a:cs typeface="Calibri"/>
                      </a:endParaRPr>
                    </a:p>
                  </a:txBody>
                  <a:tcPr marT="0" marB="0"/>
                </a:tc>
                <a:extLst>
                  <a:ext uri="{0D108BD9-81ED-4DB2-BD59-A6C34878D82A}">
                    <a16:rowId xmlns:a16="http://schemas.microsoft.com/office/drawing/2014/main" val="10000"/>
                  </a:ext>
                </a:extLst>
              </a:tr>
              <a:tr h="37773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a</a:t>
                      </a:r>
                      <a:endParaRPr lang="en-US" sz="22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b</a:t>
                      </a:r>
                      <a:endParaRPr lang="en-US" sz="22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1"/>
                  </a:ext>
                </a:extLst>
              </a:tr>
              <a:tr h="377730">
                <a:tc>
                  <a:txBody>
                    <a:bodyPr/>
                    <a:lstStyle/>
                    <a:p>
                      <a:pPr algn="ctr"/>
                      <a:r>
                        <a:rPr lang="en-US" sz="2200" dirty="0">
                          <a:solidFill>
                            <a:srgbClr val="000000"/>
                          </a:solidFill>
                          <a:latin typeface="Calibri"/>
                          <a:cs typeface="Calibri"/>
                        </a:rPr>
                        <a:t>1</a:t>
                      </a:r>
                    </a:p>
                  </a:txBody>
                  <a:tcPr marT="0" marB="0"/>
                </a:tc>
                <a:tc>
                  <a:txBody>
                    <a:bodyPr/>
                    <a:lstStyle/>
                    <a:p>
                      <a:pPr algn="ctr"/>
                      <a:r>
                        <a:rPr lang="en-US" sz="2200" dirty="0">
                          <a:solidFill>
                            <a:srgbClr val="000000"/>
                          </a:solidFill>
                          <a:latin typeface="Calibri"/>
                          <a:cs typeface="Calibri"/>
                        </a:rPr>
                        <a:t>2</a:t>
                      </a:r>
                    </a:p>
                  </a:txBody>
                  <a:tcPr marT="0" marB="0"/>
                </a:tc>
                <a:extLst>
                  <a:ext uri="{0D108BD9-81ED-4DB2-BD59-A6C34878D82A}">
                    <a16:rowId xmlns:a16="http://schemas.microsoft.com/office/drawing/2014/main" val="10002"/>
                  </a:ext>
                </a:extLst>
              </a:tr>
              <a:tr h="377730">
                <a:tc>
                  <a:txBody>
                    <a:bodyPr/>
                    <a:lstStyle/>
                    <a:p>
                      <a:pPr algn="ctr"/>
                      <a:r>
                        <a:rPr lang="en-US" sz="22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dirty="0">
                          <a:solidFill>
                            <a:srgbClr val="000000"/>
                          </a:solidFill>
                          <a:latin typeface="Calibri"/>
                          <a:cs typeface="Calibri"/>
                        </a:rPr>
                        <a:t>3</a:t>
                      </a:r>
                    </a:p>
                  </a:txBody>
                  <a:tcPr marT="0" marB="0"/>
                </a:tc>
                <a:extLst>
                  <a:ext uri="{0D108BD9-81ED-4DB2-BD59-A6C34878D82A}">
                    <a16:rowId xmlns:a16="http://schemas.microsoft.com/office/drawing/2014/main" val="10003"/>
                  </a:ext>
                </a:extLst>
              </a:tr>
              <a:tr h="377730">
                <a:tc>
                  <a:txBody>
                    <a:bodyPr/>
                    <a:lstStyle/>
                    <a:p>
                      <a:pPr algn="ctr"/>
                      <a:r>
                        <a:rPr lang="en-US" sz="2200" dirty="0">
                          <a:solidFill>
                            <a:srgbClr val="000000"/>
                          </a:solidFill>
                          <a:latin typeface="Calibri"/>
                          <a:cs typeface="Calibri"/>
                        </a:rPr>
                        <a:t>2</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dirty="0">
                          <a:solidFill>
                            <a:srgbClr val="000000"/>
                          </a:solidFill>
                          <a:latin typeface="Calibri"/>
                          <a:cs typeface="Calibri"/>
                        </a:rPr>
                        <a:t>4</a:t>
                      </a:r>
                    </a:p>
                  </a:txBody>
                  <a:tcPr marT="0" marB="0"/>
                </a:tc>
                <a:extLst>
                  <a:ext uri="{0D108BD9-81ED-4DB2-BD59-A6C34878D82A}">
                    <a16:rowId xmlns:a16="http://schemas.microsoft.com/office/drawing/2014/main" val="10004"/>
                  </a:ext>
                </a:extLst>
              </a:tr>
              <a:tr h="377730">
                <a:tc>
                  <a:txBody>
                    <a:bodyPr/>
                    <a:lstStyle/>
                    <a:p>
                      <a:pPr algn="ctr"/>
                      <a:r>
                        <a:rPr lang="en-US" sz="2200" dirty="0">
                          <a:solidFill>
                            <a:srgbClr val="000000"/>
                          </a:solidFill>
                          <a:latin typeface="Calibri"/>
                          <a:cs typeface="Calibri"/>
                        </a:rPr>
                        <a:t>2</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dirty="0">
                          <a:solidFill>
                            <a:srgbClr val="000000"/>
                          </a:solidFill>
                          <a:latin typeface="Calibri"/>
                          <a:cs typeface="Calibri"/>
                        </a:rPr>
                        <a:t>5</a:t>
                      </a:r>
                    </a:p>
                  </a:txBody>
                  <a:tcPr marT="0" marB="0"/>
                </a:tc>
                <a:extLst>
                  <a:ext uri="{0D108BD9-81ED-4DB2-BD59-A6C34878D82A}">
                    <a16:rowId xmlns:a16="http://schemas.microsoft.com/office/drawing/2014/main" val="10005"/>
                  </a:ext>
                </a:extLst>
              </a:tr>
              <a:tr h="377730">
                <a:tc>
                  <a:txBody>
                    <a:bodyPr/>
                    <a:lstStyle/>
                    <a:p>
                      <a:pPr algn="ctr"/>
                      <a:r>
                        <a:rPr lang="en-US" sz="2200" dirty="0">
                          <a:solidFill>
                            <a:srgbClr val="000000"/>
                          </a:solidFill>
                          <a:latin typeface="Calibri"/>
                          <a:cs typeface="Calibri"/>
                        </a:rPr>
                        <a:t>2</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dirty="0">
                          <a:solidFill>
                            <a:srgbClr val="000000"/>
                          </a:solidFill>
                          <a:latin typeface="Calibri"/>
                          <a:cs typeface="Calibri"/>
                        </a:rPr>
                        <a:t>6</a:t>
                      </a:r>
                    </a:p>
                  </a:txBody>
                  <a:tcPr marT="0" marB="0"/>
                </a:tc>
                <a:extLst>
                  <a:ext uri="{0D108BD9-81ED-4DB2-BD59-A6C34878D82A}">
                    <a16:rowId xmlns:a16="http://schemas.microsoft.com/office/drawing/2014/main" val="10006"/>
                  </a:ext>
                </a:extLst>
              </a:tr>
              <a:tr h="377730">
                <a:tc>
                  <a:txBody>
                    <a:bodyPr/>
                    <a:lstStyle/>
                    <a:p>
                      <a:pPr algn="ctr"/>
                      <a:r>
                        <a:rPr lang="en-US" sz="2200" dirty="0">
                          <a:solidFill>
                            <a:srgbClr val="000000"/>
                          </a:solidFill>
                          <a:latin typeface="Calibri"/>
                          <a:cs typeface="Calibri"/>
                        </a:rPr>
                        <a:t>3</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dirty="0">
                          <a:solidFill>
                            <a:srgbClr val="000000"/>
                          </a:solidFill>
                          <a:latin typeface="Calibri"/>
                          <a:cs typeface="Calibri"/>
                        </a:rPr>
                        <a:t>4</a:t>
                      </a:r>
                    </a:p>
                  </a:txBody>
                  <a:tcPr marT="0" marB="0"/>
                </a:tc>
                <a:extLst>
                  <a:ext uri="{0D108BD9-81ED-4DB2-BD59-A6C34878D82A}">
                    <a16:rowId xmlns:a16="http://schemas.microsoft.com/office/drawing/2014/main" val="10007"/>
                  </a:ext>
                </a:extLst>
              </a:tr>
            </a:tbl>
          </a:graphicData>
        </a:graphic>
      </p:graphicFrame>
      <p:graphicFrame>
        <p:nvGraphicFramePr>
          <p:cNvPr id="32" name="Table 31"/>
          <p:cNvGraphicFramePr>
            <a:graphicFrameLocks noGrp="1"/>
          </p:cNvGraphicFramePr>
          <p:nvPr/>
        </p:nvGraphicFramePr>
        <p:xfrm>
          <a:off x="6780889" y="2358741"/>
          <a:ext cx="1621584" cy="842715"/>
        </p:xfrm>
        <a:graphic>
          <a:graphicData uri="http://schemas.openxmlformats.org/drawingml/2006/table">
            <a:tbl>
              <a:tblPr firstRow="1" bandRow="1">
                <a:tableStyleId>{912C8C85-51F0-491E-9774-3900AFEF0FD7}</a:tableStyleId>
              </a:tblPr>
              <a:tblGrid>
                <a:gridCol w="540528">
                  <a:extLst>
                    <a:ext uri="{9D8B030D-6E8A-4147-A177-3AD203B41FA5}">
                      <a16:colId xmlns:a16="http://schemas.microsoft.com/office/drawing/2014/main" val="20000"/>
                    </a:ext>
                  </a:extLst>
                </a:gridCol>
                <a:gridCol w="540528">
                  <a:extLst>
                    <a:ext uri="{9D8B030D-6E8A-4147-A177-3AD203B41FA5}">
                      <a16:colId xmlns:a16="http://schemas.microsoft.com/office/drawing/2014/main" val="20001"/>
                    </a:ext>
                  </a:extLst>
                </a:gridCol>
                <a:gridCol w="540528">
                  <a:extLst>
                    <a:ext uri="{9D8B030D-6E8A-4147-A177-3AD203B41FA5}">
                      <a16:colId xmlns:a16="http://schemas.microsoft.com/office/drawing/2014/main" val="20002"/>
                    </a:ext>
                  </a:extLst>
                </a:gridCol>
              </a:tblGrid>
              <a:tr h="415382">
                <a:tc gridSpan="3">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u="none" dirty="0">
                          <a:solidFill>
                            <a:schemeClr val="bg1"/>
                          </a:solidFill>
                          <a:latin typeface="Calibri"/>
                          <a:cs typeface="Calibri"/>
                        </a:rPr>
                        <a:t>Output</a:t>
                      </a: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2200" b="0" u="none" dirty="0">
                        <a:solidFill>
                          <a:schemeClr val="bg1"/>
                        </a:solidFill>
                        <a:latin typeface="Calibri"/>
                        <a:cs typeface="Calibri"/>
                      </a:endParaRP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2200" b="0" u="none" dirty="0">
                        <a:solidFill>
                          <a:schemeClr val="bg1"/>
                        </a:solidFill>
                        <a:latin typeface="Calibri"/>
                        <a:cs typeface="Calibri"/>
                      </a:endParaRPr>
                    </a:p>
                  </a:txBody>
                  <a:tcPr marT="0" marB="0"/>
                </a:tc>
                <a:extLst>
                  <a:ext uri="{0D108BD9-81ED-4DB2-BD59-A6C34878D82A}">
                    <a16:rowId xmlns:a16="http://schemas.microsoft.com/office/drawing/2014/main" val="10000"/>
                  </a:ext>
                </a:extLst>
              </a:tr>
              <a:tr h="427333">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a</a:t>
                      </a:r>
                      <a:endParaRPr lang="en-US" sz="22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b</a:t>
                      </a:r>
                      <a:endParaRPr lang="en-US" sz="22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c</a:t>
                      </a:r>
                      <a:endParaRPr lang="en-US" sz="22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1"/>
                  </a:ext>
                </a:extLst>
              </a:tr>
            </a:tbl>
          </a:graphicData>
        </a:graphic>
      </p:graphicFrame>
      <p:sp>
        <p:nvSpPr>
          <p:cNvPr id="6" name="Slide Number Placeholder 5"/>
          <p:cNvSpPr>
            <a:spLocks noGrp="1"/>
          </p:cNvSpPr>
          <p:nvPr>
            <p:ph type="sldNum" sz="quarter" idx="12"/>
          </p:nvPr>
        </p:nvSpPr>
        <p:spPr/>
        <p:txBody>
          <a:bodyPr/>
          <a:lstStyle/>
          <a:p>
            <a:fld id="{65CC13EC-677E-384F-B278-2939878C589F}" type="slidenum">
              <a:rPr lang="en-US" smtClean="0"/>
              <a:t>10</a:t>
            </a:fld>
            <a:endParaRPr lang="en-US"/>
          </a:p>
        </p:txBody>
      </p:sp>
      <p:sp>
        <p:nvSpPr>
          <p:cNvPr id="33" name="TextBox 32"/>
          <p:cNvSpPr txBox="1"/>
          <p:nvPr/>
        </p:nvSpPr>
        <p:spPr>
          <a:xfrm>
            <a:off x="5014" y="25400"/>
            <a:ext cx="9265988" cy="553998"/>
          </a:xfrm>
          <a:prstGeom prst="rect">
            <a:avLst/>
          </a:prstGeom>
          <a:noFill/>
        </p:spPr>
        <p:txBody>
          <a:bodyPr wrap="square" rtlCol="0">
            <a:spAutoFit/>
          </a:bodyPr>
          <a:lstStyle/>
          <a:p>
            <a:pPr marL="274320" indent="-457200"/>
            <a:r>
              <a:rPr lang="en-US" sz="3000" kern="0" dirty="0">
                <a:solidFill>
                  <a:srgbClr val="000000"/>
                </a:solidFill>
                <a:latin typeface="Arial"/>
                <a:cs typeface="Arial"/>
              </a:rPr>
              <a:t>Generic Join: A WCO Algorithm (NPRR, 2013)</a:t>
            </a:r>
            <a:endParaRPr lang="en-US" sz="3000" b="1" dirty="0">
              <a:solidFill>
                <a:srgbClr val="B90000"/>
              </a:solidFill>
              <a:latin typeface="Arial"/>
              <a:cs typeface="Arial"/>
            </a:endParaRPr>
          </a:p>
        </p:txBody>
      </p:sp>
      <p:sp>
        <p:nvSpPr>
          <p:cNvPr id="35" name="Rounded Rectangle 34"/>
          <p:cNvSpPr/>
          <p:nvPr/>
        </p:nvSpPr>
        <p:spPr>
          <a:xfrm>
            <a:off x="7067139" y="886494"/>
            <a:ext cx="1818671" cy="1063806"/>
          </a:xfrm>
          <a:prstGeom prst="roundRect">
            <a:avLst/>
          </a:prstGeom>
          <a:noFill/>
          <a:ln w="22225">
            <a:solidFill>
              <a:srgbClr val="8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Rounded Rectangle 35"/>
          <p:cNvSpPr/>
          <p:nvPr/>
        </p:nvSpPr>
        <p:spPr>
          <a:xfrm>
            <a:off x="7041481" y="886494"/>
            <a:ext cx="1818671" cy="426802"/>
          </a:xfrm>
          <a:prstGeom prst="roundRect">
            <a:avLst/>
          </a:prstGeom>
          <a:noFill/>
          <a:ln w="22225">
            <a:solidFill>
              <a:srgbClr val="8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ectangle 38"/>
          <p:cNvSpPr/>
          <p:nvPr/>
        </p:nvSpPr>
        <p:spPr>
          <a:xfrm>
            <a:off x="2161560" y="679382"/>
            <a:ext cx="4033125" cy="1214435"/>
          </a:xfrm>
          <a:prstGeom prst="rect">
            <a:avLst/>
          </a:prstGeom>
        </p:spPr>
        <p:txBody>
          <a:bodyPr wrap="none">
            <a:spAutoFit/>
          </a:bodyPr>
          <a:lstStyle/>
          <a:p>
            <a:pPr algn="ctr">
              <a:lnSpc>
                <a:spcPct val="150000"/>
              </a:lnSpc>
            </a:pPr>
            <a:r>
              <a:rPr lang="en-US" sz="2500" u="sng" kern="0" dirty="0">
                <a:solidFill>
                  <a:srgbClr val="000000"/>
                </a:solidFill>
                <a:latin typeface="Arial"/>
                <a:cs typeface="Arial"/>
              </a:rPr>
              <a:t>Column/Q-Vertex-at-a-time</a:t>
            </a:r>
          </a:p>
          <a:p>
            <a:pPr algn="ctr">
              <a:lnSpc>
                <a:spcPct val="150000"/>
              </a:lnSpc>
            </a:pPr>
            <a:r>
              <a:rPr lang="en-US" sz="2500" kern="0" dirty="0">
                <a:solidFill>
                  <a:srgbClr val="000000"/>
                </a:solidFill>
                <a:latin typeface="Arial"/>
                <a:cs typeface="Arial"/>
              </a:rPr>
              <a:t>Order q-vertices: say: </a:t>
            </a:r>
            <a:r>
              <a:rPr lang="en-US" sz="2500" kern="0" dirty="0" err="1">
                <a:solidFill>
                  <a:srgbClr val="800000"/>
                </a:solidFill>
                <a:latin typeface="Arial"/>
                <a:cs typeface="Arial"/>
              </a:rPr>
              <a:t>a,b,c</a:t>
            </a:r>
            <a:r>
              <a:rPr lang="en-US" sz="2500" kern="0" dirty="0">
                <a:solidFill>
                  <a:srgbClr val="000000"/>
                </a:solidFill>
                <a:latin typeface="Arial"/>
                <a:cs typeface="Arial"/>
              </a:rPr>
              <a:t> </a:t>
            </a:r>
          </a:p>
        </p:txBody>
      </p:sp>
    </p:spTree>
    <p:custDataLst>
      <p:tags r:id="rId1"/>
    </p:custDataLst>
    <p:extLst>
      <p:ext uri="{BB962C8B-B14F-4D97-AF65-F5344CB8AC3E}">
        <p14:creationId xmlns:p14="http://schemas.microsoft.com/office/powerpoint/2010/main" val="105334071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36"/>
                                        </p:tgtEl>
                                        <p:attrNameLst>
                                          <p:attrName>style.visibility</p:attrName>
                                        </p:attrNameLst>
                                      </p:cBhvr>
                                      <p:to>
                                        <p:strVal val="hidden"/>
                                      </p:to>
                                    </p:set>
                                  </p:childTnLst>
                                </p:cTn>
                              </p:par>
                              <p:par>
                                <p:cTn id="9" presetID="1" presetClass="entr" presetSubtype="0" fill="hold" grpId="0" nodeType="with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5" grpId="0" animBg="1"/>
      <p:bldP spid="10" grpId="0"/>
      <p:bldP spid="34" grpId="0" animBg="1"/>
      <p:bldP spid="35" grpId="0" animBg="1"/>
      <p:bldP spid="3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3504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aphicFrame>
        <p:nvGraphicFramePr>
          <p:cNvPr id="5" name="Table 4"/>
          <p:cNvGraphicFramePr>
            <a:graphicFrameLocks noGrp="1"/>
          </p:cNvGraphicFramePr>
          <p:nvPr/>
        </p:nvGraphicFramePr>
        <p:xfrm>
          <a:off x="135015" y="733951"/>
          <a:ext cx="1308100" cy="1950720"/>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15505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a</a:t>
                      </a:r>
                      <a:endParaRPr lang="en-US" sz="16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b</a:t>
                      </a:r>
                      <a:endParaRPr lang="en-US" sz="16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0"/>
                  </a:ext>
                </a:extLst>
              </a:tr>
              <a:tr h="149970">
                <a:tc>
                  <a:txBody>
                    <a:bodyPr/>
                    <a:lstStyle/>
                    <a:p>
                      <a:pPr algn="ctr"/>
                      <a:r>
                        <a:rPr lang="en-US" sz="1600" dirty="0">
                          <a:solidFill>
                            <a:srgbClr val="000000"/>
                          </a:solidFill>
                          <a:latin typeface="Calibri"/>
                          <a:cs typeface="Calibri"/>
                        </a:rPr>
                        <a:t>1</a:t>
                      </a:r>
                    </a:p>
                  </a:txBody>
                  <a:tcPr marT="0" marB="0"/>
                </a:tc>
                <a:tc>
                  <a:txBody>
                    <a:bodyPr/>
                    <a:lstStyle/>
                    <a:p>
                      <a:pPr algn="ctr"/>
                      <a:r>
                        <a:rPr lang="en-US" sz="1600" dirty="0">
                          <a:solidFill>
                            <a:srgbClr val="000000"/>
                          </a:solidFill>
                          <a:latin typeface="Calibri"/>
                          <a:cs typeface="Calibri"/>
                        </a:rPr>
                        <a:t>2</a:t>
                      </a:r>
                    </a:p>
                  </a:txBody>
                  <a:tcPr marT="0" marB="0"/>
                </a:tc>
                <a:extLst>
                  <a:ext uri="{0D108BD9-81ED-4DB2-BD59-A6C34878D82A}">
                    <a16:rowId xmlns:a16="http://schemas.microsoft.com/office/drawing/2014/main" val="10001"/>
                  </a:ext>
                </a:extLst>
              </a:tr>
              <a:tr h="184813">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3</a:t>
                      </a:r>
                    </a:p>
                  </a:txBody>
                  <a:tcPr marT="0" marB="0"/>
                </a:tc>
                <a:extLst>
                  <a:ext uri="{0D108BD9-81ED-4DB2-BD59-A6C34878D82A}">
                    <a16:rowId xmlns:a16="http://schemas.microsoft.com/office/drawing/2014/main" val="10002"/>
                  </a:ext>
                </a:extLst>
              </a:tr>
              <a:tr h="220986">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3"/>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4"/>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5</a:t>
                      </a:r>
                    </a:p>
                  </a:txBody>
                  <a:tcPr marT="0" marB="0"/>
                </a:tc>
                <a:extLst>
                  <a:ext uri="{0D108BD9-81ED-4DB2-BD59-A6C34878D82A}">
                    <a16:rowId xmlns:a16="http://schemas.microsoft.com/office/drawing/2014/main" val="10005"/>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6</a:t>
                      </a:r>
                    </a:p>
                  </a:txBody>
                  <a:tcPr marT="0" marB="0"/>
                </a:tc>
                <a:extLst>
                  <a:ext uri="{0D108BD9-81ED-4DB2-BD59-A6C34878D82A}">
                    <a16:rowId xmlns:a16="http://schemas.microsoft.com/office/drawing/2014/main" val="10006"/>
                  </a:ext>
                </a:extLst>
              </a:tr>
              <a:tr h="220986">
                <a:tc>
                  <a:txBody>
                    <a:bodyPr/>
                    <a:lstStyle/>
                    <a:p>
                      <a:pPr algn="ctr"/>
                      <a:r>
                        <a:rPr lang="en-US" sz="1600" dirty="0">
                          <a:solidFill>
                            <a:srgbClr val="000000"/>
                          </a:solidFill>
                          <a:latin typeface="Calibri"/>
                          <a:cs typeface="Calibri"/>
                        </a:rPr>
                        <a:t>3</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7"/>
                  </a:ext>
                </a:extLst>
              </a:tr>
            </a:tbl>
          </a:graphicData>
        </a:graphic>
      </p:graphicFrame>
      <p:grpSp>
        <p:nvGrpSpPr>
          <p:cNvPr id="80" name="Group 79"/>
          <p:cNvGrpSpPr/>
          <p:nvPr/>
        </p:nvGrpSpPr>
        <p:grpSpPr>
          <a:xfrm>
            <a:off x="6512277" y="916908"/>
            <a:ext cx="2335044" cy="1033392"/>
            <a:chOff x="6674554" y="795861"/>
            <a:chExt cx="2335044" cy="1033392"/>
          </a:xfrm>
        </p:grpSpPr>
        <p:sp>
          <p:nvSpPr>
            <p:cNvPr id="73" name="Oval 72"/>
            <p:cNvSpPr/>
            <p:nvPr/>
          </p:nvSpPr>
          <p:spPr>
            <a:xfrm>
              <a:off x="7255072" y="802901"/>
              <a:ext cx="324555" cy="338667"/>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a:t>
              </a:r>
            </a:p>
          </p:txBody>
        </p:sp>
        <p:sp>
          <p:nvSpPr>
            <p:cNvPr id="74" name="Oval 73"/>
            <p:cNvSpPr/>
            <p:nvPr/>
          </p:nvSpPr>
          <p:spPr>
            <a:xfrm>
              <a:off x="8685043" y="795861"/>
              <a:ext cx="324555" cy="338667"/>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b</a:t>
              </a:r>
            </a:p>
          </p:txBody>
        </p:sp>
        <p:sp>
          <p:nvSpPr>
            <p:cNvPr id="75" name="Oval 74"/>
            <p:cNvSpPr/>
            <p:nvPr/>
          </p:nvSpPr>
          <p:spPr>
            <a:xfrm>
              <a:off x="8033558" y="1490586"/>
              <a:ext cx="324555" cy="338667"/>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c</a:t>
              </a:r>
            </a:p>
          </p:txBody>
        </p:sp>
        <p:cxnSp>
          <p:nvCxnSpPr>
            <p:cNvPr id="76" name="Straight Arrow Connector 75"/>
            <p:cNvCxnSpPr>
              <a:stCxn id="73" idx="6"/>
              <a:endCxn id="74" idx="2"/>
            </p:cNvCxnSpPr>
            <p:nvPr/>
          </p:nvCxnSpPr>
          <p:spPr>
            <a:xfrm flipV="1">
              <a:off x="7579627" y="965195"/>
              <a:ext cx="1105416" cy="7040"/>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a:stCxn id="73" idx="5"/>
              <a:endCxn id="75" idx="2"/>
            </p:cNvCxnSpPr>
            <p:nvPr/>
          </p:nvCxnSpPr>
          <p:spPr>
            <a:xfrm>
              <a:off x="7532097" y="1091971"/>
              <a:ext cx="501461" cy="567949"/>
            </a:xfrm>
            <a:prstGeom prst="straightConnector1">
              <a:avLst/>
            </a:prstGeom>
            <a:ln w="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78" name="Straight Arrow Connector 77"/>
            <p:cNvCxnSpPr>
              <a:stCxn id="75" idx="6"/>
              <a:endCxn id="74" idx="4"/>
            </p:cNvCxnSpPr>
            <p:nvPr/>
          </p:nvCxnSpPr>
          <p:spPr>
            <a:xfrm flipV="1">
              <a:off x="8358113" y="1134528"/>
              <a:ext cx="489208" cy="525392"/>
            </a:xfrm>
            <a:prstGeom prst="straightConnector1">
              <a:avLst/>
            </a:prstGeom>
            <a:ln w="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79" name="TextBox 78"/>
            <p:cNvSpPr txBox="1"/>
            <p:nvPr/>
          </p:nvSpPr>
          <p:spPr>
            <a:xfrm>
              <a:off x="6674554" y="993417"/>
              <a:ext cx="806294" cy="492443"/>
            </a:xfrm>
            <a:prstGeom prst="rect">
              <a:avLst/>
            </a:prstGeom>
            <a:noFill/>
          </p:spPr>
          <p:txBody>
            <a:bodyPr wrap="square" rtlCol="0">
              <a:spAutoFit/>
            </a:bodyPr>
            <a:lstStyle/>
            <a:p>
              <a:r>
                <a:rPr lang="en-US" sz="2600" dirty="0">
                  <a:solidFill>
                    <a:srgbClr val="800000"/>
                  </a:solidFill>
                  <a:latin typeface="Trebuchet MS"/>
                  <a:cs typeface="Trebuchet MS"/>
                </a:rPr>
                <a:t>Q = </a:t>
              </a:r>
            </a:p>
          </p:txBody>
        </p:sp>
      </p:grpSp>
      <p:sp>
        <p:nvSpPr>
          <p:cNvPr id="22" name="TextBox 21"/>
          <p:cNvSpPr txBox="1"/>
          <p:nvPr/>
        </p:nvSpPr>
        <p:spPr>
          <a:xfrm>
            <a:off x="5014" y="25400"/>
            <a:ext cx="9265988" cy="553998"/>
          </a:xfrm>
          <a:prstGeom prst="rect">
            <a:avLst/>
          </a:prstGeom>
          <a:noFill/>
        </p:spPr>
        <p:txBody>
          <a:bodyPr wrap="square" rtlCol="0">
            <a:spAutoFit/>
          </a:bodyPr>
          <a:lstStyle/>
          <a:p>
            <a:pPr marL="274320" indent="-457200"/>
            <a:r>
              <a:rPr lang="en-US" sz="3000" kern="0" dirty="0">
                <a:solidFill>
                  <a:srgbClr val="000000"/>
                </a:solidFill>
                <a:latin typeface="Arial"/>
                <a:cs typeface="Arial"/>
              </a:rPr>
              <a:t>Generic Join: A WCO Algorithm (NPRR, 2013)</a:t>
            </a:r>
            <a:endParaRPr lang="en-US" sz="3000" b="1" dirty="0">
              <a:solidFill>
                <a:srgbClr val="B90000"/>
              </a:solidFill>
              <a:latin typeface="Arial"/>
              <a:cs typeface="Arial"/>
            </a:endParaRPr>
          </a:p>
        </p:txBody>
      </p:sp>
      <p:graphicFrame>
        <p:nvGraphicFramePr>
          <p:cNvPr id="26" name="Table 25"/>
          <p:cNvGraphicFramePr>
            <a:graphicFrameLocks noGrp="1"/>
          </p:cNvGraphicFramePr>
          <p:nvPr/>
        </p:nvGraphicFramePr>
        <p:xfrm>
          <a:off x="140436" y="2805043"/>
          <a:ext cx="1308100" cy="1950720"/>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15505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a</a:t>
                      </a:r>
                      <a:endParaRPr lang="en-US" sz="16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c</a:t>
                      </a:r>
                      <a:endParaRPr lang="en-US" sz="16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0"/>
                  </a:ext>
                </a:extLst>
              </a:tr>
              <a:tr h="149970">
                <a:tc>
                  <a:txBody>
                    <a:bodyPr/>
                    <a:lstStyle/>
                    <a:p>
                      <a:pPr algn="ctr"/>
                      <a:r>
                        <a:rPr lang="en-US" sz="1600" dirty="0">
                          <a:solidFill>
                            <a:srgbClr val="000000"/>
                          </a:solidFill>
                          <a:latin typeface="Calibri"/>
                          <a:cs typeface="Calibri"/>
                        </a:rPr>
                        <a:t>1</a:t>
                      </a:r>
                    </a:p>
                  </a:txBody>
                  <a:tcPr marT="0" marB="0"/>
                </a:tc>
                <a:tc>
                  <a:txBody>
                    <a:bodyPr/>
                    <a:lstStyle/>
                    <a:p>
                      <a:pPr algn="ctr"/>
                      <a:r>
                        <a:rPr lang="en-US" sz="1600" dirty="0">
                          <a:solidFill>
                            <a:srgbClr val="000000"/>
                          </a:solidFill>
                          <a:latin typeface="Calibri"/>
                          <a:cs typeface="Calibri"/>
                        </a:rPr>
                        <a:t>2</a:t>
                      </a:r>
                    </a:p>
                  </a:txBody>
                  <a:tcPr marT="0" marB="0"/>
                </a:tc>
                <a:extLst>
                  <a:ext uri="{0D108BD9-81ED-4DB2-BD59-A6C34878D82A}">
                    <a16:rowId xmlns:a16="http://schemas.microsoft.com/office/drawing/2014/main" val="10001"/>
                  </a:ext>
                </a:extLst>
              </a:tr>
              <a:tr h="184813">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3</a:t>
                      </a:r>
                    </a:p>
                  </a:txBody>
                  <a:tcPr marT="0" marB="0"/>
                </a:tc>
                <a:extLst>
                  <a:ext uri="{0D108BD9-81ED-4DB2-BD59-A6C34878D82A}">
                    <a16:rowId xmlns:a16="http://schemas.microsoft.com/office/drawing/2014/main" val="10002"/>
                  </a:ext>
                </a:extLst>
              </a:tr>
              <a:tr h="220986">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3"/>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4"/>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5</a:t>
                      </a:r>
                    </a:p>
                  </a:txBody>
                  <a:tcPr marT="0" marB="0"/>
                </a:tc>
                <a:extLst>
                  <a:ext uri="{0D108BD9-81ED-4DB2-BD59-A6C34878D82A}">
                    <a16:rowId xmlns:a16="http://schemas.microsoft.com/office/drawing/2014/main" val="10005"/>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6</a:t>
                      </a:r>
                    </a:p>
                  </a:txBody>
                  <a:tcPr marT="0" marB="0"/>
                </a:tc>
                <a:extLst>
                  <a:ext uri="{0D108BD9-81ED-4DB2-BD59-A6C34878D82A}">
                    <a16:rowId xmlns:a16="http://schemas.microsoft.com/office/drawing/2014/main" val="10006"/>
                  </a:ext>
                </a:extLst>
              </a:tr>
              <a:tr h="220986">
                <a:tc>
                  <a:txBody>
                    <a:bodyPr/>
                    <a:lstStyle/>
                    <a:p>
                      <a:pPr algn="ctr"/>
                      <a:r>
                        <a:rPr lang="en-US" sz="1600" dirty="0">
                          <a:solidFill>
                            <a:srgbClr val="000000"/>
                          </a:solidFill>
                          <a:latin typeface="Calibri"/>
                          <a:cs typeface="Calibri"/>
                        </a:rPr>
                        <a:t>3</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7"/>
                  </a:ext>
                </a:extLst>
              </a:tr>
            </a:tbl>
          </a:graphicData>
        </a:graphic>
      </p:graphicFrame>
      <p:graphicFrame>
        <p:nvGraphicFramePr>
          <p:cNvPr id="27" name="Table 26"/>
          <p:cNvGraphicFramePr>
            <a:graphicFrameLocks noGrp="1"/>
          </p:cNvGraphicFramePr>
          <p:nvPr/>
        </p:nvGraphicFramePr>
        <p:xfrm>
          <a:off x="140436" y="4879941"/>
          <a:ext cx="1308100" cy="1950720"/>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15505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b</a:t>
                      </a:r>
                      <a:endParaRPr lang="en-US" sz="16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c</a:t>
                      </a:r>
                      <a:endParaRPr lang="en-US" sz="16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0"/>
                  </a:ext>
                </a:extLst>
              </a:tr>
              <a:tr h="149970">
                <a:tc>
                  <a:txBody>
                    <a:bodyPr/>
                    <a:lstStyle/>
                    <a:p>
                      <a:pPr algn="ctr"/>
                      <a:r>
                        <a:rPr lang="en-US" sz="1600" dirty="0">
                          <a:solidFill>
                            <a:srgbClr val="000000"/>
                          </a:solidFill>
                          <a:latin typeface="Calibri"/>
                          <a:cs typeface="Calibri"/>
                        </a:rPr>
                        <a:t>1</a:t>
                      </a:r>
                    </a:p>
                  </a:txBody>
                  <a:tcPr marT="0" marB="0"/>
                </a:tc>
                <a:tc>
                  <a:txBody>
                    <a:bodyPr/>
                    <a:lstStyle/>
                    <a:p>
                      <a:pPr algn="ctr"/>
                      <a:r>
                        <a:rPr lang="en-US" sz="1600" dirty="0">
                          <a:solidFill>
                            <a:srgbClr val="000000"/>
                          </a:solidFill>
                          <a:latin typeface="Calibri"/>
                          <a:cs typeface="Calibri"/>
                        </a:rPr>
                        <a:t>2</a:t>
                      </a:r>
                    </a:p>
                  </a:txBody>
                  <a:tcPr marT="0" marB="0"/>
                </a:tc>
                <a:extLst>
                  <a:ext uri="{0D108BD9-81ED-4DB2-BD59-A6C34878D82A}">
                    <a16:rowId xmlns:a16="http://schemas.microsoft.com/office/drawing/2014/main" val="10001"/>
                  </a:ext>
                </a:extLst>
              </a:tr>
              <a:tr h="184813">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3</a:t>
                      </a:r>
                    </a:p>
                  </a:txBody>
                  <a:tcPr marT="0" marB="0"/>
                </a:tc>
                <a:extLst>
                  <a:ext uri="{0D108BD9-81ED-4DB2-BD59-A6C34878D82A}">
                    <a16:rowId xmlns:a16="http://schemas.microsoft.com/office/drawing/2014/main" val="10002"/>
                  </a:ext>
                </a:extLst>
              </a:tr>
              <a:tr h="220986">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3"/>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4"/>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5</a:t>
                      </a:r>
                    </a:p>
                  </a:txBody>
                  <a:tcPr marT="0" marB="0"/>
                </a:tc>
                <a:extLst>
                  <a:ext uri="{0D108BD9-81ED-4DB2-BD59-A6C34878D82A}">
                    <a16:rowId xmlns:a16="http://schemas.microsoft.com/office/drawing/2014/main" val="10005"/>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6</a:t>
                      </a:r>
                    </a:p>
                  </a:txBody>
                  <a:tcPr marT="0" marB="0"/>
                </a:tc>
                <a:extLst>
                  <a:ext uri="{0D108BD9-81ED-4DB2-BD59-A6C34878D82A}">
                    <a16:rowId xmlns:a16="http://schemas.microsoft.com/office/drawing/2014/main" val="10006"/>
                  </a:ext>
                </a:extLst>
              </a:tr>
              <a:tr h="220986">
                <a:tc>
                  <a:txBody>
                    <a:bodyPr/>
                    <a:lstStyle/>
                    <a:p>
                      <a:pPr algn="ctr"/>
                      <a:r>
                        <a:rPr lang="en-US" sz="1600" dirty="0">
                          <a:solidFill>
                            <a:srgbClr val="000000"/>
                          </a:solidFill>
                          <a:latin typeface="Calibri"/>
                          <a:cs typeface="Calibri"/>
                        </a:rPr>
                        <a:t>3</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7"/>
                  </a:ext>
                </a:extLst>
              </a:tr>
            </a:tbl>
          </a:graphicData>
        </a:graphic>
      </p:graphicFrame>
      <p:graphicFrame>
        <p:nvGraphicFramePr>
          <p:cNvPr id="29" name="Table 28"/>
          <p:cNvGraphicFramePr>
            <a:graphicFrameLocks noGrp="1"/>
          </p:cNvGraphicFramePr>
          <p:nvPr/>
        </p:nvGraphicFramePr>
        <p:xfrm>
          <a:off x="2763616" y="2360864"/>
          <a:ext cx="664190" cy="2076910"/>
        </p:xfrm>
        <a:graphic>
          <a:graphicData uri="http://schemas.openxmlformats.org/drawingml/2006/table">
            <a:tbl>
              <a:tblPr firstRow="1" bandRow="1">
                <a:tableStyleId>{912C8C85-51F0-491E-9774-3900AFEF0FD7}</a:tableStyleId>
              </a:tblPr>
              <a:tblGrid>
                <a:gridCol w="664190">
                  <a:extLst>
                    <a:ext uri="{9D8B030D-6E8A-4147-A177-3AD203B41FA5}">
                      <a16:colId xmlns:a16="http://schemas.microsoft.com/office/drawing/2014/main" val="20000"/>
                    </a:ext>
                  </a:extLst>
                </a:gridCol>
              </a:tblGrid>
              <a:tr h="415382">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u="none" dirty="0">
                          <a:solidFill>
                            <a:schemeClr val="bg1"/>
                          </a:solidFill>
                          <a:latin typeface="Calibri"/>
                          <a:cs typeface="Calibri"/>
                        </a:rPr>
                        <a:t>INT</a:t>
                      </a:r>
                      <a:r>
                        <a:rPr lang="en-US" sz="2200" b="0" u="none" baseline="-25000" dirty="0">
                          <a:solidFill>
                            <a:schemeClr val="bg1"/>
                          </a:solidFill>
                          <a:latin typeface="Calibri"/>
                          <a:cs typeface="Calibri"/>
                        </a:rPr>
                        <a:t>1</a:t>
                      </a:r>
                      <a:endParaRPr lang="en-US" sz="2200" b="0" u="none" dirty="0">
                        <a:solidFill>
                          <a:schemeClr val="bg1"/>
                        </a:solidFill>
                        <a:latin typeface="Calibri"/>
                        <a:cs typeface="Calibri"/>
                      </a:endParaRPr>
                    </a:p>
                  </a:txBody>
                  <a:tcPr marT="0" marB="0"/>
                </a:tc>
                <a:extLst>
                  <a:ext uri="{0D108BD9-81ED-4DB2-BD59-A6C34878D82A}">
                    <a16:rowId xmlns:a16="http://schemas.microsoft.com/office/drawing/2014/main" val="10000"/>
                  </a:ext>
                </a:extLst>
              </a:tr>
              <a:tr h="415382">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a</a:t>
                      </a:r>
                      <a:endParaRPr lang="en-US" sz="22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1"/>
                  </a:ext>
                </a:extLst>
              </a:tr>
              <a:tr h="415382">
                <a:tc>
                  <a:txBody>
                    <a:bodyPr/>
                    <a:lstStyle/>
                    <a:p>
                      <a:pPr algn="ctr"/>
                      <a:r>
                        <a:rPr lang="en-US" sz="2200" dirty="0">
                          <a:solidFill>
                            <a:srgbClr val="000000"/>
                          </a:solidFill>
                          <a:latin typeface="Calibri"/>
                          <a:cs typeface="Calibri"/>
                        </a:rPr>
                        <a:t>1</a:t>
                      </a:r>
                    </a:p>
                  </a:txBody>
                  <a:tcPr marT="0" marB="0"/>
                </a:tc>
                <a:extLst>
                  <a:ext uri="{0D108BD9-81ED-4DB2-BD59-A6C34878D82A}">
                    <a16:rowId xmlns:a16="http://schemas.microsoft.com/office/drawing/2014/main" val="10002"/>
                  </a:ext>
                </a:extLst>
              </a:tr>
              <a:tr h="415382">
                <a:tc>
                  <a:txBody>
                    <a:bodyPr/>
                    <a:lstStyle/>
                    <a:p>
                      <a:pPr algn="ctr"/>
                      <a:r>
                        <a:rPr lang="en-US" sz="2200" dirty="0">
                          <a:solidFill>
                            <a:srgbClr val="000000"/>
                          </a:solidFill>
                          <a:latin typeface="Calibri"/>
                          <a:cs typeface="Calibri"/>
                        </a:rPr>
                        <a:t>2</a:t>
                      </a:r>
                    </a:p>
                  </a:txBody>
                  <a:tcPr marT="0" marB="0"/>
                </a:tc>
                <a:extLst>
                  <a:ext uri="{0D108BD9-81ED-4DB2-BD59-A6C34878D82A}">
                    <a16:rowId xmlns:a16="http://schemas.microsoft.com/office/drawing/2014/main" val="10003"/>
                  </a:ext>
                </a:extLst>
              </a:tr>
              <a:tr h="415382">
                <a:tc>
                  <a:txBody>
                    <a:bodyPr/>
                    <a:lstStyle/>
                    <a:p>
                      <a:pPr algn="ctr"/>
                      <a:r>
                        <a:rPr lang="en-US" sz="2200" dirty="0">
                          <a:solidFill>
                            <a:srgbClr val="000000"/>
                          </a:solidFill>
                          <a:latin typeface="Calibri"/>
                          <a:cs typeface="Calibri"/>
                        </a:rPr>
                        <a:t>3</a:t>
                      </a:r>
                    </a:p>
                  </a:txBody>
                  <a:tcPr marT="0" marB="0"/>
                </a:tc>
                <a:extLst>
                  <a:ext uri="{0D108BD9-81ED-4DB2-BD59-A6C34878D82A}">
                    <a16:rowId xmlns:a16="http://schemas.microsoft.com/office/drawing/2014/main" val="10004"/>
                  </a:ext>
                </a:extLst>
              </a:tr>
            </a:tbl>
          </a:graphicData>
        </a:graphic>
      </p:graphicFrame>
      <p:graphicFrame>
        <p:nvGraphicFramePr>
          <p:cNvPr id="31" name="Table 30"/>
          <p:cNvGraphicFramePr>
            <a:graphicFrameLocks noGrp="1"/>
          </p:cNvGraphicFramePr>
          <p:nvPr/>
        </p:nvGraphicFramePr>
        <p:xfrm>
          <a:off x="4507992" y="2364450"/>
          <a:ext cx="1308100" cy="3021840"/>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377730">
                <a:tc grid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u="none" dirty="0">
                          <a:solidFill>
                            <a:schemeClr val="bg1"/>
                          </a:solidFill>
                          <a:latin typeface="Calibri"/>
                          <a:cs typeface="Calibri"/>
                        </a:rPr>
                        <a:t>INT</a:t>
                      </a:r>
                      <a:r>
                        <a:rPr lang="en-US" sz="2200" b="0" u="none" baseline="-25000" dirty="0">
                          <a:solidFill>
                            <a:schemeClr val="bg1"/>
                          </a:solidFill>
                          <a:latin typeface="Calibri"/>
                          <a:cs typeface="Calibri"/>
                        </a:rPr>
                        <a:t>2</a:t>
                      </a:r>
                      <a:endParaRPr lang="en-US" sz="2200" b="0" u="none" dirty="0">
                        <a:solidFill>
                          <a:schemeClr val="bg1"/>
                        </a:solidFill>
                        <a:latin typeface="Calibri"/>
                        <a:cs typeface="Calibri"/>
                      </a:endParaRP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2200" b="0" u="none" dirty="0">
                        <a:solidFill>
                          <a:schemeClr val="bg1"/>
                        </a:solidFill>
                        <a:latin typeface="Calibri"/>
                        <a:cs typeface="Calibri"/>
                      </a:endParaRPr>
                    </a:p>
                  </a:txBody>
                  <a:tcPr marT="0" marB="0"/>
                </a:tc>
                <a:extLst>
                  <a:ext uri="{0D108BD9-81ED-4DB2-BD59-A6C34878D82A}">
                    <a16:rowId xmlns:a16="http://schemas.microsoft.com/office/drawing/2014/main" val="10000"/>
                  </a:ext>
                </a:extLst>
              </a:tr>
              <a:tr h="37773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a</a:t>
                      </a:r>
                      <a:endParaRPr lang="en-US" sz="22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b</a:t>
                      </a:r>
                      <a:endParaRPr lang="en-US" sz="22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1"/>
                  </a:ext>
                </a:extLst>
              </a:tr>
              <a:tr h="377730">
                <a:tc>
                  <a:txBody>
                    <a:bodyPr/>
                    <a:lstStyle/>
                    <a:p>
                      <a:pPr algn="ctr"/>
                      <a:r>
                        <a:rPr lang="en-US" sz="2200" dirty="0">
                          <a:solidFill>
                            <a:srgbClr val="000000"/>
                          </a:solidFill>
                          <a:latin typeface="Calibri"/>
                          <a:cs typeface="Calibri"/>
                        </a:rPr>
                        <a:t>1</a:t>
                      </a:r>
                    </a:p>
                  </a:txBody>
                  <a:tcPr marT="0" marB="0"/>
                </a:tc>
                <a:tc>
                  <a:txBody>
                    <a:bodyPr/>
                    <a:lstStyle/>
                    <a:p>
                      <a:pPr algn="ctr"/>
                      <a:r>
                        <a:rPr lang="en-US" sz="2200" dirty="0">
                          <a:solidFill>
                            <a:srgbClr val="000000"/>
                          </a:solidFill>
                          <a:latin typeface="Calibri"/>
                          <a:cs typeface="Calibri"/>
                        </a:rPr>
                        <a:t>2</a:t>
                      </a:r>
                    </a:p>
                  </a:txBody>
                  <a:tcPr marT="0" marB="0"/>
                </a:tc>
                <a:extLst>
                  <a:ext uri="{0D108BD9-81ED-4DB2-BD59-A6C34878D82A}">
                    <a16:rowId xmlns:a16="http://schemas.microsoft.com/office/drawing/2014/main" val="10002"/>
                  </a:ext>
                </a:extLst>
              </a:tr>
              <a:tr h="377730">
                <a:tc>
                  <a:txBody>
                    <a:bodyPr/>
                    <a:lstStyle/>
                    <a:p>
                      <a:pPr algn="ctr"/>
                      <a:r>
                        <a:rPr lang="en-US" sz="22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dirty="0">
                          <a:solidFill>
                            <a:srgbClr val="000000"/>
                          </a:solidFill>
                          <a:latin typeface="Calibri"/>
                          <a:cs typeface="Calibri"/>
                        </a:rPr>
                        <a:t>3</a:t>
                      </a:r>
                    </a:p>
                  </a:txBody>
                  <a:tcPr marT="0" marB="0"/>
                </a:tc>
                <a:extLst>
                  <a:ext uri="{0D108BD9-81ED-4DB2-BD59-A6C34878D82A}">
                    <a16:rowId xmlns:a16="http://schemas.microsoft.com/office/drawing/2014/main" val="10003"/>
                  </a:ext>
                </a:extLst>
              </a:tr>
              <a:tr h="377730">
                <a:tc>
                  <a:txBody>
                    <a:bodyPr/>
                    <a:lstStyle/>
                    <a:p>
                      <a:pPr algn="ctr"/>
                      <a:r>
                        <a:rPr lang="en-US" sz="2200" dirty="0">
                          <a:solidFill>
                            <a:srgbClr val="000000"/>
                          </a:solidFill>
                          <a:latin typeface="Calibri"/>
                          <a:cs typeface="Calibri"/>
                        </a:rPr>
                        <a:t>2</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dirty="0">
                          <a:solidFill>
                            <a:srgbClr val="000000"/>
                          </a:solidFill>
                          <a:latin typeface="Calibri"/>
                          <a:cs typeface="Calibri"/>
                        </a:rPr>
                        <a:t>4</a:t>
                      </a:r>
                    </a:p>
                  </a:txBody>
                  <a:tcPr marT="0" marB="0"/>
                </a:tc>
                <a:extLst>
                  <a:ext uri="{0D108BD9-81ED-4DB2-BD59-A6C34878D82A}">
                    <a16:rowId xmlns:a16="http://schemas.microsoft.com/office/drawing/2014/main" val="10004"/>
                  </a:ext>
                </a:extLst>
              </a:tr>
              <a:tr h="377730">
                <a:tc>
                  <a:txBody>
                    <a:bodyPr/>
                    <a:lstStyle/>
                    <a:p>
                      <a:pPr algn="ctr"/>
                      <a:r>
                        <a:rPr lang="en-US" sz="2200" dirty="0">
                          <a:solidFill>
                            <a:srgbClr val="000000"/>
                          </a:solidFill>
                          <a:latin typeface="Calibri"/>
                          <a:cs typeface="Calibri"/>
                        </a:rPr>
                        <a:t>2</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dirty="0">
                          <a:solidFill>
                            <a:srgbClr val="000000"/>
                          </a:solidFill>
                          <a:latin typeface="Calibri"/>
                          <a:cs typeface="Calibri"/>
                        </a:rPr>
                        <a:t>5</a:t>
                      </a:r>
                    </a:p>
                  </a:txBody>
                  <a:tcPr marT="0" marB="0"/>
                </a:tc>
                <a:extLst>
                  <a:ext uri="{0D108BD9-81ED-4DB2-BD59-A6C34878D82A}">
                    <a16:rowId xmlns:a16="http://schemas.microsoft.com/office/drawing/2014/main" val="10005"/>
                  </a:ext>
                </a:extLst>
              </a:tr>
              <a:tr h="377730">
                <a:tc>
                  <a:txBody>
                    <a:bodyPr/>
                    <a:lstStyle/>
                    <a:p>
                      <a:pPr algn="ctr"/>
                      <a:r>
                        <a:rPr lang="en-US" sz="2200" dirty="0">
                          <a:solidFill>
                            <a:srgbClr val="000000"/>
                          </a:solidFill>
                          <a:latin typeface="Calibri"/>
                          <a:cs typeface="Calibri"/>
                        </a:rPr>
                        <a:t>2</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dirty="0">
                          <a:solidFill>
                            <a:srgbClr val="000000"/>
                          </a:solidFill>
                          <a:latin typeface="Calibri"/>
                          <a:cs typeface="Calibri"/>
                        </a:rPr>
                        <a:t>6</a:t>
                      </a:r>
                    </a:p>
                  </a:txBody>
                  <a:tcPr marT="0" marB="0"/>
                </a:tc>
                <a:extLst>
                  <a:ext uri="{0D108BD9-81ED-4DB2-BD59-A6C34878D82A}">
                    <a16:rowId xmlns:a16="http://schemas.microsoft.com/office/drawing/2014/main" val="10006"/>
                  </a:ext>
                </a:extLst>
              </a:tr>
              <a:tr h="377730">
                <a:tc>
                  <a:txBody>
                    <a:bodyPr/>
                    <a:lstStyle/>
                    <a:p>
                      <a:pPr algn="ctr"/>
                      <a:r>
                        <a:rPr lang="en-US" sz="2200" dirty="0">
                          <a:solidFill>
                            <a:srgbClr val="000000"/>
                          </a:solidFill>
                          <a:latin typeface="Calibri"/>
                          <a:cs typeface="Calibri"/>
                        </a:rPr>
                        <a:t>3</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dirty="0">
                          <a:solidFill>
                            <a:srgbClr val="000000"/>
                          </a:solidFill>
                          <a:latin typeface="Calibri"/>
                          <a:cs typeface="Calibri"/>
                        </a:rPr>
                        <a:t>4</a:t>
                      </a:r>
                    </a:p>
                  </a:txBody>
                  <a:tcPr marT="0" marB="0"/>
                </a:tc>
                <a:extLst>
                  <a:ext uri="{0D108BD9-81ED-4DB2-BD59-A6C34878D82A}">
                    <a16:rowId xmlns:a16="http://schemas.microsoft.com/office/drawing/2014/main" val="10007"/>
                  </a:ext>
                </a:extLst>
              </a:tr>
            </a:tbl>
          </a:graphicData>
        </a:graphic>
      </p:graphicFrame>
      <p:graphicFrame>
        <p:nvGraphicFramePr>
          <p:cNvPr id="24" name="Table 23"/>
          <p:cNvGraphicFramePr>
            <a:graphicFrameLocks noGrp="1"/>
          </p:cNvGraphicFramePr>
          <p:nvPr/>
        </p:nvGraphicFramePr>
        <p:xfrm>
          <a:off x="6780889" y="2359158"/>
          <a:ext cx="1621584" cy="1258097"/>
        </p:xfrm>
        <a:graphic>
          <a:graphicData uri="http://schemas.openxmlformats.org/drawingml/2006/table">
            <a:tbl>
              <a:tblPr firstRow="1" bandRow="1">
                <a:tableStyleId>{912C8C85-51F0-491E-9774-3900AFEF0FD7}</a:tableStyleId>
              </a:tblPr>
              <a:tblGrid>
                <a:gridCol w="540528">
                  <a:extLst>
                    <a:ext uri="{9D8B030D-6E8A-4147-A177-3AD203B41FA5}">
                      <a16:colId xmlns:a16="http://schemas.microsoft.com/office/drawing/2014/main" val="20000"/>
                    </a:ext>
                  </a:extLst>
                </a:gridCol>
                <a:gridCol w="540528">
                  <a:extLst>
                    <a:ext uri="{9D8B030D-6E8A-4147-A177-3AD203B41FA5}">
                      <a16:colId xmlns:a16="http://schemas.microsoft.com/office/drawing/2014/main" val="20001"/>
                    </a:ext>
                  </a:extLst>
                </a:gridCol>
                <a:gridCol w="540528">
                  <a:extLst>
                    <a:ext uri="{9D8B030D-6E8A-4147-A177-3AD203B41FA5}">
                      <a16:colId xmlns:a16="http://schemas.microsoft.com/office/drawing/2014/main" val="20002"/>
                    </a:ext>
                  </a:extLst>
                </a:gridCol>
              </a:tblGrid>
              <a:tr h="415382">
                <a:tc gridSpan="3">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u="none" dirty="0">
                          <a:solidFill>
                            <a:schemeClr val="bg1"/>
                          </a:solidFill>
                          <a:latin typeface="Calibri"/>
                          <a:cs typeface="Calibri"/>
                        </a:rPr>
                        <a:t>Output</a:t>
                      </a: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2200" b="0" u="none" dirty="0">
                        <a:solidFill>
                          <a:schemeClr val="bg1"/>
                        </a:solidFill>
                        <a:latin typeface="Calibri"/>
                        <a:cs typeface="Calibri"/>
                      </a:endParaRP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2200" b="0" u="none" dirty="0">
                        <a:solidFill>
                          <a:schemeClr val="bg1"/>
                        </a:solidFill>
                        <a:latin typeface="Calibri"/>
                        <a:cs typeface="Calibri"/>
                      </a:endParaRPr>
                    </a:p>
                  </a:txBody>
                  <a:tcPr marT="0" marB="0"/>
                </a:tc>
                <a:extLst>
                  <a:ext uri="{0D108BD9-81ED-4DB2-BD59-A6C34878D82A}">
                    <a16:rowId xmlns:a16="http://schemas.microsoft.com/office/drawing/2014/main" val="10000"/>
                  </a:ext>
                </a:extLst>
              </a:tr>
              <a:tr h="427333">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a</a:t>
                      </a:r>
                      <a:endParaRPr lang="en-US" sz="22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b</a:t>
                      </a:r>
                      <a:endParaRPr lang="en-US" sz="22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c</a:t>
                      </a:r>
                      <a:endParaRPr lang="en-US" sz="22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1"/>
                  </a:ext>
                </a:extLst>
              </a:tr>
              <a:tr h="415382">
                <a:tc>
                  <a:txBody>
                    <a:bodyPr/>
                    <a:lstStyle/>
                    <a:p>
                      <a:pPr algn="ctr"/>
                      <a:r>
                        <a:rPr lang="en-US" sz="2200" dirty="0">
                          <a:solidFill>
                            <a:srgbClr val="000000"/>
                          </a:solidFill>
                          <a:latin typeface="Calibri"/>
                          <a:cs typeface="Calibri"/>
                        </a:rPr>
                        <a:t>1</a:t>
                      </a:r>
                    </a:p>
                  </a:txBody>
                  <a:tcPr marT="0" marB="0"/>
                </a:tc>
                <a:tc>
                  <a:txBody>
                    <a:bodyPr/>
                    <a:lstStyle/>
                    <a:p>
                      <a:pPr algn="ctr"/>
                      <a:r>
                        <a:rPr lang="en-US" sz="2200" dirty="0">
                          <a:solidFill>
                            <a:srgbClr val="000000"/>
                          </a:solidFill>
                          <a:latin typeface="Calibri"/>
                          <a:cs typeface="Calibri"/>
                        </a:rPr>
                        <a:t>2</a:t>
                      </a:r>
                    </a:p>
                  </a:txBody>
                  <a:tcPr marT="0" marB="0"/>
                </a:tc>
                <a:tc>
                  <a:txBody>
                    <a:bodyPr/>
                    <a:lstStyle/>
                    <a:p>
                      <a:pPr algn="ctr"/>
                      <a:r>
                        <a:rPr lang="en-US" sz="2200" dirty="0">
                          <a:solidFill>
                            <a:srgbClr val="000000"/>
                          </a:solidFill>
                          <a:latin typeface="Calibri"/>
                          <a:cs typeface="Calibri"/>
                        </a:rPr>
                        <a:t>4</a:t>
                      </a:r>
                    </a:p>
                  </a:txBody>
                  <a:tcPr marT="0" marB="0"/>
                </a:tc>
                <a:extLst>
                  <a:ext uri="{0D108BD9-81ED-4DB2-BD59-A6C34878D82A}">
                    <a16:rowId xmlns:a16="http://schemas.microsoft.com/office/drawing/2014/main" val="10002"/>
                  </a:ext>
                </a:extLst>
              </a:tr>
            </a:tbl>
          </a:graphicData>
        </a:graphic>
      </p:graphicFrame>
      <p:graphicFrame>
        <p:nvGraphicFramePr>
          <p:cNvPr id="25" name="Table 24"/>
          <p:cNvGraphicFramePr>
            <a:graphicFrameLocks noGrp="1"/>
          </p:cNvGraphicFramePr>
          <p:nvPr/>
        </p:nvGraphicFramePr>
        <p:xfrm>
          <a:off x="6780889" y="2358741"/>
          <a:ext cx="1621584" cy="1673479"/>
        </p:xfrm>
        <a:graphic>
          <a:graphicData uri="http://schemas.openxmlformats.org/drawingml/2006/table">
            <a:tbl>
              <a:tblPr firstRow="1" bandRow="1">
                <a:tableStyleId>{912C8C85-51F0-491E-9774-3900AFEF0FD7}</a:tableStyleId>
              </a:tblPr>
              <a:tblGrid>
                <a:gridCol w="540528">
                  <a:extLst>
                    <a:ext uri="{9D8B030D-6E8A-4147-A177-3AD203B41FA5}">
                      <a16:colId xmlns:a16="http://schemas.microsoft.com/office/drawing/2014/main" val="20000"/>
                    </a:ext>
                  </a:extLst>
                </a:gridCol>
                <a:gridCol w="540528">
                  <a:extLst>
                    <a:ext uri="{9D8B030D-6E8A-4147-A177-3AD203B41FA5}">
                      <a16:colId xmlns:a16="http://schemas.microsoft.com/office/drawing/2014/main" val="20001"/>
                    </a:ext>
                  </a:extLst>
                </a:gridCol>
                <a:gridCol w="540528">
                  <a:extLst>
                    <a:ext uri="{9D8B030D-6E8A-4147-A177-3AD203B41FA5}">
                      <a16:colId xmlns:a16="http://schemas.microsoft.com/office/drawing/2014/main" val="20002"/>
                    </a:ext>
                  </a:extLst>
                </a:gridCol>
              </a:tblGrid>
              <a:tr h="415382">
                <a:tc gridSpan="3">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u="none" dirty="0">
                          <a:solidFill>
                            <a:schemeClr val="bg1"/>
                          </a:solidFill>
                          <a:latin typeface="Calibri"/>
                          <a:cs typeface="Calibri"/>
                        </a:rPr>
                        <a:t>Output</a:t>
                      </a: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2200" b="0" u="none" dirty="0">
                        <a:solidFill>
                          <a:schemeClr val="bg1"/>
                        </a:solidFill>
                        <a:latin typeface="Calibri"/>
                        <a:cs typeface="Calibri"/>
                      </a:endParaRP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2200" b="0" u="none" dirty="0">
                        <a:solidFill>
                          <a:schemeClr val="bg1"/>
                        </a:solidFill>
                        <a:latin typeface="Calibri"/>
                        <a:cs typeface="Calibri"/>
                      </a:endParaRPr>
                    </a:p>
                  </a:txBody>
                  <a:tcPr marT="0" marB="0"/>
                </a:tc>
                <a:extLst>
                  <a:ext uri="{0D108BD9-81ED-4DB2-BD59-A6C34878D82A}">
                    <a16:rowId xmlns:a16="http://schemas.microsoft.com/office/drawing/2014/main" val="10000"/>
                  </a:ext>
                </a:extLst>
              </a:tr>
              <a:tr h="427333">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a</a:t>
                      </a:r>
                      <a:endParaRPr lang="en-US" sz="22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b</a:t>
                      </a:r>
                      <a:endParaRPr lang="en-US" sz="22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c</a:t>
                      </a:r>
                      <a:endParaRPr lang="en-US" sz="22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1"/>
                  </a:ext>
                </a:extLst>
              </a:tr>
              <a:tr h="415382">
                <a:tc>
                  <a:txBody>
                    <a:bodyPr/>
                    <a:lstStyle/>
                    <a:p>
                      <a:pPr algn="ctr"/>
                      <a:r>
                        <a:rPr lang="en-US" sz="2200" dirty="0">
                          <a:solidFill>
                            <a:srgbClr val="000000"/>
                          </a:solidFill>
                          <a:latin typeface="Calibri"/>
                          <a:cs typeface="Calibri"/>
                        </a:rPr>
                        <a:t>1</a:t>
                      </a:r>
                    </a:p>
                  </a:txBody>
                  <a:tcPr marT="0" marB="0"/>
                </a:tc>
                <a:tc>
                  <a:txBody>
                    <a:bodyPr/>
                    <a:lstStyle/>
                    <a:p>
                      <a:pPr algn="ctr"/>
                      <a:r>
                        <a:rPr lang="en-US" sz="2200" dirty="0">
                          <a:solidFill>
                            <a:srgbClr val="000000"/>
                          </a:solidFill>
                          <a:latin typeface="Calibri"/>
                          <a:cs typeface="Calibri"/>
                        </a:rPr>
                        <a:t>2</a:t>
                      </a:r>
                    </a:p>
                  </a:txBody>
                  <a:tcPr marT="0" marB="0"/>
                </a:tc>
                <a:tc>
                  <a:txBody>
                    <a:bodyPr/>
                    <a:lstStyle/>
                    <a:p>
                      <a:pPr algn="ctr"/>
                      <a:r>
                        <a:rPr lang="en-US" sz="2200" dirty="0">
                          <a:solidFill>
                            <a:srgbClr val="000000"/>
                          </a:solidFill>
                          <a:latin typeface="Calibri"/>
                          <a:cs typeface="Calibri"/>
                        </a:rPr>
                        <a:t>4</a:t>
                      </a:r>
                    </a:p>
                  </a:txBody>
                  <a:tcPr marT="0" marB="0"/>
                </a:tc>
                <a:extLst>
                  <a:ext uri="{0D108BD9-81ED-4DB2-BD59-A6C34878D82A}">
                    <a16:rowId xmlns:a16="http://schemas.microsoft.com/office/drawing/2014/main" val="10002"/>
                  </a:ext>
                </a:extLst>
              </a:tr>
              <a:tr h="415382">
                <a:tc>
                  <a:txBody>
                    <a:bodyPr/>
                    <a:lstStyle/>
                    <a:p>
                      <a:pPr algn="ctr"/>
                      <a:r>
                        <a:rPr lang="en-US" sz="22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dirty="0">
                          <a:solidFill>
                            <a:srgbClr val="000000"/>
                          </a:solidFill>
                          <a:latin typeface="Calibri"/>
                          <a:cs typeface="Calibri"/>
                        </a:rPr>
                        <a:t>3</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dirty="0">
                          <a:solidFill>
                            <a:srgbClr val="000000"/>
                          </a:solidFill>
                          <a:latin typeface="Calibri"/>
                          <a:cs typeface="Calibri"/>
                        </a:rPr>
                        <a:t>4</a:t>
                      </a:r>
                    </a:p>
                  </a:txBody>
                  <a:tcPr marT="0" marB="0"/>
                </a:tc>
                <a:extLst>
                  <a:ext uri="{0D108BD9-81ED-4DB2-BD59-A6C34878D82A}">
                    <a16:rowId xmlns:a16="http://schemas.microsoft.com/office/drawing/2014/main" val="10003"/>
                  </a:ext>
                </a:extLst>
              </a:tr>
            </a:tbl>
          </a:graphicData>
        </a:graphic>
      </p:graphicFrame>
      <p:sp>
        <p:nvSpPr>
          <p:cNvPr id="3" name="Slide Number Placeholder 2"/>
          <p:cNvSpPr>
            <a:spLocks noGrp="1"/>
          </p:cNvSpPr>
          <p:nvPr>
            <p:ph type="sldNum" sz="quarter" idx="12"/>
          </p:nvPr>
        </p:nvSpPr>
        <p:spPr>
          <a:xfrm>
            <a:off x="6603327" y="6389780"/>
            <a:ext cx="2133600" cy="365125"/>
          </a:xfrm>
        </p:spPr>
        <p:txBody>
          <a:bodyPr/>
          <a:lstStyle/>
          <a:p>
            <a:fld id="{65CC13EC-677E-384F-B278-2939878C589F}" type="slidenum">
              <a:rPr lang="en-US" smtClean="0"/>
              <a:t>11</a:t>
            </a:fld>
            <a:endParaRPr lang="en-US"/>
          </a:p>
        </p:txBody>
      </p:sp>
      <p:sp>
        <p:nvSpPr>
          <p:cNvPr id="23" name="Rounded Rectangle 22"/>
          <p:cNvSpPr/>
          <p:nvPr/>
        </p:nvSpPr>
        <p:spPr>
          <a:xfrm>
            <a:off x="7067139" y="886494"/>
            <a:ext cx="1818671" cy="1063806"/>
          </a:xfrm>
          <a:prstGeom prst="roundRect">
            <a:avLst/>
          </a:prstGeom>
          <a:noFill/>
          <a:ln w="22225">
            <a:solidFill>
              <a:srgbClr val="8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800000"/>
              </a:solidFill>
            </a:endParaRPr>
          </a:p>
        </p:txBody>
      </p:sp>
      <p:sp>
        <p:nvSpPr>
          <p:cNvPr id="34" name="Rectangle 33"/>
          <p:cNvSpPr/>
          <p:nvPr/>
        </p:nvSpPr>
        <p:spPr>
          <a:xfrm>
            <a:off x="2161560" y="679382"/>
            <a:ext cx="4033125" cy="1214435"/>
          </a:xfrm>
          <a:prstGeom prst="rect">
            <a:avLst/>
          </a:prstGeom>
        </p:spPr>
        <p:txBody>
          <a:bodyPr wrap="none">
            <a:spAutoFit/>
          </a:bodyPr>
          <a:lstStyle/>
          <a:p>
            <a:pPr algn="ctr">
              <a:lnSpc>
                <a:spcPct val="150000"/>
              </a:lnSpc>
            </a:pPr>
            <a:r>
              <a:rPr lang="en-US" sz="2500" u="sng" kern="0" dirty="0">
                <a:solidFill>
                  <a:srgbClr val="000000"/>
                </a:solidFill>
                <a:latin typeface="Arial"/>
                <a:cs typeface="Arial"/>
              </a:rPr>
              <a:t>Column/Q-Vertex-at-a-time</a:t>
            </a:r>
          </a:p>
          <a:p>
            <a:pPr algn="ctr">
              <a:lnSpc>
                <a:spcPct val="150000"/>
              </a:lnSpc>
            </a:pPr>
            <a:r>
              <a:rPr lang="en-US" sz="2500" kern="0" dirty="0">
                <a:solidFill>
                  <a:srgbClr val="000000"/>
                </a:solidFill>
                <a:latin typeface="Arial"/>
                <a:cs typeface="Arial"/>
              </a:rPr>
              <a:t>Order q-vertices: say: </a:t>
            </a:r>
            <a:r>
              <a:rPr lang="en-US" sz="2500" kern="0" dirty="0" err="1">
                <a:solidFill>
                  <a:srgbClr val="800000"/>
                </a:solidFill>
                <a:latin typeface="Arial"/>
                <a:cs typeface="Arial"/>
              </a:rPr>
              <a:t>a,b,c</a:t>
            </a:r>
            <a:r>
              <a:rPr lang="en-US" sz="2500" kern="0" dirty="0">
                <a:solidFill>
                  <a:srgbClr val="000000"/>
                </a:solidFill>
                <a:latin typeface="Arial"/>
                <a:cs typeface="Arial"/>
              </a:rPr>
              <a:t> </a:t>
            </a:r>
          </a:p>
        </p:txBody>
      </p:sp>
      <p:sp>
        <p:nvSpPr>
          <p:cNvPr id="35" name="Slide Number Placeholder 5"/>
          <p:cNvSpPr txBox="1">
            <a:spLocks/>
          </p:cNvSpPr>
          <p:nvPr/>
        </p:nvSpPr>
        <p:spPr>
          <a:xfrm>
            <a:off x="6705600" y="6551089"/>
            <a:ext cx="21336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5CC13EC-677E-384F-B278-2939878C589F}" type="slidenum">
              <a:rPr lang="en-US" smtClean="0"/>
              <a:pPr/>
              <a:t>11</a:t>
            </a:fld>
            <a:endParaRPr lang="en-US"/>
          </a:p>
        </p:txBody>
      </p:sp>
      <p:sp>
        <p:nvSpPr>
          <p:cNvPr id="28" name="TextBox 27">
            <a:extLst>
              <a:ext uri="{FF2B5EF4-FFF2-40B4-BE49-F238E27FC236}">
                <a16:creationId xmlns:a16="http://schemas.microsoft.com/office/drawing/2014/main" id="{9F678570-1956-424F-A5A1-18410497F5DB}"/>
              </a:ext>
            </a:extLst>
          </p:cNvPr>
          <p:cNvSpPr txBox="1"/>
          <p:nvPr/>
        </p:nvSpPr>
        <p:spPr>
          <a:xfrm>
            <a:off x="1554272" y="5478759"/>
            <a:ext cx="7485868" cy="1236408"/>
          </a:xfrm>
          <a:prstGeom prst="rect">
            <a:avLst/>
          </a:prstGeom>
          <a:solidFill>
            <a:schemeClr val="bg1"/>
          </a:solidFill>
          <a:ln>
            <a:solidFill>
              <a:schemeClr val="tx1"/>
            </a:solidFill>
          </a:ln>
          <a:effectLst/>
        </p:spPr>
        <p:txBody>
          <a:bodyPr wrap="square" rtlCol="0" anchor="ctr" anchorCtr="0">
            <a:noAutofit/>
          </a:bodyPr>
          <a:lstStyle/>
          <a:p>
            <a:pPr algn="ctr">
              <a:lnSpc>
                <a:spcPct val="150000"/>
              </a:lnSpc>
            </a:pPr>
            <a:r>
              <a:rPr lang="en-US" sz="2300" kern="0" dirty="0">
                <a:solidFill>
                  <a:srgbClr val="000000"/>
                </a:solidFill>
                <a:latin typeface="Arial"/>
                <a:cs typeface="Arial"/>
              </a:rPr>
              <a:t>Theorem: GJ is WCO for any query (under any ordering)</a:t>
            </a:r>
          </a:p>
          <a:p>
            <a:pPr algn="ctr">
              <a:lnSpc>
                <a:spcPct val="150000"/>
              </a:lnSpc>
            </a:pPr>
            <a:r>
              <a:rPr lang="en-US" sz="2300" kern="0" dirty="0">
                <a:solidFill>
                  <a:srgbClr val="000000"/>
                </a:solidFill>
                <a:latin typeface="Arial"/>
                <a:cs typeface="Arial"/>
              </a:rPr>
              <a:t>E.g. will generate ≤ </a:t>
            </a:r>
            <a:r>
              <a:rPr lang="en-US" sz="2300" dirty="0">
                <a:solidFill>
                  <a:prstClr val="black"/>
                </a:solidFill>
                <a:latin typeface="Arial"/>
                <a:cs typeface="Arial"/>
              </a:rPr>
              <a:t>m</a:t>
            </a:r>
            <a:r>
              <a:rPr lang="en-US" sz="2300" baseline="30000" dirty="0">
                <a:solidFill>
                  <a:prstClr val="black"/>
                </a:solidFill>
                <a:latin typeface="Arial"/>
                <a:cs typeface="Arial"/>
              </a:rPr>
              <a:t>1.5</a:t>
            </a:r>
            <a:r>
              <a:rPr lang="en-US" sz="2300" dirty="0">
                <a:solidFill>
                  <a:prstClr val="black"/>
                </a:solidFill>
                <a:latin typeface="Arial"/>
                <a:cs typeface="Arial"/>
              </a:rPr>
              <a:t> intermediate tuples</a:t>
            </a:r>
            <a:endParaRPr lang="en-US" sz="2300" kern="0" dirty="0">
              <a:solidFill>
                <a:srgbClr val="000000"/>
              </a:solidFill>
              <a:latin typeface="Arial"/>
              <a:cs typeface="Arial"/>
            </a:endParaRPr>
          </a:p>
        </p:txBody>
      </p:sp>
    </p:spTree>
    <p:custDataLst>
      <p:tags r:id="rId1"/>
    </p:custDataLst>
    <p:extLst>
      <p:ext uri="{BB962C8B-B14F-4D97-AF65-F5344CB8AC3E}">
        <p14:creationId xmlns:p14="http://schemas.microsoft.com/office/powerpoint/2010/main" val="411680398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p:cNvSpPr txBox="1"/>
          <p:nvPr/>
        </p:nvSpPr>
        <p:spPr>
          <a:xfrm>
            <a:off x="5014" y="25400"/>
            <a:ext cx="9265988" cy="523220"/>
          </a:xfrm>
          <a:prstGeom prst="rect">
            <a:avLst/>
          </a:prstGeom>
          <a:noFill/>
        </p:spPr>
        <p:txBody>
          <a:bodyPr wrap="square" rtlCol="0">
            <a:spAutoFit/>
          </a:bodyPr>
          <a:lstStyle/>
          <a:p>
            <a:pPr marL="274320" indent="-457200"/>
            <a:r>
              <a:rPr lang="en-US" sz="2800" kern="0" dirty="0">
                <a:solidFill>
                  <a:srgbClr val="000000"/>
                </a:solidFill>
                <a:latin typeface="Trebuchet MS"/>
              </a:rPr>
              <a:t>Summary of Two Theorems</a:t>
            </a:r>
            <a:endParaRPr lang="en-US" sz="2800" b="1" dirty="0">
              <a:solidFill>
                <a:srgbClr val="B90000"/>
              </a:solidFill>
              <a:latin typeface="Trebuchet MS"/>
              <a:cs typeface="Trebuchet MS"/>
            </a:endParaRPr>
          </a:p>
        </p:txBody>
      </p:sp>
      <p:sp>
        <p:nvSpPr>
          <p:cNvPr id="3" name="Slide Number Placeholder 2"/>
          <p:cNvSpPr>
            <a:spLocks noGrp="1"/>
          </p:cNvSpPr>
          <p:nvPr>
            <p:ph type="sldNum" sz="quarter" idx="12"/>
          </p:nvPr>
        </p:nvSpPr>
        <p:spPr/>
        <p:txBody>
          <a:bodyPr/>
          <a:lstStyle/>
          <a:p>
            <a:fld id="{65CC13EC-677E-384F-B278-2939878C589F}" type="slidenum">
              <a:rPr lang="en-US" smtClean="0"/>
              <a:t>12</a:t>
            </a:fld>
            <a:endParaRPr lang="en-US"/>
          </a:p>
        </p:txBody>
      </p:sp>
      <p:sp>
        <p:nvSpPr>
          <p:cNvPr id="32" name="TextBox 31"/>
          <p:cNvSpPr txBox="1"/>
          <p:nvPr/>
        </p:nvSpPr>
        <p:spPr>
          <a:xfrm>
            <a:off x="28587" y="896476"/>
            <a:ext cx="9080682" cy="1958203"/>
          </a:xfrm>
          <a:prstGeom prst="rect">
            <a:avLst/>
          </a:prstGeom>
          <a:solidFill>
            <a:schemeClr val="bg1"/>
          </a:solidFill>
          <a:ln>
            <a:solidFill>
              <a:schemeClr val="tx1"/>
            </a:solidFill>
          </a:ln>
          <a:effectLst/>
        </p:spPr>
        <p:txBody>
          <a:bodyPr wrap="square" rtlCol="0">
            <a:noAutofit/>
          </a:bodyPr>
          <a:lstStyle/>
          <a:p>
            <a:pPr algn="ctr">
              <a:lnSpc>
                <a:spcPts val="4620"/>
              </a:lnSpc>
            </a:pPr>
            <a:r>
              <a:rPr lang="en-US" sz="2500" dirty="0">
                <a:solidFill>
                  <a:prstClr val="black"/>
                </a:solidFill>
                <a:latin typeface="Arial"/>
                <a:cs typeface="Arial"/>
              </a:rPr>
              <a:t>Theorem 1 (AGM Bound):</a:t>
            </a:r>
          </a:p>
          <a:p>
            <a:pPr>
              <a:lnSpc>
                <a:spcPts val="4620"/>
              </a:lnSpc>
            </a:pPr>
            <a:r>
              <a:rPr lang="en-US" sz="2500" dirty="0">
                <a:solidFill>
                  <a:prstClr val="black"/>
                </a:solidFill>
                <a:latin typeface="Arial"/>
                <a:cs typeface="Arial"/>
              </a:rPr>
              <a:t>Assume |</a:t>
            </a:r>
            <a:r>
              <a:rPr lang="en-US" sz="2500" dirty="0" err="1">
                <a:solidFill>
                  <a:srgbClr val="000000"/>
                </a:solidFill>
                <a:latin typeface="Arial"/>
                <a:cs typeface="Arial"/>
              </a:rPr>
              <a:t>R</a:t>
            </a:r>
            <a:r>
              <a:rPr lang="en-US" sz="2500" baseline="-25000" dirty="0" err="1">
                <a:solidFill>
                  <a:srgbClr val="000000"/>
                </a:solidFill>
                <a:latin typeface="Arial"/>
                <a:cs typeface="Arial"/>
              </a:rPr>
              <a:t>i</a:t>
            </a:r>
            <a:r>
              <a:rPr lang="en-US" sz="2500" dirty="0">
                <a:solidFill>
                  <a:prstClr val="black"/>
                </a:solidFill>
                <a:latin typeface="Arial"/>
                <a:cs typeface="Arial"/>
              </a:rPr>
              <a:t>| are equal. Let			    be min </a:t>
            </a:r>
            <a:r>
              <a:rPr lang="en-US" sz="2500" dirty="0" err="1">
                <a:solidFill>
                  <a:prstClr val="black"/>
                </a:solidFill>
                <a:latin typeface="Arial"/>
                <a:cs typeface="Arial"/>
              </a:rPr>
              <a:t>frac</a:t>
            </a:r>
            <a:r>
              <a:rPr lang="en-US" sz="2500" dirty="0">
                <a:solidFill>
                  <a:prstClr val="black"/>
                </a:solidFill>
                <a:latin typeface="Arial"/>
                <a:cs typeface="Arial"/>
              </a:rPr>
              <a:t>. edge cover:</a:t>
            </a:r>
          </a:p>
          <a:p>
            <a:pPr algn="ctr">
              <a:lnSpc>
                <a:spcPts val="4620"/>
              </a:lnSpc>
            </a:pPr>
            <a:r>
              <a:rPr lang="en-US" sz="2500" dirty="0">
                <a:solidFill>
                  <a:prstClr val="black"/>
                </a:solidFill>
                <a:latin typeface="Arial"/>
                <a:cs typeface="Arial"/>
              </a:rPr>
              <a:t>                         Then: </a:t>
            </a:r>
            <a:r>
              <a:rPr lang="en-US" sz="2500" dirty="0" err="1">
                <a:solidFill>
                  <a:prstClr val="white"/>
                </a:solidFill>
                <a:latin typeface="Arial"/>
                <a:cs typeface="Arial"/>
              </a:rPr>
              <a:t>dddddddddd</a:t>
            </a:r>
            <a:r>
              <a:rPr lang="en-US" sz="2500" dirty="0">
                <a:solidFill>
                  <a:prstClr val="white"/>
                </a:solidFill>
                <a:latin typeface="Arial"/>
                <a:cs typeface="Arial"/>
              </a:rPr>
              <a:t>      </a:t>
            </a:r>
            <a:r>
              <a:rPr lang="en-US" sz="2500" dirty="0">
                <a:solidFill>
                  <a:srgbClr val="000000"/>
                </a:solidFill>
                <a:latin typeface="Arial"/>
                <a:cs typeface="Arial"/>
              </a:rPr>
              <a:t>(IN is total input size)</a:t>
            </a:r>
          </a:p>
        </p:txBody>
      </p:sp>
      <p:graphicFrame>
        <p:nvGraphicFramePr>
          <p:cNvPr id="33" name="Object 32"/>
          <p:cNvGraphicFramePr>
            <a:graphicFrameLocks noChangeAspect="1"/>
          </p:cNvGraphicFramePr>
          <p:nvPr/>
        </p:nvGraphicFramePr>
        <p:xfrm>
          <a:off x="3933394" y="1625600"/>
          <a:ext cx="1557337" cy="527050"/>
        </p:xfrm>
        <a:graphic>
          <a:graphicData uri="http://schemas.openxmlformats.org/presentationml/2006/ole">
            <mc:AlternateContent xmlns:mc="http://schemas.openxmlformats.org/markup-compatibility/2006">
              <mc:Choice xmlns:v="urn:schemas-microsoft-com:vml" Requires="v">
                <p:oleObj name="Equation" r:id="rId4" imgW="863600" imgH="241300" progId="Equation.3">
                  <p:embed/>
                </p:oleObj>
              </mc:Choice>
              <mc:Fallback>
                <p:oleObj name="Equation" r:id="rId4" imgW="863600" imgH="241300" progId="Equation.3">
                  <p:embed/>
                  <p:pic>
                    <p:nvPicPr>
                      <p:cNvPr id="33" name="Object 32"/>
                      <p:cNvPicPr/>
                      <p:nvPr/>
                    </p:nvPicPr>
                    <p:blipFill>
                      <a:blip r:embed="rId5"/>
                      <a:stretch>
                        <a:fillRect/>
                      </a:stretch>
                    </p:blipFill>
                    <p:spPr>
                      <a:xfrm>
                        <a:off x="3933394" y="1625600"/>
                        <a:ext cx="1557337" cy="527050"/>
                      </a:xfrm>
                      <a:prstGeom prst="rect">
                        <a:avLst/>
                      </a:prstGeom>
                    </p:spPr>
                  </p:pic>
                </p:oleObj>
              </mc:Fallback>
            </mc:AlternateContent>
          </a:graphicData>
        </a:graphic>
      </p:graphicFrame>
      <p:graphicFrame>
        <p:nvGraphicFramePr>
          <p:cNvPr id="34" name="Object 33"/>
          <p:cNvGraphicFramePr>
            <a:graphicFrameLocks noChangeAspect="1"/>
          </p:cNvGraphicFramePr>
          <p:nvPr/>
        </p:nvGraphicFramePr>
        <p:xfrm>
          <a:off x="3485558" y="2139950"/>
          <a:ext cx="2335212" cy="630238"/>
        </p:xfrm>
        <a:graphic>
          <a:graphicData uri="http://schemas.openxmlformats.org/presentationml/2006/ole">
            <mc:AlternateContent xmlns:mc="http://schemas.openxmlformats.org/markup-compatibility/2006">
              <mc:Choice xmlns:v="urn:schemas-microsoft-com:vml" Requires="v">
                <p:oleObj name="Equation" r:id="rId6" imgW="977900" imgH="241300" progId="Equation.3">
                  <p:embed/>
                </p:oleObj>
              </mc:Choice>
              <mc:Fallback>
                <p:oleObj name="Equation" r:id="rId6" imgW="977900" imgH="241300" progId="Equation.3">
                  <p:embed/>
                  <p:pic>
                    <p:nvPicPr>
                      <p:cNvPr id="34" name="Object 33"/>
                      <p:cNvPicPr/>
                      <p:nvPr/>
                    </p:nvPicPr>
                    <p:blipFill>
                      <a:blip r:embed="rId7"/>
                      <a:stretch>
                        <a:fillRect/>
                      </a:stretch>
                    </p:blipFill>
                    <p:spPr>
                      <a:xfrm>
                        <a:off x="3485558" y="2139950"/>
                        <a:ext cx="2335212" cy="630238"/>
                      </a:xfrm>
                      <a:prstGeom prst="rect">
                        <a:avLst/>
                      </a:prstGeom>
                    </p:spPr>
                  </p:pic>
                </p:oleObj>
              </mc:Fallback>
            </mc:AlternateContent>
          </a:graphicData>
        </a:graphic>
      </p:graphicFrame>
      <p:sp>
        <p:nvSpPr>
          <p:cNvPr id="36" name="TextBox 35"/>
          <p:cNvSpPr txBox="1"/>
          <p:nvPr/>
        </p:nvSpPr>
        <p:spPr>
          <a:xfrm>
            <a:off x="540526" y="3212906"/>
            <a:ext cx="8062952" cy="1353655"/>
          </a:xfrm>
          <a:prstGeom prst="rect">
            <a:avLst/>
          </a:prstGeom>
          <a:solidFill>
            <a:schemeClr val="bg1"/>
          </a:solidFill>
          <a:ln>
            <a:solidFill>
              <a:schemeClr val="tx1"/>
            </a:solidFill>
          </a:ln>
          <a:effectLst/>
        </p:spPr>
        <p:txBody>
          <a:bodyPr wrap="square" rtlCol="0" anchor="ctr" anchorCtr="0">
            <a:noAutofit/>
          </a:bodyPr>
          <a:lstStyle/>
          <a:p>
            <a:pPr algn="ctr">
              <a:lnSpc>
                <a:spcPct val="150000"/>
              </a:lnSpc>
            </a:pPr>
            <a:r>
              <a:rPr lang="en-US" sz="2500" kern="0" dirty="0">
                <a:solidFill>
                  <a:srgbClr val="000000"/>
                </a:solidFill>
                <a:latin typeface="Arial"/>
                <a:cs typeface="Arial"/>
              </a:rPr>
              <a:t>Theorem 2 (GJ is WCO): Runtime of GJ ≤ AGM</a:t>
            </a:r>
          </a:p>
          <a:p>
            <a:pPr algn="ctr">
              <a:lnSpc>
                <a:spcPct val="150000"/>
              </a:lnSpc>
            </a:pPr>
            <a:r>
              <a:rPr lang="en-US" sz="2500" kern="0" dirty="0">
                <a:solidFill>
                  <a:srgbClr val="000000"/>
                </a:solidFill>
                <a:latin typeface="Arial"/>
                <a:cs typeface="Arial"/>
              </a:rPr>
              <a:t>(for </a:t>
            </a:r>
            <a:r>
              <a:rPr lang="en-US" sz="2500" i="1" kern="0" dirty="0">
                <a:solidFill>
                  <a:srgbClr val="800000"/>
                </a:solidFill>
                <a:latin typeface="Arial"/>
                <a:cs typeface="Arial"/>
              </a:rPr>
              <a:t>any query</a:t>
            </a:r>
            <a:r>
              <a:rPr lang="en-US" sz="2500" i="1" kern="0" dirty="0">
                <a:solidFill>
                  <a:srgbClr val="000000"/>
                </a:solidFill>
                <a:latin typeface="Arial"/>
                <a:cs typeface="Arial"/>
              </a:rPr>
              <a:t> </a:t>
            </a:r>
            <a:r>
              <a:rPr lang="en-US" sz="2500" kern="0" dirty="0">
                <a:solidFill>
                  <a:srgbClr val="000000"/>
                </a:solidFill>
                <a:latin typeface="Arial"/>
                <a:cs typeface="Arial"/>
              </a:rPr>
              <a:t>&amp; </a:t>
            </a:r>
            <a:r>
              <a:rPr lang="en-US" sz="2500" i="1" kern="0" dirty="0">
                <a:solidFill>
                  <a:srgbClr val="800000"/>
                </a:solidFill>
                <a:latin typeface="Arial"/>
                <a:cs typeface="Arial"/>
              </a:rPr>
              <a:t>any q-vertex ordering </a:t>
            </a:r>
            <a:r>
              <a:rPr lang="en-US" sz="2500" kern="0" dirty="0">
                <a:solidFill>
                  <a:srgbClr val="000000"/>
                </a:solidFill>
                <a:latin typeface="Arial"/>
                <a:cs typeface="Arial"/>
              </a:rPr>
              <a:t>(QVO))</a:t>
            </a:r>
          </a:p>
        </p:txBody>
      </p:sp>
      <p:cxnSp>
        <p:nvCxnSpPr>
          <p:cNvPr id="37" name="Straight Connector 36"/>
          <p:cNvCxnSpPr/>
          <p:nvPr/>
        </p:nvCxnSpPr>
        <p:spPr>
          <a:xfrm>
            <a:off x="-6509" y="63504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148171" y="4924783"/>
            <a:ext cx="8847665" cy="1227667"/>
          </a:xfrm>
          <a:prstGeom prst="rect">
            <a:avLst/>
          </a:prstGeom>
          <a:solidFill>
            <a:schemeClr val="bg1"/>
          </a:solidFill>
          <a:ln>
            <a:solidFill>
              <a:schemeClr val="tx1"/>
            </a:solidFill>
          </a:ln>
          <a:effectLst/>
        </p:spPr>
        <p:txBody>
          <a:bodyPr wrap="square" rtlCol="0" anchor="ctr" anchorCtr="0">
            <a:noAutofit/>
          </a:bodyPr>
          <a:lstStyle/>
          <a:p>
            <a:pPr algn="ctr">
              <a:lnSpc>
                <a:spcPct val="150000"/>
              </a:lnSpc>
            </a:pPr>
            <a:r>
              <a:rPr lang="en-US" sz="2500" kern="0" dirty="0">
                <a:solidFill>
                  <a:srgbClr val="000000"/>
                </a:solidFill>
                <a:latin typeface="Arial"/>
                <a:cs typeface="Arial"/>
              </a:rPr>
              <a:t>Message: To be WCO:</a:t>
            </a:r>
          </a:p>
          <a:p>
            <a:pPr algn="ctr">
              <a:lnSpc>
                <a:spcPct val="150000"/>
              </a:lnSpc>
            </a:pPr>
            <a:r>
              <a:rPr lang="en-US" sz="2500" kern="0" dirty="0">
                <a:solidFill>
                  <a:srgbClr val="000000"/>
                </a:solidFill>
                <a:latin typeface="Arial"/>
                <a:cs typeface="Arial"/>
              </a:rPr>
              <a:t>do q-vertex-at-a-time matching </a:t>
            </a:r>
            <a:r>
              <a:rPr lang="en-US" sz="2500" i="1" kern="0" dirty="0">
                <a:solidFill>
                  <a:srgbClr val="800000"/>
                </a:solidFill>
                <a:latin typeface="Arial"/>
                <a:cs typeface="Arial"/>
              </a:rPr>
              <a:t>w/ </a:t>
            </a:r>
            <a:r>
              <a:rPr lang="en-US" sz="2500" i="1" kern="0" dirty="0" err="1">
                <a:solidFill>
                  <a:srgbClr val="800000"/>
                </a:solidFill>
                <a:latin typeface="Arial"/>
                <a:cs typeface="Arial"/>
              </a:rPr>
              <a:t>multiway</a:t>
            </a:r>
            <a:r>
              <a:rPr lang="en-US" sz="2500" i="1" kern="0" dirty="0">
                <a:solidFill>
                  <a:srgbClr val="800000"/>
                </a:solidFill>
                <a:latin typeface="Arial"/>
                <a:cs typeface="Arial"/>
              </a:rPr>
              <a:t> intersections</a:t>
            </a:r>
            <a:r>
              <a:rPr lang="en-US" sz="2500" kern="0" dirty="0">
                <a:solidFill>
                  <a:srgbClr val="000000"/>
                </a:solidFill>
                <a:latin typeface="Arial"/>
                <a:cs typeface="Arial"/>
              </a:rPr>
              <a:t>.</a:t>
            </a:r>
          </a:p>
        </p:txBody>
      </p:sp>
      <p:pic>
        <p:nvPicPr>
          <p:cNvPr id="2" name="Picture 1">
            <a:extLst>
              <a:ext uri="{FF2B5EF4-FFF2-40B4-BE49-F238E27FC236}">
                <a16:creationId xmlns:a16="http://schemas.microsoft.com/office/drawing/2014/main" id="{52DBC5AB-5D86-4018-E8B5-EA9992C5FF59}"/>
              </a:ext>
            </a:extLst>
          </p:cNvPr>
          <p:cNvPicPr>
            <a:picLocks noChangeAspect="1"/>
          </p:cNvPicPr>
          <p:nvPr/>
        </p:nvPicPr>
        <p:blipFill>
          <a:blip r:embed="rId8"/>
          <a:stretch>
            <a:fillRect/>
          </a:stretch>
        </p:blipFill>
        <p:spPr>
          <a:xfrm>
            <a:off x="19126" y="6496076"/>
            <a:ext cx="1009574" cy="336524"/>
          </a:xfrm>
          <a:prstGeom prst="rect">
            <a:avLst/>
          </a:prstGeom>
        </p:spPr>
      </p:pic>
    </p:spTree>
    <p:custDataLst>
      <p:tags r:id="rId1"/>
    </p:custDataLst>
    <p:extLst>
      <p:ext uri="{BB962C8B-B14F-4D97-AF65-F5344CB8AC3E}">
        <p14:creationId xmlns:p14="http://schemas.microsoft.com/office/powerpoint/2010/main" val="135831830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6" grpId="0" animBg="1"/>
      <p:bldP spid="3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3504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5014" y="25400"/>
            <a:ext cx="9265988" cy="584775"/>
          </a:xfrm>
          <a:prstGeom prst="rect">
            <a:avLst/>
          </a:prstGeom>
          <a:noFill/>
        </p:spPr>
        <p:txBody>
          <a:bodyPr wrap="square" rtlCol="0">
            <a:spAutoFit/>
          </a:bodyPr>
          <a:lstStyle/>
          <a:p>
            <a:pPr marL="274320" indent="-457200"/>
            <a:r>
              <a:rPr lang="en-US" sz="3200" kern="0">
                <a:solidFill>
                  <a:srgbClr val="000000"/>
                </a:solidFill>
                <a:latin typeface="Arial" panose="020B0604020202020204" pitchFamily="34" charset="0"/>
                <a:cs typeface="Arial" panose="020B0604020202020204" pitchFamily="34" charset="0"/>
              </a:rPr>
              <a:t>Research Questions</a:t>
            </a:r>
            <a:endParaRPr lang="en-US" sz="3200" kern="0" dirty="0">
              <a:solidFill>
                <a:srgbClr val="000000"/>
              </a:solidFill>
              <a:latin typeface="Arial" panose="020B0604020202020204" pitchFamily="34" charset="0"/>
              <a:cs typeface="Arial" panose="020B0604020202020204" pitchFamily="34" charset="0"/>
            </a:endParaRPr>
          </a:p>
        </p:txBody>
      </p:sp>
      <p:grpSp>
        <p:nvGrpSpPr>
          <p:cNvPr id="2" name="Group 1"/>
          <p:cNvGrpSpPr/>
          <p:nvPr/>
        </p:nvGrpSpPr>
        <p:grpSpPr>
          <a:xfrm>
            <a:off x="3962355" y="2737348"/>
            <a:ext cx="4759649" cy="3000043"/>
            <a:chOff x="2185451" y="3351433"/>
            <a:chExt cx="4759649" cy="3000043"/>
          </a:xfrm>
        </p:grpSpPr>
        <p:cxnSp>
          <p:nvCxnSpPr>
            <p:cNvPr id="7" name="Straight Connector 6"/>
            <p:cNvCxnSpPr>
              <a:stCxn id="8" idx="6"/>
              <a:endCxn id="9" idx="1"/>
            </p:cNvCxnSpPr>
            <p:nvPr/>
          </p:nvCxnSpPr>
          <p:spPr>
            <a:xfrm>
              <a:off x="4830451" y="3616609"/>
              <a:ext cx="604641" cy="409399"/>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4300099" y="3351433"/>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c</a:t>
              </a:r>
            </a:p>
          </p:txBody>
        </p:sp>
        <p:sp>
          <p:nvSpPr>
            <p:cNvPr id="9" name="Oval 8"/>
            <p:cNvSpPr/>
            <p:nvPr/>
          </p:nvSpPr>
          <p:spPr>
            <a:xfrm>
              <a:off x="5357424" y="3948340"/>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d</a:t>
              </a:r>
            </a:p>
          </p:txBody>
        </p:sp>
        <p:sp>
          <p:nvSpPr>
            <p:cNvPr id="10" name="Oval 9"/>
            <p:cNvSpPr/>
            <p:nvPr/>
          </p:nvSpPr>
          <p:spPr>
            <a:xfrm>
              <a:off x="2185451" y="4545246"/>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a:t>
              </a:r>
            </a:p>
          </p:txBody>
        </p:sp>
        <p:sp>
          <p:nvSpPr>
            <p:cNvPr id="11" name="Oval 10"/>
            <p:cNvSpPr/>
            <p:nvPr/>
          </p:nvSpPr>
          <p:spPr>
            <a:xfrm>
              <a:off x="3242775" y="3948340"/>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b</a:t>
              </a:r>
            </a:p>
          </p:txBody>
        </p:sp>
        <p:sp>
          <p:nvSpPr>
            <p:cNvPr id="12" name="Oval 11"/>
            <p:cNvSpPr/>
            <p:nvPr/>
          </p:nvSpPr>
          <p:spPr>
            <a:xfrm>
              <a:off x="6414748" y="4545246"/>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h</a:t>
              </a:r>
            </a:p>
          </p:txBody>
        </p:sp>
        <p:sp>
          <p:nvSpPr>
            <p:cNvPr id="13" name="Oval 12"/>
            <p:cNvSpPr/>
            <p:nvPr/>
          </p:nvSpPr>
          <p:spPr>
            <a:xfrm>
              <a:off x="4300099" y="5821124"/>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f</a:t>
              </a:r>
            </a:p>
          </p:txBody>
        </p:sp>
        <p:sp>
          <p:nvSpPr>
            <p:cNvPr id="14" name="Oval 13"/>
            <p:cNvSpPr/>
            <p:nvPr/>
          </p:nvSpPr>
          <p:spPr>
            <a:xfrm>
              <a:off x="5357424" y="5211072"/>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g</a:t>
              </a:r>
            </a:p>
          </p:txBody>
        </p:sp>
        <p:sp>
          <p:nvSpPr>
            <p:cNvPr id="15" name="Oval 14"/>
            <p:cNvSpPr/>
            <p:nvPr/>
          </p:nvSpPr>
          <p:spPr>
            <a:xfrm>
              <a:off x="3242775" y="5211072"/>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e</a:t>
              </a:r>
            </a:p>
          </p:txBody>
        </p:sp>
        <p:cxnSp>
          <p:nvCxnSpPr>
            <p:cNvPr id="16" name="Straight Connector 15"/>
            <p:cNvCxnSpPr>
              <a:stCxn id="9" idx="6"/>
              <a:endCxn id="12" idx="1"/>
            </p:cNvCxnSpPr>
            <p:nvPr/>
          </p:nvCxnSpPr>
          <p:spPr>
            <a:xfrm>
              <a:off x="5887776" y="4213516"/>
              <a:ext cx="604640" cy="409398"/>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a:stCxn id="14" idx="6"/>
              <a:endCxn id="12" idx="3"/>
            </p:cNvCxnSpPr>
            <p:nvPr/>
          </p:nvCxnSpPr>
          <p:spPr>
            <a:xfrm flipV="1">
              <a:off x="5887776" y="4997930"/>
              <a:ext cx="604640" cy="478318"/>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a:stCxn id="13" idx="6"/>
              <a:endCxn id="14" idx="3"/>
            </p:cNvCxnSpPr>
            <p:nvPr/>
          </p:nvCxnSpPr>
          <p:spPr>
            <a:xfrm flipV="1">
              <a:off x="4830451" y="5663756"/>
              <a:ext cx="604641" cy="422544"/>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a:stCxn id="15" idx="5"/>
              <a:endCxn id="13" idx="2"/>
            </p:cNvCxnSpPr>
            <p:nvPr/>
          </p:nvCxnSpPr>
          <p:spPr>
            <a:xfrm>
              <a:off x="3695459" y="5663756"/>
              <a:ext cx="604640" cy="422544"/>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a:stCxn id="10" idx="5"/>
              <a:endCxn id="15" idx="2"/>
            </p:cNvCxnSpPr>
            <p:nvPr/>
          </p:nvCxnSpPr>
          <p:spPr>
            <a:xfrm>
              <a:off x="2638135" y="4997930"/>
              <a:ext cx="604640" cy="478318"/>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a:stCxn id="10" idx="7"/>
              <a:endCxn id="11" idx="2"/>
            </p:cNvCxnSpPr>
            <p:nvPr/>
          </p:nvCxnSpPr>
          <p:spPr>
            <a:xfrm flipV="1">
              <a:off x="2638135" y="4213516"/>
              <a:ext cx="604640" cy="409398"/>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a:stCxn id="11" idx="7"/>
              <a:endCxn id="8" idx="2"/>
            </p:cNvCxnSpPr>
            <p:nvPr/>
          </p:nvCxnSpPr>
          <p:spPr>
            <a:xfrm flipV="1">
              <a:off x="3695459" y="3616609"/>
              <a:ext cx="604640" cy="409399"/>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24" name="Rectangle 23"/>
          <p:cNvSpPr/>
          <p:nvPr/>
        </p:nvSpPr>
        <p:spPr>
          <a:xfrm>
            <a:off x="5013" y="693180"/>
            <a:ext cx="9132478" cy="1927451"/>
          </a:xfrm>
          <a:prstGeom prst="rect">
            <a:avLst/>
          </a:prstGeom>
        </p:spPr>
        <p:txBody>
          <a:bodyPr wrap="square">
            <a:spAutoFit/>
          </a:bodyPr>
          <a:lstStyle/>
          <a:p>
            <a:pPr algn="ctr">
              <a:lnSpc>
                <a:spcPct val="150000"/>
              </a:lnSpc>
            </a:pPr>
            <a:r>
              <a:rPr lang="en-US" sz="2700" kern="0" dirty="0">
                <a:latin typeface="Arial"/>
                <a:cs typeface="Arial"/>
              </a:rPr>
              <a:t>How should the query vertex orderings be picked?</a:t>
            </a:r>
          </a:p>
          <a:p>
            <a:pPr algn="ctr">
              <a:lnSpc>
                <a:spcPct val="150000"/>
              </a:lnSpc>
            </a:pPr>
            <a:r>
              <a:rPr lang="en-US" sz="2700" kern="0" dirty="0">
                <a:latin typeface="Arial"/>
                <a:cs typeface="Arial"/>
              </a:rPr>
              <a:t>For which queries are WCO, BJ or Hybrid plans good?</a:t>
            </a:r>
          </a:p>
          <a:p>
            <a:pPr algn="ctr">
              <a:lnSpc>
                <a:spcPct val="150000"/>
              </a:lnSpc>
            </a:pPr>
            <a:r>
              <a:rPr lang="en-US" sz="2700" kern="0" dirty="0">
                <a:latin typeface="Arial"/>
                <a:cs typeface="Arial"/>
              </a:rPr>
              <a:t>How to mix </a:t>
            </a:r>
            <a:r>
              <a:rPr lang="en-US" sz="2700" kern="0" dirty="0" err="1">
                <a:latin typeface="Arial"/>
                <a:cs typeface="Arial"/>
              </a:rPr>
              <a:t>multiway</a:t>
            </a:r>
            <a:r>
              <a:rPr lang="en-US" sz="2700" kern="0" dirty="0">
                <a:latin typeface="Arial"/>
                <a:cs typeface="Arial"/>
              </a:rPr>
              <a:t> intersections w/ BJs?</a:t>
            </a:r>
          </a:p>
        </p:txBody>
      </p:sp>
      <p:grpSp>
        <p:nvGrpSpPr>
          <p:cNvPr id="25" name="Group 24"/>
          <p:cNvGrpSpPr/>
          <p:nvPr/>
        </p:nvGrpSpPr>
        <p:grpSpPr>
          <a:xfrm>
            <a:off x="3962355" y="2737348"/>
            <a:ext cx="4759649" cy="3000043"/>
            <a:chOff x="2185451" y="3351433"/>
            <a:chExt cx="4759649" cy="3000043"/>
          </a:xfrm>
        </p:grpSpPr>
        <p:cxnSp>
          <p:nvCxnSpPr>
            <p:cNvPr id="26" name="Straight Connector 25"/>
            <p:cNvCxnSpPr>
              <a:stCxn id="27" idx="6"/>
              <a:endCxn id="29" idx="1"/>
            </p:cNvCxnSpPr>
            <p:nvPr/>
          </p:nvCxnSpPr>
          <p:spPr>
            <a:xfrm>
              <a:off x="4830451" y="3616609"/>
              <a:ext cx="604641" cy="409399"/>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7" name="Oval 26"/>
            <p:cNvSpPr/>
            <p:nvPr/>
          </p:nvSpPr>
          <p:spPr>
            <a:xfrm>
              <a:off x="4300099" y="3351433"/>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c</a:t>
              </a:r>
            </a:p>
          </p:txBody>
        </p:sp>
        <p:sp>
          <p:nvSpPr>
            <p:cNvPr id="29" name="Oval 28"/>
            <p:cNvSpPr/>
            <p:nvPr/>
          </p:nvSpPr>
          <p:spPr>
            <a:xfrm>
              <a:off x="5357424" y="3948340"/>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d</a:t>
              </a:r>
            </a:p>
          </p:txBody>
        </p:sp>
        <p:sp>
          <p:nvSpPr>
            <p:cNvPr id="30" name="Oval 29"/>
            <p:cNvSpPr/>
            <p:nvPr/>
          </p:nvSpPr>
          <p:spPr>
            <a:xfrm>
              <a:off x="2185451" y="4545246"/>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a:t>
              </a:r>
            </a:p>
          </p:txBody>
        </p:sp>
        <p:sp>
          <p:nvSpPr>
            <p:cNvPr id="31" name="Oval 30"/>
            <p:cNvSpPr/>
            <p:nvPr/>
          </p:nvSpPr>
          <p:spPr>
            <a:xfrm>
              <a:off x="3242775" y="3948340"/>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b</a:t>
              </a:r>
            </a:p>
          </p:txBody>
        </p:sp>
        <p:sp>
          <p:nvSpPr>
            <p:cNvPr id="32" name="Oval 31"/>
            <p:cNvSpPr/>
            <p:nvPr/>
          </p:nvSpPr>
          <p:spPr>
            <a:xfrm>
              <a:off x="6414748" y="4545246"/>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h</a:t>
              </a:r>
            </a:p>
          </p:txBody>
        </p:sp>
        <p:sp>
          <p:nvSpPr>
            <p:cNvPr id="33" name="Oval 32"/>
            <p:cNvSpPr/>
            <p:nvPr/>
          </p:nvSpPr>
          <p:spPr>
            <a:xfrm>
              <a:off x="4300099" y="5821124"/>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f</a:t>
              </a:r>
            </a:p>
          </p:txBody>
        </p:sp>
        <p:sp>
          <p:nvSpPr>
            <p:cNvPr id="34" name="Oval 33"/>
            <p:cNvSpPr/>
            <p:nvPr/>
          </p:nvSpPr>
          <p:spPr>
            <a:xfrm>
              <a:off x="5357424" y="5211072"/>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g</a:t>
              </a:r>
            </a:p>
          </p:txBody>
        </p:sp>
        <p:sp>
          <p:nvSpPr>
            <p:cNvPr id="35" name="Oval 34"/>
            <p:cNvSpPr/>
            <p:nvPr/>
          </p:nvSpPr>
          <p:spPr>
            <a:xfrm>
              <a:off x="3242775" y="5211072"/>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e</a:t>
              </a:r>
            </a:p>
          </p:txBody>
        </p:sp>
        <p:cxnSp>
          <p:nvCxnSpPr>
            <p:cNvPr id="36" name="Straight Connector 35"/>
            <p:cNvCxnSpPr>
              <a:stCxn id="29" idx="6"/>
              <a:endCxn id="32" idx="1"/>
            </p:cNvCxnSpPr>
            <p:nvPr/>
          </p:nvCxnSpPr>
          <p:spPr>
            <a:xfrm>
              <a:off x="5887776" y="4213516"/>
              <a:ext cx="604640" cy="409398"/>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a:stCxn id="34" idx="6"/>
              <a:endCxn id="32" idx="3"/>
            </p:cNvCxnSpPr>
            <p:nvPr/>
          </p:nvCxnSpPr>
          <p:spPr>
            <a:xfrm flipV="1">
              <a:off x="5887776" y="4997930"/>
              <a:ext cx="604640" cy="478318"/>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a:stCxn id="33" idx="6"/>
              <a:endCxn id="34" idx="3"/>
            </p:cNvCxnSpPr>
            <p:nvPr/>
          </p:nvCxnSpPr>
          <p:spPr>
            <a:xfrm flipV="1">
              <a:off x="4830451" y="5663756"/>
              <a:ext cx="604641" cy="422544"/>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a:stCxn id="35" idx="5"/>
              <a:endCxn id="33" idx="2"/>
            </p:cNvCxnSpPr>
            <p:nvPr/>
          </p:nvCxnSpPr>
          <p:spPr>
            <a:xfrm>
              <a:off x="3695459" y="5663756"/>
              <a:ext cx="604640" cy="422544"/>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a:stCxn id="30" idx="5"/>
              <a:endCxn id="35" idx="2"/>
            </p:cNvCxnSpPr>
            <p:nvPr/>
          </p:nvCxnSpPr>
          <p:spPr>
            <a:xfrm>
              <a:off x="2638135" y="4997930"/>
              <a:ext cx="604640" cy="478318"/>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a:stCxn id="30" idx="7"/>
              <a:endCxn id="31" idx="2"/>
            </p:cNvCxnSpPr>
            <p:nvPr/>
          </p:nvCxnSpPr>
          <p:spPr>
            <a:xfrm flipV="1">
              <a:off x="2638135" y="4213516"/>
              <a:ext cx="604640" cy="409398"/>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a:stCxn id="31" idx="7"/>
              <a:endCxn id="27" idx="2"/>
            </p:cNvCxnSpPr>
            <p:nvPr/>
          </p:nvCxnSpPr>
          <p:spPr>
            <a:xfrm flipV="1">
              <a:off x="3695459" y="3616609"/>
              <a:ext cx="604640" cy="409399"/>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43" name="Group 42"/>
          <p:cNvGrpSpPr/>
          <p:nvPr/>
        </p:nvGrpSpPr>
        <p:grpSpPr>
          <a:xfrm>
            <a:off x="3962355" y="2737348"/>
            <a:ext cx="4759649" cy="3000043"/>
            <a:chOff x="2185451" y="3351433"/>
            <a:chExt cx="4759649" cy="3000043"/>
          </a:xfrm>
        </p:grpSpPr>
        <p:cxnSp>
          <p:nvCxnSpPr>
            <p:cNvPr id="44" name="Straight Connector 43"/>
            <p:cNvCxnSpPr>
              <a:stCxn id="45" idx="6"/>
              <a:endCxn id="46" idx="1"/>
            </p:cNvCxnSpPr>
            <p:nvPr/>
          </p:nvCxnSpPr>
          <p:spPr>
            <a:xfrm>
              <a:off x="4830451" y="3616609"/>
              <a:ext cx="604641" cy="409399"/>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45" name="Oval 44"/>
            <p:cNvSpPr/>
            <p:nvPr/>
          </p:nvSpPr>
          <p:spPr>
            <a:xfrm>
              <a:off x="4300099" y="3351433"/>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c</a:t>
              </a:r>
            </a:p>
          </p:txBody>
        </p:sp>
        <p:sp>
          <p:nvSpPr>
            <p:cNvPr id="46" name="Oval 45"/>
            <p:cNvSpPr/>
            <p:nvPr/>
          </p:nvSpPr>
          <p:spPr>
            <a:xfrm>
              <a:off x="5357424" y="3948340"/>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d</a:t>
              </a:r>
            </a:p>
          </p:txBody>
        </p:sp>
        <p:sp>
          <p:nvSpPr>
            <p:cNvPr id="47" name="Oval 46"/>
            <p:cNvSpPr/>
            <p:nvPr/>
          </p:nvSpPr>
          <p:spPr>
            <a:xfrm>
              <a:off x="2185451" y="4545246"/>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a:t>
              </a:r>
            </a:p>
          </p:txBody>
        </p:sp>
        <p:sp>
          <p:nvSpPr>
            <p:cNvPr id="48" name="Oval 47"/>
            <p:cNvSpPr/>
            <p:nvPr/>
          </p:nvSpPr>
          <p:spPr>
            <a:xfrm>
              <a:off x="3242775" y="3948340"/>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b</a:t>
              </a:r>
            </a:p>
          </p:txBody>
        </p:sp>
        <p:sp>
          <p:nvSpPr>
            <p:cNvPr id="49" name="Oval 48"/>
            <p:cNvSpPr/>
            <p:nvPr/>
          </p:nvSpPr>
          <p:spPr>
            <a:xfrm>
              <a:off x="6414748" y="4545246"/>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h</a:t>
              </a:r>
            </a:p>
          </p:txBody>
        </p:sp>
        <p:sp>
          <p:nvSpPr>
            <p:cNvPr id="50" name="Oval 49"/>
            <p:cNvSpPr/>
            <p:nvPr/>
          </p:nvSpPr>
          <p:spPr>
            <a:xfrm>
              <a:off x="4300099" y="5821124"/>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f</a:t>
              </a:r>
            </a:p>
          </p:txBody>
        </p:sp>
        <p:sp>
          <p:nvSpPr>
            <p:cNvPr id="51" name="Oval 50"/>
            <p:cNvSpPr/>
            <p:nvPr/>
          </p:nvSpPr>
          <p:spPr>
            <a:xfrm>
              <a:off x="5357424" y="5211072"/>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g</a:t>
              </a:r>
            </a:p>
          </p:txBody>
        </p:sp>
        <p:sp>
          <p:nvSpPr>
            <p:cNvPr id="52" name="Oval 51"/>
            <p:cNvSpPr/>
            <p:nvPr/>
          </p:nvSpPr>
          <p:spPr>
            <a:xfrm>
              <a:off x="3242775" y="5211072"/>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e</a:t>
              </a:r>
            </a:p>
          </p:txBody>
        </p:sp>
        <p:cxnSp>
          <p:nvCxnSpPr>
            <p:cNvPr id="53" name="Straight Connector 52"/>
            <p:cNvCxnSpPr>
              <a:stCxn id="46" idx="6"/>
              <a:endCxn id="49" idx="1"/>
            </p:cNvCxnSpPr>
            <p:nvPr/>
          </p:nvCxnSpPr>
          <p:spPr>
            <a:xfrm>
              <a:off x="5887776" y="4213516"/>
              <a:ext cx="604640" cy="409398"/>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4" name="Straight Connector 53"/>
            <p:cNvCxnSpPr>
              <a:stCxn id="51" idx="6"/>
              <a:endCxn id="49" idx="3"/>
            </p:cNvCxnSpPr>
            <p:nvPr/>
          </p:nvCxnSpPr>
          <p:spPr>
            <a:xfrm flipV="1">
              <a:off x="5887776" y="4997930"/>
              <a:ext cx="604640" cy="478318"/>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a:stCxn id="50" idx="6"/>
              <a:endCxn id="51" idx="3"/>
            </p:cNvCxnSpPr>
            <p:nvPr/>
          </p:nvCxnSpPr>
          <p:spPr>
            <a:xfrm flipV="1">
              <a:off x="4830451" y="5663756"/>
              <a:ext cx="604641" cy="422544"/>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56" name="Straight Connector 55"/>
            <p:cNvCxnSpPr>
              <a:stCxn id="52" idx="5"/>
              <a:endCxn id="50" idx="2"/>
            </p:cNvCxnSpPr>
            <p:nvPr/>
          </p:nvCxnSpPr>
          <p:spPr>
            <a:xfrm>
              <a:off x="3695459" y="5663756"/>
              <a:ext cx="604640" cy="422544"/>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57" name="Straight Connector 56"/>
            <p:cNvCxnSpPr>
              <a:stCxn id="47" idx="5"/>
              <a:endCxn id="52" idx="2"/>
            </p:cNvCxnSpPr>
            <p:nvPr/>
          </p:nvCxnSpPr>
          <p:spPr>
            <a:xfrm>
              <a:off x="2638135" y="4997930"/>
              <a:ext cx="604640" cy="478318"/>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58" name="Straight Connector 57"/>
            <p:cNvCxnSpPr>
              <a:stCxn id="47" idx="7"/>
              <a:endCxn id="48" idx="2"/>
            </p:cNvCxnSpPr>
            <p:nvPr/>
          </p:nvCxnSpPr>
          <p:spPr>
            <a:xfrm flipV="1">
              <a:off x="2638135" y="4213516"/>
              <a:ext cx="604640" cy="409398"/>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9" name="Straight Connector 58"/>
            <p:cNvCxnSpPr>
              <a:stCxn id="48" idx="7"/>
              <a:endCxn id="45" idx="2"/>
            </p:cNvCxnSpPr>
            <p:nvPr/>
          </p:nvCxnSpPr>
          <p:spPr>
            <a:xfrm flipV="1">
              <a:off x="3695459" y="3616609"/>
              <a:ext cx="604640" cy="409399"/>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60" name="Group 59"/>
          <p:cNvGrpSpPr/>
          <p:nvPr/>
        </p:nvGrpSpPr>
        <p:grpSpPr>
          <a:xfrm>
            <a:off x="3962355" y="2737348"/>
            <a:ext cx="4759649" cy="3000043"/>
            <a:chOff x="2185451" y="3351433"/>
            <a:chExt cx="4759649" cy="3000043"/>
          </a:xfrm>
        </p:grpSpPr>
        <p:cxnSp>
          <p:nvCxnSpPr>
            <p:cNvPr id="61" name="Straight Connector 60"/>
            <p:cNvCxnSpPr>
              <a:stCxn id="62" idx="6"/>
              <a:endCxn id="63" idx="1"/>
            </p:cNvCxnSpPr>
            <p:nvPr/>
          </p:nvCxnSpPr>
          <p:spPr>
            <a:xfrm>
              <a:off x="4830451" y="3616609"/>
              <a:ext cx="604641" cy="409399"/>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62" name="Oval 61"/>
            <p:cNvSpPr/>
            <p:nvPr/>
          </p:nvSpPr>
          <p:spPr>
            <a:xfrm>
              <a:off x="4300099" y="3351433"/>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c</a:t>
              </a:r>
            </a:p>
          </p:txBody>
        </p:sp>
        <p:sp>
          <p:nvSpPr>
            <p:cNvPr id="63" name="Oval 62"/>
            <p:cNvSpPr/>
            <p:nvPr/>
          </p:nvSpPr>
          <p:spPr>
            <a:xfrm>
              <a:off x="5357424" y="3948340"/>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d</a:t>
              </a:r>
            </a:p>
          </p:txBody>
        </p:sp>
        <p:sp>
          <p:nvSpPr>
            <p:cNvPr id="64" name="Oval 63"/>
            <p:cNvSpPr/>
            <p:nvPr/>
          </p:nvSpPr>
          <p:spPr>
            <a:xfrm>
              <a:off x="2185451" y="4545246"/>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a:t>
              </a:r>
            </a:p>
          </p:txBody>
        </p:sp>
        <p:sp>
          <p:nvSpPr>
            <p:cNvPr id="65" name="Oval 64"/>
            <p:cNvSpPr/>
            <p:nvPr/>
          </p:nvSpPr>
          <p:spPr>
            <a:xfrm>
              <a:off x="3242775" y="3948340"/>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b</a:t>
              </a:r>
            </a:p>
          </p:txBody>
        </p:sp>
        <p:sp>
          <p:nvSpPr>
            <p:cNvPr id="66" name="Oval 65"/>
            <p:cNvSpPr/>
            <p:nvPr/>
          </p:nvSpPr>
          <p:spPr>
            <a:xfrm>
              <a:off x="6414748" y="4545246"/>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h</a:t>
              </a:r>
            </a:p>
          </p:txBody>
        </p:sp>
        <p:sp>
          <p:nvSpPr>
            <p:cNvPr id="67" name="Oval 66"/>
            <p:cNvSpPr/>
            <p:nvPr/>
          </p:nvSpPr>
          <p:spPr>
            <a:xfrm>
              <a:off x="4300099" y="5821124"/>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f</a:t>
              </a:r>
            </a:p>
          </p:txBody>
        </p:sp>
        <p:sp>
          <p:nvSpPr>
            <p:cNvPr id="68" name="Oval 67"/>
            <p:cNvSpPr/>
            <p:nvPr/>
          </p:nvSpPr>
          <p:spPr>
            <a:xfrm>
              <a:off x="5357424" y="5211072"/>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g</a:t>
              </a:r>
            </a:p>
          </p:txBody>
        </p:sp>
        <p:sp>
          <p:nvSpPr>
            <p:cNvPr id="69" name="Oval 68"/>
            <p:cNvSpPr/>
            <p:nvPr/>
          </p:nvSpPr>
          <p:spPr>
            <a:xfrm>
              <a:off x="3242775" y="5211072"/>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e</a:t>
              </a:r>
            </a:p>
          </p:txBody>
        </p:sp>
        <p:cxnSp>
          <p:nvCxnSpPr>
            <p:cNvPr id="70" name="Straight Connector 69"/>
            <p:cNvCxnSpPr>
              <a:stCxn id="63" idx="6"/>
              <a:endCxn id="66" idx="1"/>
            </p:cNvCxnSpPr>
            <p:nvPr/>
          </p:nvCxnSpPr>
          <p:spPr>
            <a:xfrm>
              <a:off x="5887776" y="4213516"/>
              <a:ext cx="604640" cy="409398"/>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1" name="Straight Connector 70"/>
            <p:cNvCxnSpPr>
              <a:stCxn id="68" idx="6"/>
              <a:endCxn id="66" idx="3"/>
            </p:cNvCxnSpPr>
            <p:nvPr/>
          </p:nvCxnSpPr>
          <p:spPr>
            <a:xfrm flipV="1">
              <a:off x="5887776" y="4997930"/>
              <a:ext cx="604640" cy="478318"/>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72" name="Straight Connector 71"/>
            <p:cNvCxnSpPr>
              <a:stCxn id="67" idx="6"/>
              <a:endCxn id="68" idx="3"/>
            </p:cNvCxnSpPr>
            <p:nvPr/>
          </p:nvCxnSpPr>
          <p:spPr>
            <a:xfrm flipV="1">
              <a:off x="4830451" y="5663756"/>
              <a:ext cx="604641" cy="422544"/>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73" name="Straight Connector 72"/>
            <p:cNvCxnSpPr>
              <a:stCxn id="69" idx="5"/>
              <a:endCxn id="67" idx="2"/>
            </p:cNvCxnSpPr>
            <p:nvPr/>
          </p:nvCxnSpPr>
          <p:spPr>
            <a:xfrm>
              <a:off x="3695459" y="5663756"/>
              <a:ext cx="604640" cy="422544"/>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74" name="Straight Connector 73"/>
            <p:cNvCxnSpPr>
              <a:stCxn id="64" idx="5"/>
              <a:endCxn id="69" idx="2"/>
            </p:cNvCxnSpPr>
            <p:nvPr/>
          </p:nvCxnSpPr>
          <p:spPr>
            <a:xfrm>
              <a:off x="2638135" y="4997930"/>
              <a:ext cx="604640" cy="478318"/>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75" name="Straight Connector 74"/>
            <p:cNvCxnSpPr>
              <a:stCxn id="64" idx="7"/>
              <a:endCxn id="65" idx="2"/>
            </p:cNvCxnSpPr>
            <p:nvPr/>
          </p:nvCxnSpPr>
          <p:spPr>
            <a:xfrm flipV="1">
              <a:off x="2638135" y="4213516"/>
              <a:ext cx="604640" cy="409398"/>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6" name="Straight Connector 75"/>
            <p:cNvCxnSpPr>
              <a:stCxn id="65" idx="7"/>
              <a:endCxn id="62" idx="2"/>
            </p:cNvCxnSpPr>
            <p:nvPr/>
          </p:nvCxnSpPr>
          <p:spPr>
            <a:xfrm flipV="1">
              <a:off x="3695459" y="3616609"/>
              <a:ext cx="604640" cy="409399"/>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77" name="Group 76"/>
          <p:cNvGrpSpPr/>
          <p:nvPr/>
        </p:nvGrpSpPr>
        <p:grpSpPr>
          <a:xfrm>
            <a:off x="3962355" y="2737348"/>
            <a:ext cx="4759649" cy="3000043"/>
            <a:chOff x="2185451" y="3351433"/>
            <a:chExt cx="4759649" cy="3000043"/>
          </a:xfrm>
        </p:grpSpPr>
        <p:cxnSp>
          <p:nvCxnSpPr>
            <p:cNvPr id="78" name="Straight Connector 77"/>
            <p:cNvCxnSpPr>
              <a:stCxn id="79" idx="6"/>
              <a:endCxn id="80" idx="1"/>
            </p:cNvCxnSpPr>
            <p:nvPr/>
          </p:nvCxnSpPr>
          <p:spPr>
            <a:xfrm>
              <a:off x="4830451" y="3616609"/>
              <a:ext cx="604641" cy="409399"/>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79" name="Oval 78"/>
            <p:cNvSpPr/>
            <p:nvPr/>
          </p:nvSpPr>
          <p:spPr>
            <a:xfrm>
              <a:off x="4300099" y="3351433"/>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c</a:t>
              </a:r>
            </a:p>
          </p:txBody>
        </p:sp>
        <p:sp>
          <p:nvSpPr>
            <p:cNvPr id="80" name="Oval 79"/>
            <p:cNvSpPr/>
            <p:nvPr/>
          </p:nvSpPr>
          <p:spPr>
            <a:xfrm>
              <a:off x="5357424" y="3948340"/>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d</a:t>
              </a:r>
            </a:p>
          </p:txBody>
        </p:sp>
        <p:sp>
          <p:nvSpPr>
            <p:cNvPr id="81" name="Oval 80"/>
            <p:cNvSpPr/>
            <p:nvPr/>
          </p:nvSpPr>
          <p:spPr>
            <a:xfrm>
              <a:off x="2185451" y="4545246"/>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a:t>
              </a:r>
            </a:p>
          </p:txBody>
        </p:sp>
        <p:sp>
          <p:nvSpPr>
            <p:cNvPr id="82" name="Oval 81"/>
            <p:cNvSpPr/>
            <p:nvPr/>
          </p:nvSpPr>
          <p:spPr>
            <a:xfrm>
              <a:off x="3242775" y="3948340"/>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b</a:t>
              </a:r>
            </a:p>
          </p:txBody>
        </p:sp>
        <p:sp>
          <p:nvSpPr>
            <p:cNvPr id="83" name="Oval 82"/>
            <p:cNvSpPr/>
            <p:nvPr/>
          </p:nvSpPr>
          <p:spPr>
            <a:xfrm>
              <a:off x="6414748" y="4545246"/>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h</a:t>
              </a:r>
            </a:p>
          </p:txBody>
        </p:sp>
        <p:sp>
          <p:nvSpPr>
            <p:cNvPr id="84" name="Oval 83"/>
            <p:cNvSpPr/>
            <p:nvPr/>
          </p:nvSpPr>
          <p:spPr>
            <a:xfrm>
              <a:off x="4300099" y="5821124"/>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f</a:t>
              </a:r>
            </a:p>
          </p:txBody>
        </p:sp>
        <p:sp>
          <p:nvSpPr>
            <p:cNvPr id="85" name="Oval 84"/>
            <p:cNvSpPr/>
            <p:nvPr/>
          </p:nvSpPr>
          <p:spPr>
            <a:xfrm>
              <a:off x="5357424" y="5211072"/>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g</a:t>
              </a:r>
            </a:p>
          </p:txBody>
        </p:sp>
        <p:sp>
          <p:nvSpPr>
            <p:cNvPr id="86" name="Oval 85"/>
            <p:cNvSpPr/>
            <p:nvPr/>
          </p:nvSpPr>
          <p:spPr>
            <a:xfrm>
              <a:off x="3242775" y="5211072"/>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e</a:t>
              </a:r>
            </a:p>
          </p:txBody>
        </p:sp>
        <p:cxnSp>
          <p:nvCxnSpPr>
            <p:cNvPr id="87" name="Straight Connector 86"/>
            <p:cNvCxnSpPr>
              <a:stCxn id="80" idx="6"/>
              <a:endCxn id="83" idx="1"/>
            </p:cNvCxnSpPr>
            <p:nvPr/>
          </p:nvCxnSpPr>
          <p:spPr>
            <a:xfrm>
              <a:off x="5887776" y="4213516"/>
              <a:ext cx="604640" cy="409398"/>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8" name="Straight Connector 87"/>
            <p:cNvCxnSpPr>
              <a:stCxn id="85" idx="6"/>
              <a:endCxn id="83" idx="3"/>
            </p:cNvCxnSpPr>
            <p:nvPr/>
          </p:nvCxnSpPr>
          <p:spPr>
            <a:xfrm flipV="1">
              <a:off x="5887776" y="4997930"/>
              <a:ext cx="604640" cy="478318"/>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89" name="Straight Connector 88"/>
            <p:cNvCxnSpPr>
              <a:stCxn id="84" idx="6"/>
              <a:endCxn id="85" idx="3"/>
            </p:cNvCxnSpPr>
            <p:nvPr/>
          </p:nvCxnSpPr>
          <p:spPr>
            <a:xfrm flipV="1">
              <a:off x="4830451" y="5663756"/>
              <a:ext cx="604641" cy="422544"/>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90" name="Straight Connector 89"/>
            <p:cNvCxnSpPr>
              <a:stCxn id="86" idx="5"/>
              <a:endCxn id="84" idx="2"/>
            </p:cNvCxnSpPr>
            <p:nvPr/>
          </p:nvCxnSpPr>
          <p:spPr>
            <a:xfrm>
              <a:off x="3695459" y="5663756"/>
              <a:ext cx="604640" cy="422544"/>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91" name="Straight Connector 90"/>
            <p:cNvCxnSpPr>
              <a:stCxn id="81" idx="5"/>
              <a:endCxn id="86" idx="2"/>
            </p:cNvCxnSpPr>
            <p:nvPr/>
          </p:nvCxnSpPr>
          <p:spPr>
            <a:xfrm>
              <a:off x="2638135" y="4997930"/>
              <a:ext cx="604640" cy="478318"/>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92" name="Straight Connector 91"/>
            <p:cNvCxnSpPr>
              <a:stCxn id="81" idx="7"/>
              <a:endCxn id="82" idx="2"/>
            </p:cNvCxnSpPr>
            <p:nvPr/>
          </p:nvCxnSpPr>
          <p:spPr>
            <a:xfrm flipV="1">
              <a:off x="2638135" y="4213516"/>
              <a:ext cx="604640" cy="409398"/>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3" name="Straight Connector 92"/>
            <p:cNvCxnSpPr>
              <a:stCxn id="82" idx="7"/>
              <a:endCxn id="79" idx="2"/>
            </p:cNvCxnSpPr>
            <p:nvPr/>
          </p:nvCxnSpPr>
          <p:spPr>
            <a:xfrm flipV="1">
              <a:off x="3695459" y="3616609"/>
              <a:ext cx="604640" cy="409399"/>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94" name="Group 93"/>
          <p:cNvGrpSpPr/>
          <p:nvPr/>
        </p:nvGrpSpPr>
        <p:grpSpPr>
          <a:xfrm>
            <a:off x="3962355" y="2737348"/>
            <a:ext cx="4759649" cy="3000043"/>
            <a:chOff x="2185451" y="3351433"/>
            <a:chExt cx="4759649" cy="3000043"/>
          </a:xfrm>
        </p:grpSpPr>
        <p:cxnSp>
          <p:nvCxnSpPr>
            <p:cNvPr id="95" name="Straight Connector 94"/>
            <p:cNvCxnSpPr>
              <a:stCxn id="96" idx="6"/>
              <a:endCxn id="97" idx="1"/>
            </p:cNvCxnSpPr>
            <p:nvPr/>
          </p:nvCxnSpPr>
          <p:spPr>
            <a:xfrm>
              <a:off x="4830451" y="3616609"/>
              <a:ext cx="604641" cy="409399"/>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96" name="Oval 95"/>
            <p:cNvSpPr/>
            <p:nvPr/>
          </p:nvSpPr>
          <p:spPr>
            <a:xfrm>
              <a:off x="4300099" y="3351433"/>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c</a:t>
              </a:r>
            </a:p>
          </p:txBody>
        </p:sp>
        <p:sp>
          <p:nvSpPr>
            <p:cNvPr id="97" name="Oval 96"/>
            <p:cNvSpPr/>
            <p:nvPr/>
          </p:nvSpPr>
          <p:spPr>
            <a:xfrm>
              <a:off x="5357424" y="3948340"/>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d</a:t>
              </a:r>
            </a:p>
          </p:txBody>
        </p:sp>
        <p:sp>
          <p:nvSpPr>
            <p:cNvPr id="98" name="Oval 97"/>
            <p:cNvSpPr/>
            <p:nvPr/>
          </p:nvSpPr>
          <p:spPr>
            <a:xfrm>
              <a:off x="2185451" y="4545246"/>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a:t>
              </a:r>
            </a:p>
          </p:txBody>
        </p:sp>
        <p:sp>
          <p:nvSpPr>
            <p:cNvPr id="99" name="Oval 98"/>
            <p:cNvSpPr/>
            <p:nvPr/>
          </p:nvSpPr>
          <p:spPr>
            <a:xfrm>
              <a:off x="3242775" y="3948340"/>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b</a:t>
              </a:r>
            </a:p>
          </p:txBody>
        </p:sp>
        <p:sp>
          <p:nvSpPr>
            <p:cNvPr id="100" name="Oval 99"/>
            <p:cNvSpPr/>
            <p:nvPr/>
          </p:nvSpPr>
          <p:spPr>
            <a:xfrm>
              <a:off x="6414748" y="4545246"/>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h</a:t>
              </a:r>
            </a:p>
          </p:txBody>
        </p:sp>
        <p:sp>
          <p:nvSpPr>
            <p:cNvPr id="101" name="Oval 100"/>
            <p:cNvSpPr/>
            <p:nvPr/>
          </p:nvSpPr>
          <p:spPr>
            <a:xfrm>
              <a:off x="4300099" y="5821124"/>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f</a:t>
              </a:r>
            </a:p>
          </p:txBody>
        </p:sp>
        <p:sp>
          <p:nvSpPr>
            <p:cNvPr id="102" name="Oval 101"/>
            <p:cNvSpPr/>
            <p:nvPr/>
          </p:nvSpPr>
          <p:spPr>
            <a:xfrm>
              <a:off x="5357424" y="5211072"/>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g</a:t>
              </a:r>
            </a:p>
          </p:txBody>
        </p:sp>
        <p:sp>
          <p:nvSpPr>
            <p:cNvPr id="103" name="Oval 102"/>
            <p:cNvSpPr/>
            <p:nvPr/>
          </p:nvSpPr>
          <p:spPr>
            <a:xfrm>
              <a:off x="3242775" y="5211072"/>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e</a:t>
              </a:r>
            </a:p>
          </p:txBody>
        </p:sp>
        <p:cxnSp>
          <p:nvCxnSpPr>
            <p:cNvPr id="104" name="Straight Connector 103"/>
            <p:cNvCxnSpPr>
              <a:stCxn id="97" idx="6"/>
              <a:endCxn id="100" idx="1"/>
            </p:cNvCxnSpPr>
            <p:nvPr/>
          </p:nvCxnSpPr>
          <p:spPr>
            <a:xfrm>
              <a:off x="5887776" y="4213516"/>
              <a:ext cx="604640" cy="409398"/>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5" name="Straight Connector 104"/>
            <p:cNvCxnSpPr>
              <a:stCxn id="102" idx="6"/>
              <a:endCxn id="100" idx="3"/>
            </p:cNvCxnSpPr>
            <p:nvPr/>
          </p:nvCxnSpPr>
          <p:spPr>
            <a:xfrm flipV="1">
              <a:off x="5887776" y="4997930"/>
              <a:ext cx="604640" cy="478318"/>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06" name="Straight Connector 105"/>
            <p:cNvCxnSpPr>
              <a:stCxn id="101" idx="6"/>
              <a:endCxn id="102" idx="3"/>
            </p:cNvCxnSpPr>
            <p:nvPr/>
          </p:nvCxnSpPr>
          <p:spPr>
            <a:xfrm flipV="1">
              <a:off x="4830451" y="5663756"/>
              <a:ext cx="604641" cy="422544"/>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07" name="Straight Connector 106"/>
            <p:cNvCxnSpPr>
              <a:stCxn id="103" idx="5"/>
              <a:endCxn id="101" idx="2"/>
            </p:cNvCxnSpPr>
            <p:nvPr/>
          </p:nvCxnSpPr>
          <p:spPr>
            <a:xfrm>
              <a:off x="3695459" y="5663756"/>
              <a:ext cx="604640" cy="422544"/>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08" name="Straight Connector 107"/>
            <p:cNvCxnSpPr>
              <a:stCxn id="98" idx="5"/>
              <a:endCxn id="103" idx="2"/>
            </p:cNvCxnSpPr>
            <p:nvPr/>
          </p:nvCxnSpPr>
          <p:spPr>
            <a:xfrm>
              <a:off x="2638135" y="4997930"/>
              <a:ext cx="604640" cy="478318"/>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09" name="Straight Connector 108"/>
            <p:cNvCxnSpPr>
              <a:stCxn id="98" idx="7"/>
              <a:endCxn id="99" idx="2"/>
            </p:cNvCxnSpPr>
            <p:nvPr/>
          </p:nvCxnSpPr>
          <p:spPr>
            <a:xfrm flipV="1">
              <a:off x="2638135" y="4213516"/>
              <a:ext cx="604640" cy="409398"/>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10" name="Straight Connector 109"/>
            <p:cNvCxnSpPr>
              <a:stCxn id="99" idx="7"/>
              <a:endCxn id="96" idx="2"/>
            </p:cNvCxnSpPr>
            <p:nvPr/>
          </p:nvCxnSpPr>
          <p:spPr>
            <a:xfrm flipV="1">
              <a:off x="3695459" y="3616609"/>
              <a:ext cx="604640" cy="409399"/>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111" name="Group 110"/>
          <p:cNvGrpSpPr/>
          <p:nvPr/>
        </p:nvGrpSpPr>
        <p:grpSpPr>
          <a:xfrm>
            <a:off x="3962355" y="2737348"/>
            <a:ext cx="4759649" cy="3000043"/>
            <a:chOff x="2185451" y="3351433"/>
            <a:chExt cx="4759649" cy="3000043"/>
          </a:xfrm>
        </p:grpSpPr>
        <p:cxnSp>
          <p:nvCxnSpPr>
            <p:cNvPr id="112" name="Straight Connector 111"/>
            <p:cNvCxnSpPr>
              <a:stCxn id="113" idx="6"/>
              <a:endCxn id="114" idx="1"/>
            </p:cNvCxnSpPr>
            <p:nvPr/>
          </p:nvCxnSpPr>
          <p:spPr>
            <a:xfrm>
              <a:off x="4830451" y="3616609"/>
              <a:ext cx="604641" cy="409399"/>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13" name="Oval 112"/>
            <p:cNvSpPr/>
            <p:nvPr/>
          </p:nvSpPr>
          <p:spPr>
            <a:xfrm>
              <a:off x="4300099" y="3351433"/>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c</a:t>
              </a:r>
            </a:p>
          </p:txBody>
        </p:sp>
        <p:sp>
          <p:nvSpPr>
            <p:cNvPr id="114" name="Oval 113"/>
            <p:cNvSpPr/>
            <p:nvPr/>
          </p:nvSpPr>
          <p:spPr>
            <a:xfrm>
              <a:off x="5357424" y="3948340"/>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d</a:t>
              </a:r>
            </a:p>
          </p:txBody>
        </p:sp>
        <p:sp>
          <p:nvSpPr>
            <p:cNvPr id="115" name="Oval 114"/>
            <p:cNvSpPr/>
            <p:nvPr/>
          </p:nvSpPr>
          <p:spPr>
            <a:xfrm>
              <a:off x="2185451" y="4545246"/>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a:t>
              </a:r>
            </a:p>
          </p:txBody>
        </p:sp>
        <p:sp>
          <p:nvSpPr>
            <p:cNvPr id="116" name="Oval 115"/>
            <p:cNvSpPr/>
            <p:nvPr/>
          </p:nvSpPr>
          <p:spPr>
            <a:xfrm>
              <a:off x="3242775" y="3948340"/>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b</a:t>
              </a:r>
            </a:p>
          </p:txBody>
        </p:sp>
        <p:sp>
          <p:nvSpPr>
            <p:cNvPr id="117" name="Oval 116"/>
            <p:cNvSpPr/>
            <p:nvPr/>
          </p:nvSpPr>
          <p:spPr>
            <a:xfrm>
              <a:off x="6414748" y="4545246"/>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h</a:t>
              </a:r>
            </a:p>
          </p:txBody>
        </p:sp>
        <p:sp>
          <p:nvSpPr>
            <p:cNvPr id="118" name="Oval 117"/>
            <p:cNvSpPr/>
            <p:nvPr/>
          </p:nvSpPr>
          <p:spPr>
            <a:xfrm>
              <a:off x="4300099" y="5821124"/>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f</a:t>
              </a:r>
            </a:p>
          </p:txBody>
        </p:sp>
        <p:sp>
          <p:nvSpPr>
            <p:cNvPr id="119" name="Oval 118"/>
            <p:cNvSpPr/>
            <p:nvPr/>
          </p:nvSpPr>
          <p:spPr>
            <a:xfrm>
              <a:off x="5357424" y="5211072"/>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g</a:t>
              </a:r>
            </a:p>
          </p:txBody>
        </p:sp>
        <p:sp>
          <p:nvSpPr>
            <p:cNvPr id="120" name="Oval 119"/>
            <p:cNvSpPr/>
            <p:nvPr/>
          </p:nvSpPr>
          <p:spPr>
            <a:xfrm>
              <a:off x="3242775" y="5211072"/>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e</a:t>
              </a:r>
            </a:p>
          </p:txBody>
        </p:sp>
        <p:cxnSp>
          <p:nvCxnSpPr>
            <p:cNvPr id="121" name="Straight Connector 120"/>
            <p:cNvCxnSpPr>
              <a:stCxn id="114" idx="6"/>
              <a:endCxn id="117" idx="1"/>
            </p:cNvCxnSpPr>
            <p:nvPr/>
          </p:nvCxnSpPr>
          <p:spPr>
            <a:xfrm>
              <a:off x="5887776" y="4213516"/>
              <a:ext cx="604640" cy="409398"/>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22" name="Straight Connector 121"/>
            <p:cNvCxnSpPr>
              <a:stCxn id="119" idx="6"/>
              <a:endCxn id="117" idx="3"/>
            </p:cNvCxnSpPr>
            <p:nvPr/>
          </p:nvCxnSpPr>
          <p:spPr>
            <a:xfrm flipV="1">
              <a:off x="5887776" y="4997930"/>
              <a:ext cx="604640" cy="478318"/>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23" name="Straight Connector 122"/>
            <p:cNvCxnSpPr>
              <a:stCxn id="118" idx="6"/>
              <a:endCxn id="119" idx="3"/>
            </p:cNvCxnSpPr>
            <p:nvPr/>
          </p:nvCxnSpPr>
          <p:spPr>
            <a:xfrm flipV="1">
              <a:off x="4830451" y="5663756"/>
              <a:ext cx="604641" cy="422544"/>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24" name="Straight Connector 123"/>
            <p:cNvCxnSpPr>
              <a:stCxn id="120" idx="5"/>
              <a:endCxn id="118" idx="2"/>
            </p:cNvCxnSpPr>
            <p:nvPr/>
          </p:nvCxnSpPr>
          <p:spPr>
            <a:xfrm>
              <a:off x="3695459" y="5663756"/>
              <a:ext cx="604640" cy="422544"/>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25" name="Straight Connector 124"/>
            <p:cNvCxnSpPr>
              <a:stCxn id="115" idx="5"/>
              <a:endCxn id="120" idx="2"/>
            </p:cNvCxnSpPr>
            <p:nvPr/>
          </p:nvCxnSpPr>
          <p:spPr>
            <a:xfrm>
              <a:off x="2638135" y="4997930"/>
              <a:ext cx="604640" cy="478318"/>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26" name="Straight Connector 125"/>
            <p:cNvCxnSpPr>
              <a:stCxn id="115" idx="7"/>
              <a:endCxn id="116" idx="2"/>
            </p:cNvCxnSpPr>
            <p:nvPr/>
          </p:nvCxnSpPr>
          <p:spPr>
            <a:xfrm flipV="1">
              <a:off x="2638135" y="4213516"/>
              <a:ext cx="604640" cy="409398"/>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27" name="Straight Connector 126"/>
            <p:cNvCxnSpPr>
              <a:stCxn id="116" idx="7"/>
              <a:endCxn id="113" idx="2"/>
            </p:cNvCxnSpPr>
            <p:nvPr/>
          </p:nvCxnSpPr>
          <p:spPr>
            <a:xfrm flipV="1">
              <a:off x="3695459" y="3616609"/>
              <a:ext cx="604640" cy="409399"/>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128" name="Group 127"/>
          <p:cNvGrpSpPr/>
          <p:nvPr/>
        </p:nvGrpSpPr>
        <p:grpSpPr>
          <a:xfrm>
            <a:off x="3962355" y="2737348"/>
            <a:ext cx="4759649" cy="3000043"/>
            <a:chOff x="2185451" y="3351433"/>
            <a:chExt cx="4759649" cy="3000043"/>
          </a:xfrm>
        </p:grpSpPr>
        <p:cxnSp>
          <p:nvCxnSpPr>
            <p:cNvPr id="129" name="Straight Connector 128"/>
            <p:cNvCxnSpPr>
              <a:stCxn id="130" idx="6"/>
              <a:endCxn id="131" idx="1"/>
            </p:cNvCxnSpPr>
            <p:nvPr/>
          </p:nvCxnSpPr>
          <p:spPr>
            <a:xfrm>
              <a:off x="4830451" y="3616609"/>
              <a:ext cx="604641" cy="409399"/>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30" name="Oval 129"/>
            <p:cNvSpPr/>
            <p:nvPr/>
          </p:nvSpPr>
          <p:spPr>
            <a:xfrm>
              <a:off x="4300099" y="3351433"/>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c</a:t>
              </a:r>
            </a:p>
          </p:txBody>
        </p:sp>
        <p:sp>
          <p:nvSpPr>
            <p:cNvPr id="131" name="Oval 130"/>
            <p:cNvSpPr/>
            <p:nvPr/>
          </p:nvSpPr>
          <p:spPr>
            <a:xfrm>
              <a:off x="5357424" y="3948340"/>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d</a:t>
              </a:r>
            </a:p>
          </p:txBody>
        </p:sp>
        <p:sp>
          <p:nvSpPr>
            <p:cNvPr id="132" name="Oval 131"/>
            <p:cNvSpPr/>
            <p:nvPr/>
          </p:nvSpPr>
          <p:spPr>
            <a:xfrm>
              <a:off x="2185451" y="4545246"/>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a:t>
              </a:r>
            </a:p>
          </p:txBody>
        </p:sp>
        <p:sp>
          <p:nvSpPr>
            <p:cNvPr id="133" name="Oval 132"/>
            <p:cNvSpPr/>
            <p:nvPr/>
          </p:nvSpPr>
          <p:spPr>
            <a:xfrm>
              <a:off x="3242775" y="3948340"/>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b</a:t>
              </a:r>
            </a:p>
          </p:txBody>
        </p:sp>
        <p:sp>
          <p:nvSpPr>
            <p:cNvPr id="134" name="Oval 133"/>
            <p:cNvSpPr/>
            <p:nvPr/>
          </p:nvSpPr>
          <p:spPr>
            <a:xfrm>
              <a:off x="6414748" y="4545246"/>
              <a:ext cx="530352" cy="530352"/>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h</a:t>
              </a:r>
            </a:p>
          </p:txBody>
        </p:sp>
        <p:sp>
          <p:nvSpPr>
            <p:cNvPr id="135" name="Oval 134"/>
            <p:cNvSpPr/>
            <p:nvPr/>
          </p:nvSpPr>
          <p:spPr>
            <a:xfrm>
              <a:off x="4300099" y="5821124"/>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f</a:t>
              </a:r>
            </a:p>
          </p:txBody>
        </p:sp>
        <p:sp>
          <p:nvSpPr>
            <p:cNvPr id="136" name="Oval 135"/>
            <p:cNvSpPr/>
            <p:nvPr/>
          </p:nvSpPr>
          <p:spPr>
            <a:xfrm>
              <a:off x="5357424" y="5211072"/>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g</a:t>
              </a:r>
            </a:p>
          </p:txBody>
        </p:sp>
        <p:sp>
          <p:nvSpPr>
            <p:cNvPr id="137" name="Oval 136"/>
            <p:cNvSpPr/>
            <p:nvPr/>
          </p:nvSpPr>
          <p:spPr>
            <a:xfrm>
              <a:off x="3242775" y="5211072"/>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e</a:t>
              </a:r>
            </a:p>
          </p:txBody>
        </p:sp>
        <p:cxnSp>
          <p:nvCxnSpPr>
            <p:cNvPr id="138" name="Straight Connector 137"/>
            <p:cNvCxnSpPr>
              <a:stCxn id="131" idx="6"/>
              <a:endCxn id="134" idx="1"/>
            </p:cNvCxnSpPr>
            <p:nvPr/>
          </p:nvCxnSpPr>
          <p:spPr>
            <a:xfrm>
              <a:off x="5887776" y="4213516"/>
              <a:ext cx="604640" cy="409398"/>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9" name="Straight Connector 138"/>
            <p:cNvCxnSpPr>
              <a:stCxn id="136" idx="6"/>
              <a:endCxn id="134" idx="3"/>
            </p:cNvCxnSpPr>
            <p:nvPr/>
          </p:nvCxnSpPr>
          <p:spPr>
            <a:xfrm flipV="1">
              <a:off x="5887776" y="4997930"/>
              <a:ext cx="604640" cy="478318"/>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40" name="Straight Connector 139"/>
            <p:cNvCxnSpPr>
              <a:stCxn id="135" idx="6"/>
              <a:endCxn id="136" idx="3"/>
            </p:cNvCxnSpPr>
            <p:nvPr/>
          </p:nvCxnSpPr>
          <p:spPr>
            <a:xfrm flipV="1">
              <a:off x="4830451" y="5663756"/>
              <a:ext cx="604641" cy="422544"/>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41" name="Straight Connector 140"/>
            <p:cNvCxnSpPr>
              <a:stCxn id="137" idx="5"/>
              <a:endCxn id="135" idx="2"/>
            </p:cNvCxnSpPr>
            <p:nvPr/>
          </p:nvCxnSpPr>
          <p:spPr>
            <a:xfrm>
              <a:off x="3695459" y="5663756"/>
              <a:ext cx="604640" cy="422544"/>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42" name="Straight Connector 141"/>
            <p:cNvCxnSpPr>
              <a:stCxn id="132" idx="5"/>
              <a:endCxn id="137" idx="2"/>
            </p:cNvCxnSpPr>
            <p:nvPr/>
          </p:nvCxnSpPr>
          <p:spPr>
            <a:xfrm>
              <a:off x="2638135" y="4997930"/>
              <a:ext cx="604640" cy="478318"/>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43" name="Straight Connector 142"/>
            <p:cNvCxnSpPr>
              <a:stCxn id="132" idx="7"/>
              <a:endCxn id="133" idx="2"/>
            </p:cNvCxnSpPr>
            <p:nvPr/>
          </p:nvCxnSpPr>
          <p:spPr>
            <a:xfrm flipV="1">
              <a:off x="2638135" y="4213516"/>
              <a:ext cx="604640" cy="409398"/>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4" name="Straight Connector 143"/>
            <p:cNvCxnSpPr>
              <a:stCxn id="133" idx="7"/>
              <a:endCxn id="130" idx="2"/>
            </p:cNvCxnSpPr>
            <p:nvPr/>
          </p:nvCxnSpPr>
          <p:spPr>
            <a:xfrm flipV="1">
              <a:off x="3695459" y="3616609"/>
              <a:ext cx="604640" cy="409399"/>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145" name="Group 144"/>
          <p:cNvGrpSpPr/>
          <p:nvPr/>
        </p:nvGrpSpPr>
        <p:grpSpPr>
          <a:xfrm>
            <a:off x="3962355" y="2737348"/>
            <a:ext cx="4759649" cy="3000043"/>
            <a:chOff x="2185451" y="3351433"/>
            <a:chExt cx="4759649" cy="3000043"/>
          </a:xfrm>
        </p:grpSpPr>
        <p:cxnSp>
          <p:nvCxnSpPr>
            <p:cNvPr id="146" name="Straight Connector 145"/>
            <p:cNvCxnSpPr>
              <a:stCxn id="147" idx="6"/>
              <a:endCxn id="148" idx="1"/>
            </p:cNvCxnSpPr>
            <p:nvPr/>
          </p:nvCxnSpPr>
          <p:spPr>
            <a:xfrm>
              <a:off x="4830451" y="3616609"/>
              <a:ext cx="604641" cy="409399"/>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47" name="Oval 146"/>
            <p:cNvSpPr/>
            <p:nvPr/>
          </p:nvSpPr>
          <p:spPr>
            <a:xfrm>
              <a:off x="4300099" y="3351433"/>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c</a:t>
              </a:r>
            </a:p>
          </p:txBody>
        </p:sp>
        <p:sp>
          <p:nvSpPr>
            <p:cNvPr id="148" name="Oval 147"/>
            <p:cNvSpPr/>
            <p:nvPr/>
          </p:nvSpPr>
          <p:spPr>
            <a:xfrm>
              <a:off x="5357424" y="3948340"/>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d</a:t>
              </a:r>
            </a:p>
          </p:txBody>
        </p:sp>
        <p:sp>
          <p:nvSpPr>
            <p:cNvPr id="149" name="Oval 148"/>
            <p:cNvSpPr/>
            <p:nvPr/>
          </p:nvSpPr>
          <p:spPr>
            <a:xfrm>
              <a:off x="2185451" y="4545246"/>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a:t>
              </a:r>
            </a:p>
          </p:txBody>
        </p:sp>
        <p:sp>
          <p:nvSpPr>
            <p:cNvPr id="150" name="Oval 149"/>
            <p:cNvSpPr/>
            <p:nvPr/>
          </p:nvSpPr>
          <p:spPr>
            <a:xfrm>
              <a:off x="3242775" y="3948340"/>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b</a:t>
              </a:r>
            </a:p>
          </p:txBody>
        </p:sp>
        <p:sp>
          <p:nvSpPr>
            <p:cNvPr id="151" name="Oval 150"/>
            <p:cNvSpPr/>
            <p:nvPr/>
          </p:nvSpPr>
          <p:spPr>
            <a:xfrm>
              <a:off x="6414748" y="4545246"/>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h</a:t>
              </a:r>
            </a:p>
          </p:txBody>
        </p:sp>
        <p:sp>
          <p:nvSpPr>
            <p:cNvPr id="152" name="Oval 151"/>
            <p:cNvSpPr/>
            <p:nvPr/>
          </p:nvSpPr>
          <p:spPr>
            <a:xfrm>
              <a:off x="4300099" y="5821124"/>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f</a:t>
              </a:r>
            </a:p>
          </p:txBody>
        </p:sp>
        <p:sp>
          <p:nvSpPr>
            <p:cNvPr id="153" name="Oval 152"/>
            <p:cNvSpPr/>
            <p:nvPr/>
          </p:nvSpPr>
          <p:spPr>
            <a:xfrm>
              <a:off x="5357424" y="5211072"/>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g</a:t>
              </a:r>
            </a:p>
          </p:txBody>
        </p:sp>
        <p:sp>
          <p:nvSpPr>
            <p:cNvPr id="154" name="Oval 153"/>
            <p:cNvSpPr/>
            <p:nvPr/>
          </p:nvSpPr>
          <p:spPr>
            <a:xfrm>
              <a:off x="3242775" y="5211072"/>
              <a:ext cx="530352" cy="530352"/>
            </a:xfrm>
            <a:prstGeom prst="ellipse">
              <a:avLst/>
            </a:prstGeom>
            <a:solidFill>
              <a:srgbClr val="CC0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e</a:t>
              </a:r>
            </a:p>
          </p:txBody>
        </p:sp>
        <p:cxnSp>
          <p:nvCxnSpPr>
            <p:cNvPr id="155" name="Straight Connector 154"/>
            <p:cNvCxnSpPr>
              <a:stCxn id="148" idx="6"/>
              <a:endCxn id="151" idx="1"/>
            </p:cNvCxnSpPr>
            <p:nvPr/>
          </p:nvCxnSpPr>
          <p:spPr>
            <a:xfrm>
              <a:off x="5887776" y="4213516"/>
              <a:ext cx="604640" cy="409398"/>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56" name="Straight Connector 155"/>
            <p:cNvCxnSpPr>
              <a:stCxn id="153" idx="6"/>
              <a:endCxn id="151" idx="3"/>
            </p:cNvCxnSpPr>
            <p:nvPr/>
          </p:nvCxnSpPr>
          <p:spPr>
            <a:xfrm flipV="1">
              <a:off x="5887776" y="4997930"/>
              <a:ext cx="604640" cy="478318"/>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57" name="Straight Connector 156"/>
            <p:cNvCxnSpPr>
              <a:stCxn id="152" idx="6"/>
              <a:endCxn id="153" idx="3"/>
            </p:cNvCxnSpPr>
            <p:nvPr/>
          </p:nvCxnSpPr>
          <p:spPr>
            <a:xfrm flipV="1">
              <a:off x="4830451" y="5663756"/>
              <a:ext cx="604641" cy="422544"/>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58" name="Straight Connector 157"/>
            <p:cNvCxnSpPr>
              <a:stCxn id="154" idx="5"/>
              <a:endCxn id="152" idx="2"/>
            </p:cNvCxnSpPr>
            <p:nvPr/>
          </p:nvCxnSpPr>
          <p:spPr>
            <a:xfrm>
              <a:off x="3695459" y="5663756"/>
              <a:ext cx="604640" cy="422544"/>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59" name="Straight Connector 158"/>
            <p:cNvCxnSpPr>
              <a:stCxn id="149" idx="5"/>
              <a:endCxn id="154" idx="2"/>
            </p:cNvCxnSpPr>
            <p:nvPr/>
          </p:nvCxnSpPr>
          <p:spPr>
            <a:xfrm>
              <a:off x="2638135" y="4997930"/>
              <a:ext cx="604640" cy="478318"/>
            </a:xfrm>
            <a:prstGeom prst="line">
              <a:avLst/>
            </a:prstGeom>
            <a:ln>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60" name="Straight Connector 159"/>
            <p:cNvCxnSpPr>
              <a:stCxn id="149" idx="7"/>
              <a:endCxn id="150" idx="2"/>
            </p:cNvCxnSpPr>
            <p:nvPr/>
          </p:nvCxnSpPr>
          <p:spPr>
            <a:xfrm flipV="1">
              <a:off x="2638135" y="4213516"/>
              <a:ext cx="604640" cy="409398"/>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61" name="Straight Connector 160"/>
            <p:cNvCxnSpPr>
              <a:stCxn id="150" idx="7"/>
              <a:endCxn id="147" idx="2"/>
            </p:cNvCxnSpPr>
            <p:nvPr/>
          </p:nvCxnSpPr>
          <p:spPr>
            <a:xfrm flipV="1">
              <a:off x="3695459" y="3616609"/>
              <a:ext cx="604640" cy="409399"/>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5" name="Rectangle 4"/>
          <p:cNvSpPr/>
          <p:nvPr/>
        </p:nvSpPr>
        <p:spPr>
          <a:xfrm>
            <a:off x="3972380" y="5599861"/>
            <a:ext cx="5087602" cy="1131848"/>
          </a:xfrm>
          <a:prstGeom prst="rect">
            <a:avLst/>
          </a:prstGeom>
        </p:spPr>
        <p:txBody>
          <a:bodyPr wrap="square">
            <a:spAutoFit/>
          </a:bodyPr>
          <a:lstStyle/>
          <a:p>
            <a:pPr marL="0" lvl="1" algn="ctr">
              <a:lnSpc>
                <a:spcPct val="150000"/>
              </a:lnSpc>
            </a:pPr>
            <a:r>
              <a:rPr lang="en-US" sz="2400" dirty="0">
                <a:latin typeface="Arial"/>
                <a:cs typeface="Arial"/>
              </a:rPr>
              <a:t>Finds all paths of length 6!!</a:t>
            </a:r>
          </a:p>
          <a:p>
            <a:pPr marL="0" lvl="1" algn="ctr">
              <a:lnSpc>
                <a:spcPct val="150000"/>
              </a:lnSpc>
            </a:pPr>
            <a:r>
              <a:rPr lang="en-US" sz="2400" i="1" dirty="0">
                <a:latin typeface="Arial"/>
                <a:cs typeface="Arial"/>
              </a:rPr>
              <a:t>Maybe WCO but clearly impractical.</a:t>
            </a:r>
          </a:p>
        </p:txBody>
      </p:sp>
      <p:sp>
        <p:nvSpPr>
          <p:cNvPr id="163" name="Slide Number Placeholder 2"/>
          <p:cNvSpPr>
            <a:spLocks noGrp="1"/>
          </p:cNvSpPr>
          <p:nvPr>
            <p:ph type="sldNum" sz="quarter" idx="12"/>
          </p:nvPr>
        </p:nvSpPr>
        <p:spPr>
          <a:xfrm>
            <a:off x="6764213" y="6560609"/>
            <a:ext cx="2133600" cy="365125"/>
          </a:xfrm>
        </p:spPr>
        <p:txBody>
          <a:bodyPr/>
          <a:lstStyle/>
          <a:p>
            <a:fld id="{65CC13EC-677E-384F-B278-2939878C589F}" type="slidenum">
              <a:rPr lang="en-US" smtClean="0"/>
              <a:t>13</a:t>
            </a:fld>
            <a:endParaRPr lang="en-US"/>
          </a:p>
        </p:txBody>
      </p:sp>
      <p:sp>
        <p:nvSpPr>
          <p:cNvPr id="162" name="Rectangle 161">
            <a:extLst>
              <a:ext uri="{FF2B5EF4-FFF2-40B4-BE49-F238E27FC236}">
                <a16:creationId xmlns:a16="http://schemas.microsoft.com/office/drawing/2014/main" id="{A43E53D9-8AA5-3F49-9C20-CC8D6EF84754}"/>
              </a:ext>
            </a:extLst>
          </p:cNvPr>
          <p:cNvSpPr/>
          <p:nvPr/>
        </p:nvSpPr>
        <p:spPr>
          <a:xfrm>
            <a:off x="910482" y="5900216"/>
            <a:ext cx="1760417" cy="577850"/>
          </a:xfrm>
          <a:prstGeom prst="rect">
            <a:avLst/>
          </a:prstGeom>
        </p:spPr>
        <p:txBody>
          <a:bodyPr wrap="none">
            <a:spAutoFit/>
          </a:bodyPr>
          <a:lstStyle/>
          <a:p>
            <a:pPr algn="ctr">
              <a:lnSpc>
                <a:spcPct val="150000"/>
              </a:lnSpc>
            </a:pPr>
            <a:r>
              <a:rPr lang="en-US" sz="2400" dirty="0">
                <a:solidFill>
                  <a:prstClr val="black"/>
                </a:solidFill>
                <a:latin typeface="Arial"/>
                <a:cs typeface="Arial"/>
              </a:rPr>
              <a:t>VLDB 2019</a:t>
            </a:r>
          </a:p>
        </p:txBody>
      </p:sp>
      <p:pic>
        <p:nvPicPr>
          <p:cNvPr id="165" name="Picture 164">
            <a:extLst>
              <a:ext uri="{FF2B5EF4-FFF2-40B4-BE49-F238E27FC236}">
                <a16:creationId xmlns:a16="http://schemas.microsoft.com/office/drawing/2014/main" id="{0ADE3CF1-D0DE-8043-8880-96548419BD2E}"/>
              </a:ext>
            </a:extLst>
          </p:cNvPr>
          <p:cNvPicPr>
            <a:picLocks noChangeAspect="1"/>
          </p:cNvPicPr>
          <p:nvPr/>
        </p:nvPicPr>
        <p:blipFill>
          <a:blip r:embed="rId4"/>
          <a:stretch>
            <a:fillRect/>
          </a:stretch>
        </p:blipFill>
        <p:spPr>
          <a:xfrm>
            <a:off x="334747" y="2538088"/>
            <a:ext cx="2911880" cy="3362128"/>
          </a:xfrm>
          <a:prstGeom prst="rect">
            <a:avLst/>
          </a:prstGeom>
        </p:spPr>
      </p:pic>
      <p:pic>
        <p:nvPicPr>
          <p:cNvPr id="166" name="Picture 165">
            <a:extLst>
              <a:ext uri="{FF2B5EF4-FFF2-40B4-BE49-F238E27FC236}">
                <a16:creationId xmlns:a16="http://schemas.microsoft.com/office/drawing/2014/main" id="{6D837D3B-0909-8045-A4E7-B285985FC02C}"/>
              </a:ext>
            </a:extLst>
          </p:cNvPr>
          <p:cNvPicPr>
            <a:picLocks noChangeAspect="1"/>
          </p:cNvPicPr>
          <p:nvPr/>
        </p:nvPicPr>
        <p:blipFill>
          <a:blip r:embed="rId5"/>
          <a:stretch>
            <a:fillRect/>
          </a:stretch>
        </p:blipFill>
        <p:spPr>
          <a:xfrm>
            <a:off x="19126" y="6496076"/>
            <a:ext cx="1009574" cy="336524"/>
          </a:xfrm>
          <a:prstGeom prst="rect">
            <a:avLst/>
          </a:prstGeom>
        </p:spPr>
      </p:pic>
    </p:spTree>
    <p:custDataLst>
      <p:tags r:id="rId1"/>
    </p:custDataLst>
    <p:extLst>
      <p:ext uri="{BB962C8B-B14F-4D97-AF65-F5344CB8AC3E}">
        <p14:creationId xmlns:p14="http://schemas.microsoft.com/office/powerpoint/2010/main" val="190769166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2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4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3504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5014" y="25400"/>
            <a:ext cx="9265988" cy="523220"/>
          </a:xfrm>
          <a:prstGeom prst="rect">
            <a:avLst/>
          </a:prstGeom>
          <a:noFill/>
        </p:spPr>
        <p:txBody>
          <a:bodyPr wrap="square" rtlCol="0">
            <a:spAutoFit/>
          </a:bodyPr>
          <a:lstStyle/>
          <a:p>
            <a:pPr marL="274320" indent="-457200"/>
            <a:r>
              <a:rPr lang="en-US" sz="2800" kern="0" dirty="0" err="1">
                <a:solidFill>
                  <a:srgbClr val="000000"/>
                </a:solidFill>
                <a:latin typeface="Arial"/>
                <a:cs typeface="Arial"/>
              </a:rPr>
              <a:t>Graphflow</a:t>
            </a:r>
            <a:r>
              <a:rPr lang="en-US" sz="2800" kern="0" dirty="0">
                <a:solidFill>
                  <a:srgbClr val="000000"/>
                </a:solidFill>
                <a:latin typeface="Arial"/>
                <a:cs typeface="Arial"/>
              </a:rPr>
              <a:t> Logical and Physical Plans for SQs</a:t>
            </a:r>
            <a:endParaRPr lang="en-US" sz="2800" b="1" dirty="0">
              <a:solidFill>
                <a:srgbClr val="B90000"/>
              </a:solidFill>
              <a:latin typeface="Arial"/>
              <a:cs typeface="Arial"/>
            </a:endParaRPr>
          </a:p>
        </p:txBody>
      </p:sp>
      <p:sp>
        <p:nvSpPr>
          <p:cNvPr id="3" name="Slide Number Placeholder 2"/>
          <p:cNvSpPr>
            <a:spLocks noGrp="1"/>
          </p:cNvSpPr>
          <p:nvPr>
            <p:ph type="sldNum" sz="quarter" idx="12"/>
          </p:nvPr>
        </p:nvSpPr>
        <p:spPr>
          <a:xfrm>
            <a:off x="6909563" y="6483558"/>
            <a:ext cx="2133600" cy="365125"/>
          </a:xfrm>
        </p:spPr>
        <p:txBody>
          <a:bodyPr/>
          <a:lstStyle/>
          <a:p>
            <a:fld id="{65CC13EC-677E-384F-B278-2939878C589F}" type="slidenum">
              <a:rPr lang="en-US" smtClean="0">
                <a:latin typeface="Arial"/>
                <a:cs typeface="Arial"/>
              </a:rPr>
              <a:t>14</a:t>
            </a:fld>
            <a:endParaRPr lang="en-US">
              <a:latin typeface="Arial"/>
              <a:cs typeface="Arial"/>
            </a:endParaRPr>
          </a:p>
        </p:txBody>
      </p:sp>
      <p:sp>
        <p:nvSpPr>
          <p:cNvPr id="50" name="TextBox 49"/>
          <p:cNvSpPr txBox="1"/>
          <p:nvPr/>
        </p:nvSpPr>
        <p:spPr>
          <a:xfrm>
            <a:off x="367759" y="1636422"/>
            <a:ext cx="2695579" cy="400110"/>
          </a:xfrm>
          <a:prstGeom prst="rect">
            <a:avLst/>
          </a:prstGeom>
          <a:noFill/>
        </p:spPr>
        <p:txBody>
          <a:bodyPr wrap="square" rtlCol="0">
            <a:spAutoFit/>
          </a:bodyPr>
          <a:lstStyle/>
          <a:p>
            <a:pPr algn="ctr"/>
            <a:r>
              <a:rPr lang="en-US" sz="2000" dirty="0">
                <a:latin typeface="Arial"/>
                <a:cs typeface="Arial"/>
              </a:rPr>
              <a:t>(Hybrid) Logical Plan</a:t>
            </a:r>
          </a:p>
        </p:txBody>
      </p:sp>
      <p:grpSp>
        <p:nvGrpSpPr>
          <p:cNvPr id="224" name="Group 223"/>
          <p:cNvGrpSpPr/>
          <p:nvPr/>
        </p:nvGrpSpPr>
        <p:grpSpPr>
          <a:xfrm>
            <a:off x="273164" y="2563389"/>
            <a:ext cx="3055091" cy="3396099"/>
            <a:chOff x="273161" y="2563383"/>
            <a:chExt cx="3055091" cy="3396099"/>
          </a:xfrm>
        </p:grpSpPr>
        <p:cxnSp>
          <p:nvCxnSpPr>
            <p:cNvPr id="25" name="Straight Connector 24"/>
            <p:cNvCxnSpPr>
              <a:stCxn id="26" idx="2"/>
              <a:endCxn id="130" idx="0"/>
            </p:cNvCxnSpPr>
            <p:nvPr/>
          </p:nvCxnSpPr>
          <p:spPr>
            <a:xfrm flipH="1">
              <a:off x="962693" y="3622031"/>
              <a:ext cx="859180" cy="431066"/>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nvGrpSpPr>
            <p:cNvPr id="28" name="Group 27"/>
            <p:cNvGrpSpPr/>
            <p:nvPr/>
          </p:nvGrpSpPr>
          <p:grpSpPr>
            <a:xfrm>
              <a:off x="790631" y="2563383"/>
              <a:ext cx="2062484" cy="1058648"/>
              <a:chOff x="678700" y="3217771"/>
              <a:chExt cx="2062484" cy="1058648"/>
            </a:xfrm>
          </p:grpSpPr>
          <p:grpSp>
            <p:nvGrpSpPr>
              <p:cNvPr id="23" name="Group 22"/>
              <p:cNvGrpSpPr/>
              <p:nvPr/>
            </p:nvGrpSpPr>
            <p:grpSpPr>
              <a:xfrm>
                <a:off x="772071" y="3257138"/>
                <a:ext cx="1886042" cy="976948"/>
                <a:chOff x="842658" y="3257138"/>
                <a:chExt cx="1886042" cy="976948"/>
              </a:xfrm>
            </p:grpSpPr>
            <p:sp>
              <p:nvSpPr>
                <p:cNvPr id="51" name="Oval 50"/>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52" name="Oval 51"/>
                <p:cNvSpPr/>
                <p:nvPr/>
              </p:nvSpPr>
              <p:spPr>
                <a:xfrm>
                  <a:off x="1623401" y="325713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53" name="Oval 52"/>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54" name="Straight Arrow Connector 53"/>
                <p:cNvCxnSpPr>
                  <a:stCxn id="51" idx="7"/>
                  <a:endCxn id="52" idx="2"/>
                </p:cNvCxnSpPr>
                <p:nvPr/>
              </p:nvCxnSpPr>
              <p:spPr>
                <a:xfrm flipV="1">
                  <a:off x="1119683" y="3426472"/>
                  <a:ext cx="503718" cy="19940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5" name="Straight Arrow Connector 54"/>
                <p:cNvCxnSpPr>
                  <a:stCxn id="51" idx="5"/>
                  <a:endCxn id="53" idx="2"/>
                </p:cNvCxnSpPr>
                <p:nvPr/>
              </p:nvCxnSpPr>
              <p:spPr>
                <a:xfrm>
                  <a:off x="1119683" y="3865348"/>
                  <a:ext cx="505633"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56" name="Straight Arrow Connector 55"/>
                <p:cNvCxnSpPr>
                  <a:stCxn id="53" idx="0"/>
                  <a:endCxn id="52" idx="4"/>
                </p:cNvCxnSpPr>
                <p:nvPr/>
              </p:nvCxnSpPr>
              <p:spPr>
                <a:xfrm flipH="1" flipV="1">
                  <a:off x="1785679" y="3595805"/>
                  <a:ext cx="1915" cy="29961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68" name="Oval 67"/>
                <p:cNvSpPr/>
                <p:nvPr/>
              </p:nvSpPr>
              <p:spPr>
                <a:xfrm>
                  <a:off x="2404145"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69" name="Straight Arrow Connector 68"/>
                <p:cNvCxnSpPr>
                  <a:stCxn id="68" idx="1"/>
                  <a:endCxn id="52" idx="6"/>
                </p:cNvCxnSpPr>
                <p:nvPr/>
              </p:nvCxnSpPr>
              <p:spPr>
                <a:xfrm flipH="1" flipV="1">
                  <a:off x="1947956" y="3426472"/>
                  <a:ext cx="503719" cy="199403"/>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72" name="Straight Arrow Connector 71"/>
                <p:cNvCxnSpPr>
                  <a:stCxn id="53" idx="6"/>
                  <a:endCxn id="68" idx="3"/>
                </p:cNvCxnSpPr>
                <p:nvPr/>
              </p:nvCxnSpPr>
              <p:spPr>
                <a:xfrm flipV="1">
                  <a:off x="1949871" y="3865348"/>
                  <a:ext cx="501804"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sp>
            <p:nvSpPr>
              <p:cNvPr id="26" name="Rectangle 25"/>
              <p:cNvSpPr/>
              <p:nvPr/>
            </p:nvSpPr>
            <p:spPr>
              <a:xfrm>
                <a:off x="678700" y="3217771"/>
                <a:ext cx="2062484" cy="1058648"/>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grpSp>
          <p:nvGrpSpPr>
            <p:cNvPr id="128" name="Group 127"/>
            <p:cNvGrpSpPr/>
            <p:nvPr/>
          </p:nvGrpSpPr>
          <p:grpSpPr>
            <a:xfrm>
              <a:off x="273161" y="4053097"/>
              <a:ext cx="1379063" cy="1058648"/>
              <a:chOff x="678700" y="3217771"/>
              <a:chExt cx="1379063" cy="1058648"/>
            </a:xfrm>
          </p:grpSpPr>
          <p:grpSp>
            <p:nvGrpSpPr>
              <p:cNvPr id="129" name="Group 128"/>
              <p:cNvGrpSpPr/>
              <p:nvPr/>
            </p:nvGrpSpPr>
            <p:grpSpPr>
              <a:xfrm>
                <a:off x="772071" y="3257138"/>
                <a:ext cx="1107213" cy="976948"/>
                <a:chOff x="842658" y="3257138"/>
                <a:chExt cx="1107213" cy="976948"/>
              </a:xfrm>
            </p:grpSpPr>
            <p:sp>
              <p:nvSpPr>
                <p:cNvPr id="131" name="Oval 130"/>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132" name="Oval 131"/>
                <p:cNvSpPr/>
                <p:nvPr/>
              </p:nvSpPr>
              <p:spPr>
                <a:xfrm>
                  <a:off x="1623401" y="325713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133" name="Oval 132"/>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134" name="Straight Arrow Connector 133"/>
                <p:cNvCxnSpPr>
                  <a:stCxn id="131" idx="7"/>
                  <a:endCxn id="132" idx="2"/>
                </p:cNvCxnSpPr>
                <p:nvPr/>
              </p:nvCxnSpPr>
              <p:spPr>
                <a:xfrm flipV="1">
                  <a:off x="1119683" y="3426472"/>
                  <a:ext cx="503718" cy="19940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5" name="Straight Arrow Connector 134"/>
                <p:cNvCxnSpPr>
                  <a:stCxn id="131" idx="5"/>
                  <a:endCxn id="133" idx="2"/>
                </p:cNvCxnSpPr>
                <p:nvPr/>
              </p:nvCxnSpPr>
              <p:spPr>
                <a:xfrm>
                  <a:off x="1119683" y="3865348"/>
                  <a:ext cx="505633"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36" name="Straight Arrow Connector 135"/>
                <p:cNvCxnSpPr>
                  <a:stCxn id="133" idx="0"/>
                  <a:endCxn id="132" idx="4"/>
                </p:cNvCxnSpPr>
                <p:nvPr/>
              </p:nvCxnSpPr>
              <p:spPr>
                <a:xfrm flipH="1" flipV="1">
                  <a:off x="1785679" y="3595805"/>
                  <a:ext cx="1915" cy="29961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grpSp>
          <p:sp>
            <p:nvSpPr>
              <p:cNvPr id="130" name="Rectangle 129"/>
              <p:cNvSpPr/>
              <p:nvPr/>
            </p:nvSpPr>
            <p:spPr>
              <a:xfrm>
                <a:off x="678700" y="3217771"/>
                <a:ext cx="1379063" cy="1058648"/>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grpSp>
          <p:nvGrpSpPr>
            <p:cNvPr id="141" name="Group 140"/>
            <p:cNvGrpSpPr/>
            <p:nvPr/>
          </p:nvGrpSpPr>
          <p:grpSpPr>
            <a:xfrm>
              <a:off x="1991522" y="4040126"/>
              <a:ext cx="1299555" cy="1058648"/>
              <a:chOff x="1441628" y="3217771"/>
              <a:chExt cx="1299555" cy="1058648"/>
            </a:xfrm>
          </p:grpSpPr>
          <p:grpSp>
            <p:nvGrpSpPr>
              <p:cNvPr id="142" name="Group 141"/>
              <p:cNvGrpSpPr/>
              <p:nvPr/>
            </p:nvGrpSpPr>
            <p:grpSpPr>
              <a:xfrm>
                <a:off x="1552814" y="3257138"/>
                <a:ext cx="1105299" cy="976948"/>
                <a:chOff x="1623401" y="3257138"/>
                <a:chExt cx="1105299" cy="976948"/>
              </a:xfrm>
            </p:grpSpPr>
            <p:sp>
              <p:nvSpPr>
                <p:cNvPr id="145" name="Oval 144"/>
                <p:cNvSpPr/>
                <p:nvPr/>
              </p:nvSpPr>
              <p:spPr>
                <a:xfrm>
                  <a:off x="1623401" y="325713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146" name="Oval 145"/>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149" name="Straight Arrow Connector 148"/>
                <p:cNvCxnSpPr>
                  <a:stCxn id="146" idx="0"/>
                  <a:endCxn id="145" idx="4"/>
                </p:cNvCxnSpPr>
                <p:nvPr/>
              </p:nvCxnSpPr>
              <p:spPr>
                <a:xfrm flipH="1" flipV="1">
                  <a:off x="1785679" y="3595805"/>
                  <a:ext cx="1915" cy="29961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150" name="Oval 149"/>
                <p:cNvSpPr/>
                <p:nvPr/>
              </p:nvSpPr>
              <p:spPr>
                <a:xfrm>
                  <a:off x="2404145"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151" name="Straight Arrow Connector 150"/>
                <p:cNvCxnSpPr>
                  <a:stCxn id="145" idx="6"/>
                  <a:endCxn id="150" idx="1"/>
                </p:cNvCxnSpPr>
                <p:nvPr/>
              </p:nvCxnSpPr>
              <p:spPr>
                <a:xfrm>
                  <a:off x="1947956" y="3426472"/>
                  <a:ext cx="503719" cy="199403"/>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52" name="Straight Arrow Connector 151"/>
                <p:cNvCxnSpPr>
                  <a:stCxn id="146" idx="6"/>
                  <a:endCxn id="150" idx="3"/>
                </p:cNvCxnSpPr>
                <p:nvPr/>
              </p:nvCxnSpPr>
              <p:spPr>
                <a:xfrm flipV="1">
                  <a:off x="1949871" y="3865348"/>
                  <a:ext cx="501804"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sp>
            <p:nvSpPr>
              <p:cNvPr id="143" name="Rectangle 142"/>
              <p:cNvSpPr/>
              <p:nvPr/>
            </p:nvSpPr>
            <p:spPr>
              <a:xfrm>
                <a:off x="1441628" y="3217771"/>
                <a:ext cx="1299555" cy="1058648"/>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grpSp>
          <p:nvGrpSpPr>
            <p:cNvPr id="154" name="Group 153"/>
            <p:cNvGrpSpPr/>
            <p:nvPr/>
          </p:nvGrpSpPr>
          <p:grpSpPr>
            <a:xfrm>
              <a:off x="380643" y="5344007"/>
              <a:ext cx="1093102" cy="544920"/>
              <a:chOff x="856769" y="3689166"/>
              <a:chExt cx="1093102" cy="544920"/>
            </a:xfrm>
          </p:grpSpPr>
          <p:sp>
            <p:nvSpPr>
              <p:cNvPr id="156" name="Oval 155"/>
              <p:cNvSpPr/>
              <p:nvPr/>
            </p:nvSpPr>
            <p:spPr>
              <a:xfrm>
                <a:off x="856769" y="3689166"/>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158" name="Oval 157"/>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160" name="Straight Arrow Connector 159"/>
              <p:cNvCxnSpPr>
                <a:stCxn id="156" idx="6"/>
                <a:endCxn id="158" idx="2"/>
              </p:cNvCxnSpPr>
              <p:nvPr/>
            </p:nvCxnSpPr>
            <p:spPr>
              <a:xfrm>
                <a:off x="1181324" y="3858500"/>
                <a:ext cx="443992" cy="206253"/>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sp>
          <p:nvSpPr>
            <p:cNvPr id="155" name="Rectangle 154"/>
            <p:cNvSpPr/>
            <p:nvPr/>
          </p:nvSpPr>
          <p:spPr>
            <a:xfrm>
              <a:off x="273161" y="5315960"/>
              <a:ext cx="1379063" cy="643522"/>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nvGrpSpPr>
            <p:cNvPr id="163" name="Group 162"/>
            <p:cNvGrpSpPr/>
            <p:nvPr/>
          </p:nvGrpSpPr>
          <p:grpSpPr>
            <a:xfrm>
              <a:off x="2042560" y="5369098"/>
              <a:ext cx="1121324" cy="541633"/>
              <a:chOff x="842658" y="3740198"/>
              <a:chExt cx="1121324" cy="541633"/>
            </a:xfrm>
          </p:grpSpPr>
          <p:sp>
            <p:nvSpPr>
              <p:cNvPr id="165" name="Oval 164"/>
              <p:cNvSpPr/>
              <p:nvPr/>
            </p:nvSpPr>
            <p:spPr>
              <a:xfrm>
                <a:off x="842658" y="3943164"/>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sp>
            <p:nvSpPr>
              <p:cNvPr id="166" name="Oval 165"/>
              <p:cNvSpPr/>
              <p:nvPr/>
            </p:nvSpPr>
            <p:spPr>
              <a:xfrm>
                <a:off x="1639427" y="374019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167" name="Straight Arrow Connector 166"/>
              <p:cNvCxnSpPr>
                <a:stCxn id="165" idx="6"/>
                <a:endCxn id="166" idx="2"/>
              </p:cNvCxnSpPr>
              <p:nvPr/>
            </p:nvCxnSpPr>
            <p:spPr>
              <a:xfrm flipV="1">
                <a:off x="1167213" y="3909532"/>
                <a:ext cx="472214" cy="202966"/>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sp>
          <p:nvSpPr>
            <p:cNvPr id="164" name="Rectangle 163"/>
            <p:cNvSpPr/>
            <p:nvPr/>
          </p:nvSpPr>
          <p:spPr>
            <a:xfrm>
              <a:off x="1949189" y="5319402"/>
              <a:ext cx="1379063" cy="640080"/>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cxnSp>
          <p:nvCxnSpPr>
            <p:cNvPr id="168" name="Straight Connector 167"/>
            <p:cNvCxnSpPr>
              <a:stCxn id="26" idx="2"/>
              <a:endCxn id="143" idx="0"/>
            </p:cNvCxnSpPr>
            <p:nvPr/>
          </p:nvCxnSpPr>
          <p:spPr>
            <a:xfrm>
              <a:off x="1821873" y="3622031"/>
              <a:ext cx="819427" cy="418095"/>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cxnSp>
          <p:nvCxnSpPr>
            <p:cNvPr id="169" name="Straight Connector 168"/>
            <p:cNvCxnSpPr>
              <a:stCxn id="130" idx="2"/>
              <a:endCxn id="155" idx="0"/>
            </p:cNvCxnSpPr>
            <p:nvPr/>
          </p:nvCxnSpPr>
          <p:spPr>
            <a:xfrm>
              <a:off x="962693" y="5111745"/>
              <a:ext cx="0" cy="204215"/>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cxnSp>
          <p:nvCxnSpPr>
            <p:cNvPr id="172" name="Straight Connector 171"/>
            <p:cNvCxnSpPr>
              <a:stCxn id="143" idx="2"/>
              <a:endCxn id="164" idx="0"/>
            </p:cNvCxnSpPr>
            <p:nvPr/>
          </p:nvCxnSpPr>
          <p:spPr>
            <a:xfrm flipH="1">
              <a:off x="2638721" y="5098774"/>
              <a:ext cx="2579" cy="220628"/>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sp>
        <p:nvSpPr>
          <p:cNvPr id="177" name="TextBox 176"/>
          <p:cNvSpPr txBox="1"/>
          <p:nvPr/>
        </p:nvSpPr>
        <p:spPr>
          <a:xfrm>
            <a:off x="4140514" y="1636422"/>
            <a:ext cx="1870304" cy="400110"/>
          </a:xfrm>
          <a:prstGeom prst="rect">
            <a:avLst/>
          </a:prstGeom>
          <a:noFill/>
        </p:spPr>
        <p:txBody>
          <a:bodyPr wrap="square" rtlCol="0">
            <a:spAutoFit/>
          </a:bodyPr>
          <a:lstStyle/>
          <a:p>
            <a:pPr algn="ctr"/>
            <a:r>
              <a:rPr lang="en-US" sz="2000" dirty="0">
                <a:latin typeface="Arial"/>
                <a:cs typeface="Arial"/>
              </a:rPr>
              <a:t>Physical Plan</a:t>
            </a:r>
          </a:p>
        </p:txBody>
      </p:sp>
      <p:sp>
        <p:nvSpPr>
          <p:cNvPr id="178" name="TextBox 177"/>
          <p:cNvSpPr txBox="1"/>
          <p:nvPr/>
        </p:nvSpPr>
        <p:spPr>
          <a:xfrm>
            <a:off x="6467492" y="1636422"/>
            <a:ext cx="2526951" cy="400110"/>
          </a:xfrm>
          <a:prstGeom prst="rect">
            <a:avLst/>
          </a:prstGeom>
          <a:noFill/>
        </p:spPr>
        <p:txBody>
          <a:bodyPr wrap="square" rtlCol="0">
            <a:spAutoFit/>
          </a:bodyPr>
          <a:lstStyle/>
          <a:p>
            <a:pPr algn="ctr"/>
            <a:r>
              <a:rPr lang="en-US" sz="2000" dirty="0">
                <a:latin typeface="Arial"/>
                <a:cs typeface="Arial"/>
              </a:rPr>
              <a:t>(WCO) Logical Plan</a:t>
            </a:r>
          </a:p>
        </p:txBody>
      </p:sp>
      <p:grpSp>
        <p:nvGrpSpPr>
          <p:cNvPr id="225" name="Group 224"/>
          <p:cNvGrpSpPr/>
          <p:nvPr/>
        </p:nvGrpSpPr>
        <p:grpSpPr>
          <a:xfrm>
            <a:off x="3469798" y="2563383"/>
            <a:ext cx="3058764" cy="3395414"/>
            <a:chOff x="3469798" y="2563383"/>
            <a:chExt cx="3058764" cy="3395414"/>
          </a:xfrm>
        </p:grpSpPr>
        <p:grpSp>
          <p:nvGrpSpPr>
            <p:cNvPr id="242" name="Group 241"/>
            <p:cNvGrpSpPr/>
            <p:nvPr/>
          </p:nvGrpSpPr>
          <p:grpSpPr>
            <a:xfrm>
              <a:off x="3469798" y="4047870"/>
              <a:ext cx="1521890" cy="784735"/>
              <a:chOff x="3897998" y="5089004"/>
              <a:chExt cx="1521890" cy="784735"/>
            </a:xfrm>
          </p:grpSpPr>
          <p:sp>
            <p:nvSpPr>
              <p:cNvPr id="239" name="Rectangle 238"/>
              <p:cNvSpPr/>
              <p:nvPr/>
            </p:nvSpPr>
            <p:spPr>
              <a:xfrm>
                <a:off x="3952485" y="5089004"/>
                <a:ext cx="1406331" cy="784735"/>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latin typeface="Arial"/>
                  <a:cs typeface="Arial"/>
                </a:endParaRPr>
              </a:p>
            </p:txBody>
          </p:sp>
          <p:sp>
            <p:nvSpPr>
              <p:cNvPr id="240" name="TextBox 239"/>
              <p:cNvSpPr txBox="1"/>
              <p:nvPr/>
            </p:nvSpPr>
            <p:spPr>
              <a:xfrm>
                <a:off x="3897998" y="5180439"/>
                <a:ext cx="1521890" cy="615553"/>
              </a:xfrm>
              <a:prstGeom prst="rect">
                <a:avLst/>
              </a:prstGeom>
              <a:noFill/>
            </p:spPr>
            <p:txBody>
              <a:bodyPr wrap="square" rtlCol="0">
                <a:spAutoFit/>
              </a:bodyPr>
              <a:lstStyle/>
              <a:p>
                <a:pPr algn="ctr"/>
                <a:r>
                  <a:rPr lang="en-US" sz="1700" dirty="0">
                    <a:latin typeface="Arial"/>
                    <a:cs typeface="Arial"/>
                  </a:rPr>
                  <a:t>Ext/</a:t>
                </a:r>
                <a:r>
                  <a:rPr lang="en-US" sz="1700" dirty="0" err="1">
                    <a:latin typeface="Arial"/>
                    <a:cs typeface="Arial"/>
                  </a:rPr>
                  <a:t>Int</a:t>
                </a:r>
                <a:r>
                  <a:rPr lang="en-US" sz="1700" dirty="0">
                    <a:latin typeface="Arial"/>
                    <a:cs typeface="Arial"/>
                  </a:rPr>
                  <a:t> (b)</a:t>
                </a:r>
              </a:p>
              <a:p>
                <a:pPr algn="ctr"/>
                <a:r>
                  <a:rPr lang="en-US" sz="1700" dirty="0">
                    <a:latin typeface="Arial"/>
                    <a:cs typeface="Arial"/>
                  </a:rPr>
                  <a:t>a→ ∩ c← </a:t>
                </a:r>
              </a:p>
            </p:txBody>
          </p:sp>
          <p:sp>
            <p:nvSpPr>
              <p:cNvPr id="241" name="TextBox 240"/>
              <p:cNvSpPr txBox="1"/>
              <p:nvPr/>
            </p:nvSpPr>
            <p:spPr>
              <a:xfrm>
                <a:off x="5037667" y="5291667"/>
                <a:ext cx="184666" cy="369332"/>
              </a:xfrm>
              <a:prstGeom prst="rect">
                <a:avLst/>
              </a:prstGeom>
              <a:noFill/>
            </p:spPr>
            <p:txBody>
              <a:bodyPr wrap="none" rtlCol="0">
                <a:spAutoFit/>
              </a:bodyPr>
              <a:lstStyle/>
              <a:p>
                <a:endParaRPr lang="en-US" dirty="0">
                  <a:latin typeface="Arial"/>
                  <a:cs typeface="Arial"/>
                </a:endParaRPr>
              </a:p>
            </p:txBody>
          </p:sp>
        </p:grpSp>
        <p:grpSp>
          <p:nvGrpSpPr>
            <p:cNvPr id="244" name="Group 243"/>
            <p:cNvGrpSpPr/>
            <p:nvPr/>
          </p:nvGrpSpPr>
          <p:grpSpPr>
            <a:xfrm>
              <a:off x="3471866" y="5174062"/>
              <a:ext cx="1521890" cy="784735"/>
              <a:chOff x="3897998" y="5089004"/>
              <a:chExt cx="1521890" cy="784735"/>
            </a:xfrm>
          </p:grpSpPr>
          <p:sp>
            <p:nvSpPr>
              <p:cNvPr id="245" name="Rectangle 244"/>
              <p:cNvSpPr/>
              <p:nvPr/>
            </p:nvSpPr>
            <p:spPr>
              <a:xfrm>
                <a:off x="3952485" y="5089004"/>
                <a:ext cx="1406331" cy="784735"/>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latin typeface="Arial"/>
                  <a:cs typeface="Arial"/>
                </a:endParaRPr>
              </a:p>
            </p:txBody>
          </p:sp>
          <p:sp>
            <p:nvSpPr>
              <p:cNvPr id="246" name="TextBox 245"/>
              <p:cNvSpPr txBox="1"/>
              <p:nvPr/>
            </p:nvSpPr>
            <p:spPr>
              <a:xfrm>
                <a:off x="3897998" y="5180439"/>
                <a:ext cx="1521890" cy="615553"/>
              </a:xfrm>
              <a:prstGeom prst="rect">
                <a:avLst/>
              </a:prstGeom>
              <a:noFill/>
            </p:spPr>
            <p:txBody>
              <a:bodyPr wrap="square" rtlCol="0">
                <a:spAutoFit/>
              </a:bodyPr>
              <a:lstStyle/>
              <a:p>
                <a:pPr algn="ctr"/>
                <a:r>
                  <a:rPr lang="en-US" sz="1700" dirty="0" err="1">
                    <a:latin typeface="Arial"/>
                    <a:cs typeface="Arial"/>
                  </a:rPr>
                  <a:t>ScanE</a:t>
                </a:r>
                <a:r>
                  <a:rPr lang="en-US" sz="1700" dirty="0">
                    <a:latin typeface="Arial"/>
                    <a:cs typeface="Arial"/>
                  </a:rPr>
                  <a:t> </a:t>
                </a:r>
              </a:p>
              <a:p>
                <a:pPr algn="ctr"/>
                <a:r>
                  <a:rPr lang="en-US" sz="1700" dirty="0" err="1">
                    <a:latin typeface="Arial"/>
                    <a:cs typeface="Arial"/>
                  </a:rPr>
                  <a:t>a→c</a:t>
                </a:r>
                <a:endParaRPr lang="en-US" sz="1700" dirty="0">
                  <a:latin typeface="Arial"/>
                  <a:cs typeface="Arial"/>
                </a:endParaRPr>
              </a:p>
            </p:txBody>
          </p:sp>
          <p:sp>
            <p:nvSpPr>
              <p:cNvPr id="247" name="TextBox 246"/>
              <p:cNvSpPr txBox="1"/>
              <p:nvPr/>
            </p:nvSpPr>
            <p:spPr>
              <a:xfrm>
                <a:off x="5037667" y="5291667"/>
                <a:ext cx="184666" cy="369332"/>
              </a:xfrm>
              <a:prstGeom prst="rect">
                <a:avLst/>
              </a:prstGeom>
              <a:noFill/>
            </p:spPr>
            <p:txBody>
              <a:bodyPr wrap="none" rtlCol="0">
                <a:spAutoFit/>
              </a:bodyPr>
              <a:lstStyle/>
              <a:p>
                <a:endParaRPr lang="en-US" dirty="0">
                  <a:latin typeface="Arial"/>
                  <a:cs typeface="Arial"/>
                </a:endParaRPr>
              </a:p>
            </p:txBody>
          </p:sp>
        </p:grpSp>
        <p:grpSp>
          <p:nvGrpSpPr>
            <p:cNvPr id="248" name="Group 247"/>
            <p:cNvGrpSpPr/>
            <p:nvPr/>
          </p:nvGrpSpPr>
          <p:grpSpPr>
            <a:xfrm>
              <a:off x="5006672" y="5157825"/>
              <a:ext cx="1521890" cy="784735"/>
              <a:chOff x="3897998" y="5089004"/>
              <a:chExt cx="1521890" cy="784735"/>
            </a:xfrm>
          </p:grpSpPr>
          <p:sp>
            <p:nvSpPr>
              <p:cNvPr id="249" name="Rectangle 248"/>
              <p:cNvSpPr/>
              <p:nvPr/>
            </p:nvSpPr>
            <p:spPr>
              <a:xfrm>
                <a:off x="3952485" y="5089004"/>
                <a:ext cx="1406331" cy="784735"/>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latin typeface="Arial"/>
                  <a:cs typeface="Arial"/>
                </a:endParaRPr>
              </a:p>
            </p:txBody>
          </p:sp>
          <p:sp>
            <p:nvSpPr>
              <p:cNvPr id="250" name="TextBox 249"/>
              <p:cNvSpPr txBox="1"/>
              <p:nvPr/>
            </p:nvSpPr>
            <p:spPr>
              <a:xfrm>
                <a:off x="3897998" y="5180439"/>
                <a:ext cx="1521890" cy="615553"/>
              </a:xfrm>
              <a:prstGeom prst="rect">
                <a:avLst/>
              </a:prstGeom>
              <a:noFill/>
            </p:spPr>
            <p:txBody>
              <a:bodyPr wrap="square" rtlCol="0">
                <a:spAutoFit/>
              </a:bodyPr>
              <a:lstStyle/>
              <a:p>
                <a:pPr algn="ctr"/>
                <a:r>
                  <a:rPr lang="en-US" sz="1700" dirty="0" err="1">
                    <a:latin typeface="Arial"/>
                    <a:cs typeface="Arial"/>
                  </a:rPr>
                  <a:t>ScanE</a:t>
                </a:r>
                <a:endParaRPr lang="en-US" sz="1700" dirty="0">
                  <a:latin typeface="Arial"/>
                  <a:cs typeface="Arial"/>
                </a:endParaRPr>
              </a:p>
              <a:p>
                <a:pPr algn="ctr"/>
                <a:r>
                  <a:rPr lang="en-US" sz="1700" dirty="0" err="1">
                    <a:latin typeface="Arial"/>
                    <a:cs typeface="Arial"/>
                  </a:rPr>
                  <a:t>c→d</a:t>
                </a:r>
                <a:endParaRPr lang="en-US" sz="1700" dirty="0">
                  <a:latin typeface="Arial"/>
                  <a:cs typeface="Arial"/>
                </a:endParaRPr>
              </a:p>
            </p:txBody>
          </p:sp>
          <p:sp>
            <p:nvSpPr>
              <p:cNvPr id="251" name="TextBox 250"/>
              <p:cNvSpPr txBox="1"/>
              <p:nvPr/>
            </p:nvSpPr>
            <p:spPr>
              <a:xfrm>
                <a:off x="5037667" y="5291667"/>
                <a:ext cx="184666" cy="369332"/>
              </a:xfrm>
              <a:prstGeom prst="rect">
                <a:avLst/>
              </a:prstGeom>
              <a:noFill/>
            </p:spPr>
            <p:txBody>
              <a:bodyPr wrap="none" rtlCol="0">
                <a:spAutoFit/>
              </a:bodyPr>
              <a:lstStyle/>
              <a:p>
                <a:endParaRPr lang="en-US" dirty="0">
                  <a:latin typeface="Arial"/>
                  <a:cs typeface="Arial"/>
                </a:endParaRPr>
              </a:p>
            </p:txBody>
          </p:sp>
        </p:grpSp>
        <p:grpSp>
          <p:nvGrpSpPr>
            <p:cNvPr id="252" name="Group 251"/>
            <p:cNvGrpSpPr/>
            <p:nvPr/>
          </p:nvGrpSpPr>
          <p:grpSpPr>
            <a:xfrm>
              <a:off x="5006672" y="4044745"/>
              <a:ext cx="1521890" cy="784735"/>
              <a:chOff x="3897998" y="5089004"/>
              <a:chExt cx="1521890" cy="784735"/>
            </a:xfrm>
          </p:grpSpPr>
          <p:sp>
            <p:nvSpPr>
              <p:cNvPr id="253" name="Rectangle 252"/>
              <p:cNvSpPr/>
              <p:nvPr/>
            </p:nvSpPr>
            <p:spPr>
              <a:xfrm>
                <a:off x="3952485" y="5089004"/>
                <a:ext cx="1406331" cy="784735"/>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latin typeface="Arial"/>
                  <a:cs typeface="Arial"/>
                </a:endParaRPr>
              </a:p>
            </p:txBody>
          </p:sp>
          <p:sp>
            <p:nvSpPr>
              <p:cNvPr id="254" name="TextBox 253"/>
              <p:cNvSpPr txBox="1"/>
              <p:nvPr/>
            </p:nvSpPr>
            <p:spPr>
              <a:xfrm>
                <a:off x="3897998" y="5180439"/>
                <a:ext cx="1521890" cy="615553"/>
              </a:xfrm>
              <a:prstGeom prst="rect">
                <a:avLst/>
              </a:prstGeom>
              <a:noFill/>
            </p:spPr>
            <p:txBody>
              <a:bodyPr wrap="square" rtlCol="0">
                <a:spAutoFit/>
              </a:bodyPr>
              <a:lstStyle/>
              <a:p>
                <a:pPr algn="ctr"/>
                <a:r>
                  <a:rPr lang="en-US" sz="1700" dirty="0">
                    <a:latin typeface="Arial"/>
                    <a:cs typeface="Arial"/>
                  </a:rPr>
                  <a:t>Ext/</a:t>
                </a:r>
                <a:r>
                  <a:rPr lang="en-US" sz="1700" dirty="0" err="1">
                    <a:latin typeface="Arial"/>
                    <a:cs typeface="Arial"/>
                  </a:rPr>
                  <a:t>Int</a:t>
                </a:r>
                <a:r>
                  <a:rPr lang="en-US" sz="1700" dirty="0">
                    <a:latin typeface="Arial"/>
                    <a:cs typeface="Arial"/>
                  </a:rPr>
                  <a:t> (b)</a:t>
                </a:r>
              </a:p>
              <a:p>
                <a:pPr algn="ctr"/>
                <a:r>
                  <a:rPr lang="en-US" sz="1700" dirty="0">
                    <a:latin typeface="Arial"/>
                    <a:cs typeface="Arial"/>
                  </a:rPr>
                  <a:t>c← ∩ d→ </a:t>
                </a:r>
              </a:p>
            </p:txBody>
          </p:sp>
          <p:sp>
            <p:nvSpPr>
              <p:cNvPr id="255" name="TextBox 254"/>
              <p:cNvSpPr txBox="1"/>
              <p:nvPr/>
            </p:nvSpPr>
            <p:spPr>
              <a:xfrm>
                <a:off x="5037667" y="5291667"/>
                <a:ext cx="184666" cy="369332"/>
              </a:xfrm>
              <a:prstGeom prst="rect">
                <a:avLst/>
              </a:prstGeom>
              <a:noFill/>
            </p:spPr>
            <p:txBody>
              <a:bodyPr wrap="none" rtlCol="0">
                <a:spAutoFit/>
              </a:bodyPr>
              <a:lstStyle/>
              <a:p>
                <a:endParaRPr lang="en-US" dirty="0">
                  <a:latin typeface="Arial"/>
                  <a:cs typeface="Arial"/>
                </a:endParaRPr>
              </a:p>
            </p:txBody>
          </p:sp>
        </p:grpSp>
        <p:grpSp>
          <p:nvGrpSpPr>
            <p:cNvPr id="259" name="Group 258"/>
            <p:cNvGrpSpPr/>
            <p:nvPr/>
          </p:nvGrpSpPr>
          <p:grpSpPr>
            <a:xfrm>
              <a:off x="4105006" y="2563383"/>
              <a:ext cx="1788348" cy="571995"/>
              <a:chOff x="3923413" y="5089004"/>
              <a:chExt cx="1788348" cy="571995"/>
            </a:xfrm>
          </p:grpSpPr>
          <p:sp>
            <p:nvSpPr>
              <p:cNvPr id="260" name="Rectangle 259"/>
              <p:cNvSpPr/>
              <p:nvPr/>
            </p:nvSpPr>
            <p:spPr>
              <a:xfrm>
                <a:off x="4016369" y="5089004"/>
                <a:ext cx="1602437" cy="564309"/>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latin typeface="Arial"/>
                  <a:cs typeface="Arial"/>
                </a:endParaRPr>
              </a:p>
            </p:txBody>
          </p:sp>
          <p:sp>
            <p:nvSpPr>
              <p:cNvPr id="261" name="TextBox 260"/>
              <p:cNvSpPr txBox="1"/>
              <p:nvPr/>
            </p:nvSpPr>
            <p:spPr>
              <a:xfrm>
                <a:off x="3923413" y="5180439"/>
                <a:ext cx="1788348" cy="353943"/>
              </a:xfrm>
              <a:prstGeom prst="rect">
                <a:avLst/>
              </a:prstGeom>
              <a:noFill/>
            </p:spPr>
            <p:txBody>
              <a:bodyPr wrap="square" rtlCol="0">
                <a:spAutoFit/>
              </a:bodyPr>
              <a:lstStyle/>
              <a:p>
                <a:pPr algn="ctr"/>
                <a:r>
                  <a:rPr lang="en-US" sz="1700" dirty="0" err="1">
                    <a:latin typeface="Arial"/>
                    <a:cs typeface="Arial"/>
                  </a:rPr>
                  <a:t>HashJoin</a:t>
                </a:r>
                <a:r>
                  <a:rPr lang="en-US" sz="1700" dirty="0">
                    <a:latin typeface="Arial"/>
                    <a:cs typeface="Arial"/>
                  </a:rPr>
                  <a:t> (</a:t>
                </a:r>
                <a:r>
                  <a:rPr lang="en-US" sz="1700" dirty="0" err="1">
                    <a:latin typeface="Arial"/>
                    <a:cs typeface="Arial"/>
                  </a:rPr>
                  <a:t>b,c</a:t>
                </a:r>
                <a:r>
                  <a:rPr lang="en-US" sz="1700" dirty="0">
                    <a:latin typeface="Arial"/>
                    <a:cs typeface="Arial"/>
                  </a:rPr>
                  <a:t>)</a:t>
                </a:r>
              </a:p>
            </p:txBody>
          </p:sp>
          <p:sp>
            <p:nvSpPr>
              <p:cNvPr id="262" name="TextBox 261"/>
              <p:cNvSpPr txBox="1"/>
              <p:nvPr/>
            </p:nvSpPr>
            <p:spPr>
              <a:xfrm>
                <a:off x="5037667" y="5291667"/>
                <a:ext cx="184666" cy="369332"/>
              </a:xfrm>
              <a:prstGeom prst="rect">
                <a:avLst/>
              </a:prstGeom>
              <a:noFill/>
            </p:spPr>
            <p:txBody>
              <a:bodyPr wrap="none" rtlCol="0">
                <a:spAutoFit/>
              </a:bodyPr>
              <a:lstStyle/>
              <a:p>
                <a:endParaRPr lang="en-US" dirty="0">
                  <a:latin typeface="Arial"/>
                  <a:cs typeface="Arial"/>
                </a:endParaRPr>
              </a:p>
            </p:txBody>
          </p:sp>
        </p:grpSp>
        <p:cxnSp>
          <p:nvCxnSpPr>
            <p:cNvPr id="263" name="Straight Connector 262"/>
            <p:cNvCxnSpPr>
              <a:stCxn id="260" idx="2"/>
              <a:endCxn id="239" idx="0"/>
            </p:cNvCxnSpPr>
            <p:nvPr/>
          </p:nvCxnSpPr>
          <p:spPr>
            <a:xfrm flipH="1">
              <a:off x="4227451" y="3127692"/>
              <a:ext cx="771730" cy="920178"/>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cxnSp>
          <p:nvCxnSpPr>
            <p:cNvPr id="266" name="Straight Connector 265"/>
            <p:cNvCxnSpPr>
              <a:stCxn id="260" idx="2"/>
              <a:endCxn id="253" idx="0"/>
            </p:cNvCxnSpPr>
            <p:nvPr/>
          </p:nvCxnSpPr>
          <p:spPr>
            <a:xfrm>
              <a:off x="4999181" y="3127692"/>
              <a:ext cx="765144" cy="917053"/>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cxnSp>
          <p:nvCxnSpPr>
            <p:cNvPr id="269" name="Straight Connector 268"/>
            <p:cNvCxnSpPr>
              <a:stCxn id="239" idx="2"/>
              <a:endCxn id="245" idx="0"/>
            </p:cNvCxnSpPr>
            <p:nvPr/>
          </p:nvCxnSpPr>
          <p:spPr>
            <a:xfrm>
              <a:off x="4227451" y="4832605"/>
              <a:ext cx="2068" cy="341457"/>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cxnSp>
          <p:nvCxnSpPr>
            <p:cNvPr id="272" name="Straight Connector 271"/>
            <p:cNvCxnSpPr>
              <a:stCxn id="253" idx="2"/>
              <a:endCxn id="249" idx="0"/>
            </p:cNvCxnSpPr>
            <p:nvPr/>
          </p:nvCxnSpPr>
          <p:spPr>
            <a:xfrm>
              <a:off x="5764325" y="4829480"/>
              <a:ext cx="0" cy="328345"/>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grpSp>
        <p:nvGrpSpPr>
          <p:cNvPr id="30" name="Group 29"/>
          <p:cNvGrpSpPr/>
          <p:nvPr/>
        </p:nvGrpSpPr>
        <p:grpSpPr>
          <a:xfrm>
            <a:off x="6705016" y="2563389"/>
            <a:ext cx="2062484" cy="3363289"/>
            <a:chOff x="6705016" y="2563383"/>
            <a:chExt cx="2062484" cy="3363289"/>
          </a:xfrm>
        </p:grpSpPr>
        <p:grpSp>
          <p:nvGrpSpPr>
            <p:cNvPr id="24" name="Group 23"/>
            <p:cNvGrpSpPr/>
            <p:nvPr/>
          </p:nvGrpSpPr>
          <p:grpSpPr>
            <a:xfrm>
              <a:off x="6705016" y="2563383"/>
              <a:ext cx="2062484" cy="1058648"/>
              <a:chOff x="6705016" y="2630974"/>
              <a:chExt cx="2062484" cy="1058648"/>
            </a:xfrm>
          </p:grpSpPr>
          <p:grpSp>
            <p:nvGrpSpPr>
              <p:cNvPr id="193" name="Group 192"/>
              <p:cNvGrpSpPr/>
              <p:nvPr/>
            </p:nvGrpSpPr>
            <p:grpSpPr>
              <a:xfrm>
                <a:off x="6798387" y="2670341"/>
                <a:ext cx="1886042" cy="976948"/>
                <a:chOff x="842658" y="3257138"/>
                <a:chExt cx="1886042" cy="976948"/>
              </a:xfrm>
            </p:grpSpPr>
            <p:sp>
              <p:nvSpPr>
                <p:cNvPr id="195" name="Oval 194"/>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196" name="Oval 195"/>
                <p:cNvSpPr/>
                <p:nvPr/>
              </p:nvSpPr>
              <p:spPr>
                <a:xfrm>
                  <a:off x="1623401" y="325713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197" name="Oval 196"/>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198" name="Straight Arrow Connector 197"/>
                <p:cNvCxnSpPr>
                  <a:stCxn id="195" idx="7"/>
                  <a:endCxn id="196" idx="2"/>
                </p:cNvCxnSpPr>
                <p:nvPr/>
              </p:nvCxnSpPr>
              <p:spPr>
                <a:xfrm flipV="1">
                  <a:off x="1119683" y="3426472"/>
                  <a:ext cx="503718" cy="19940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99" name="Straight Arrow Connector 198"/>
                <p:cNvCxnSpPr>
                  <a:stCxn id="195" idx="5"/>
                  <a:endCxn id="197" idx="2"/>
                </p:cNvCxnSpPr>
                <p:nvPr/>
              </p:nvCxnSpPr>
              <p:spPr>
                <a:xfrm>
                  <a:off x="1119683" y="3865348"/>
                  <a:ext cx="505633"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200" name="Straight Arrow Connector 199"/>
                <p:cNvCxnSpPr>
                  <a:stCxn id="197" idx="0"/>
                  <a:endCxn id="196" idx="4"/>
                </p:cNvCxnSpPr>
                <p:nvPr/>
              </p:nvCxnSpPr>
              <p:spPr>
                <a:xfrm flipH="1" flipV="1">
                  <a:off x="1785679" y="3595805"/>
                  <a:ext cx="1915" cy="29961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201" name="Oval 200"/>
                <p:cNvSpPr/>
                <p:nvPr/>
              </p:nvSpPr>
              <p:spPr>
                <a:xfrm>
                  <a:off x="2404145"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202" name="Straight Arrow Connector 201"/>
                <p:cNvCxnSpPr>
                  <a:stCxn id="196" idx="6"/>
                  <a:endCxn id="201" idx="1"/>
                </p:cNvCxnSpPr>
                <p:nvPr/>
              </p:nvCxnSpPr>
              <p:spPr>
                <a:xfrm>
                  <a:off x="1947956" y="3426472"/>
                  <a:ext cx="503719" cy="199403"/>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203" name="Straight Arrow Connector 202"/>
                <p:cNvCxnSpPr>
                  <a:stCxn id="197" idx="6"/>
                  <a:endCxn id="201" idx="3"/>
                </p:cNvCxnSpPr>
                <p:nvPr/>
              </p:nvCxnSpPr>
              <p:spPr>
                <a:xfrm flipV="1">
                  <a:off x="1949871" y="3865348"/>
                  <a:ext cx="501804"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sp>
            <p:nvSpPr>
              <p:cNvPr id="194" name="Rectangle 193"/>
              <p:cNvSpPr/>
              <p:nvPr/>
            </p:nvSpPr>
            <p:spPr>
              <a:xfrm>
                <a:off x="6705016" y="2630974"/>
                <a:ext cx="2062484" cy="1058648"/>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grpSp>
          <p:nvGrpSpPr>
            <p:cNvPr id="213" name="Group 212"/>
            <p:cNvGrpSpPr/>
            <p:nvPr/>
          </p:nvGrpSpPr>
          <p:grpSpPr>
            <a:xfrm>
              <a:off x="7085942" y="3969571"/>
              <a:ext cx="1299555" cy="1058648"/>
              <a:chOff x="1441628" y="3217771"/>
              <a:chExt cx="1299555" cy="1058648"/>
            </a:xfrm>
          </p:grpSpPr>
          <p:grpSp>
            <p:nvGrpSpPr>
              <p:cNvPr id="214" name="Group 213"/>
              <p:cNvGrpSpPr/>
              <p:nvPr/>
            </p:nvGrpSpPr>
            <p:grpSpPr>
              <a:xfrm>
                <a:off x="1552814" y="3257138"/>
                <a:ext cx="1105299" cy="976948"/>
                <a:chOff x="1623401" y="3257138"/>
                <a:chExt cx="1105299" cy="976948"/>
              </a:xfrm>
            </p:grpSpPr>
            <p:sp>
              <p:nvSpPr>
                <p:cNvPr id="216" name="Oval 215"/>
                <p:cNvSpPr/>
                <p:nvPr/>
              </p:nvSpPr>
              <p:spPr>
                <a:xfrm>
                  <a:off x="1623401" y="325713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217" name="Oval 216"/>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218" name="Straight Arrow Connector 217"/>
                <p:cNvCxnSpPr>
                  <a:stCxn id="217" idx="0"/>
                  <a:endCxn id="216" idx="4"/>
                </p:cNvCxnSpPr>
                <p:nvPr/>
              </p:nvCxnSpPr>
              <p:spPr>
                <a:xfrm flipH="1" flipV="1">
                  <a:off x="1785679" y="3595805"/>
                  <a:ext cx="1915" cy="29961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219" name="Oval 218"/>
                <p:cNvSpPr/>
                <p:nvPr/>
              </p:nvSpPr>
              <p:spPr>
                <a:xfrm>
                  <a:off x="2404145"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220" name="Straight Arrow Connector 219"/>
                <p:cNvCxnSpPr>
                  <a:stCxn id="216" idx="6"/>
                  <a:endCxn id="219" idx="1"/>
                </p:cNvCxnSpPr>
                <p:nvPr/>
              </p:nvCxnSpPr>
              <p:spPr>
                <a:xfrm>
                  <a:off x="1947956" y="3426472"/>
                  <a:ext cx="503719" cy="199403"/>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221" name="Straight Arrow Connector 220"/>
                <p:cNvCxnSpPr>
                  <a:stCxn id="217" idx="6"/>
                  <a:endCxn id="219" idx="3"/>
                </p:cNvCxnSpPr>
                <p:nvPr/>
              </p:nvCxnSpPr>
              <p:spPr>
                <a:xfrm flipV="1">
                  <a:off x="1949871" y="3865348"/>
                  <a:ext cx="501804"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sp>
            <p:nvSpPr>
              <p:cNvPr id="215" name="Rectangle 214"/>
              <p:cNvSpPr/>
              <p:nvPr/>
            </p:nvSpPr>
            <p:spPr>
              <a:xfrm>
                <a:off x="1441628" y="3217771"/>
                <a:ext cx="1299555" cy="1058648"/>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grpSp>
          <p:nvGrpSpPr>
            <p:cNvPr id="228" name="Group 227"/>
            <p:cNvGrpSpPr/>
            <p:nvPr/>
          </p:nvGrpSpPr>
          <p:grpSpPr>
            <a:xfrm>
              <a:off x="7046188" y="5276982"/>
              <a:ext cx="1379063" cy="649690"/>
              <a:chOff x="678700" y="3803303"/>
              <a:chExt cx="1379063" cy="649690"/>
            </a:xfrm>
          </p:grpSpPr>
          <p:grpSp>
            <p:nvGrpSpPr>
              <p:cNvPr id="229" name="Group 228"/>
              <p:cNvGrpSpPr/>
              <p:nvPr/>
            </p:nvGrpSpPr>
            <p:grpSpPr>
              <a:xfrm>
                <a:off x="772071" y="3895419"/>
                <a:ext cx="1107213" cy="527522"/>
                <a:chOff x="842658" y="3895419"/>
                <a:chExt cx="1107213" cy="527522"/>
              </a:xfrm>
            </p:grpSpPr>
            <p:sp>
              <p:nvSpPr>
                <p:cNvPr id="231" name="Oval 230"/>
                <p:cNvSpPr/>
                <p:nvPr/>
              </p:nvSpPr>
              <p:spPr>
                <a:xfrm>
                  <a:off x="842658" y="4084274"/>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sp>
              <p:nvSpPr>
                <p:cNvPr id="232" name="Oval 231"/>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233" name="Straight Arrow Connector 232"/>
                <p:cNvCxnSpPr>
                  <a:stCxn id="231" idx="6"/>
                  <a:endCxn id="232" idx="2"/>
                </p:cNvCxnSpPr>
                <p:nvPr/>
              </p:nvCxnSpPr>
              <p:spPr>
                <a:xfrm flipV="1">
                  <a:off x="1167213" y="4064753"/>
                  <a:ext cx="458103" cy="18885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sp>
            <p:nvSpPr>
              <p:cNvPr id="230" name="Rectangle 229"/>
              <p:cNvSpPr/>
              <p:nvPr/>
            </p:nvSpPr>
            <p:spPr>
              <a:xfrm>
                <a:off x="678700" y="3803303"/>
                <a:ext cx="1379063" cy="649690"/>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cxnSp>
          <p:nvCxnSpPr>
            <p:cNvPr id="234" name="Straight Connector 233"/>
            <p:cNvCxnSpPr>
              <a:stCxn id="194" idx="2"/>
              <a:endCxn id="215" idx="0"/>
            </p:cNvCxnSpPr>
            <p:nvPr/>
          </p:nvCxnSpPr>
          <p:spPr>
            <a:xfrm flipH="1">
              <a:off x="7735720" y="3622031"/>
              <a:ext cx="538" cy="347540"/>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cxnSp>
          <p:nvCxnSpPr>
            <p:cNvPr id="236" name="Straight Connector 235"/>
            <p:cNvCxnSpPr>
              <a:stCxn id="215" idx="2"/>
              <a:endCxn id="230" idx="0"/>
            </p:cNvCxnSpPr>
            <p:nvPr/>
          </p:nvCxnSpPr>
          <p:spPr>
            <a:xfrm>
              <a:off x="7735720" y="5028219"/>
              <a:ext cx="0" cy="248763"/>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sp>
        <p:nvSpPr>
          <p:cNvPr id="278" name="TextBox 277"/>
          <p:cNvSpPr txBox="1"/>
          <p:nvPr/>
        </p:nvSpPr>
        <p:spPr>
          <a:xfrm>
            <a:off x="6705019" y="2122976"/>
            <a:ext cx="2062484" cy="400110"/>
          </a:xfrm>
          <a:prstGeom prst="rect">
            <a:avLst/>
          </a:prstGeom>
          <a:noFill/>
        </p:spPr>
        <p:txBody>
          <a:bodyPr wrap="square" rtlCol="0">
            <a:spAutoFit/>
          </a:bodyPr>
          <a:lstStyle/>
          <a:p>
            <a:pPr algn="ctr"/>
            <a:r>
              <a:rPr lang="en-US" sz="2000" dirty="0">
                <a:solidFill>
                  <a:srgbClr val="800000"/>
                </a:solidFill>
                <a:latin typeface="Arial"/>
                <a:cs typeface="Arial"/>
              </a:rPr>
              <a:t>QVO: </a:t>
            </a:r>
            <a:r>
              <a:rPr lang="en-US" sz="2000" dirty="0" err="1">
                <a:solidFill>
                  <a:srgbClr val="800000"/>
                </a:solidFill>
                <a:latin typeface="Arial"/>
                <a:cs typeface="Arial"/>
              </a:rPr>
              <a:t>c,d,b,a</a:t>
            </a:r>
            <a:endParaRPr lang="en-US" sz="2000" dirty="0">
              <a:solidFill>
                <a:srgbClr val="800000"/>
              </a:solidFill>
              <a:latin typeface="Arial"/>
              <a:cs typeface="Arial"/>
            </a:endParaRPr>
          </a:p>
        </p:txBody>
      </p:sp>
      <p:sp>
        <p:nvSpPr>
          <p:cNvPr id="144" name="TextBox 143"/>
          <p:cNvSpPr txBox="1"/>
          <p:nvPr/>
        </p:nvSpPr>
        <p:spPr>
          <a:xfrm>
            <a:off x="134423" y="772824"/>
            <a:ext cx="8860019" cy="430887"/>
          </a:xfrm>
          <a:prstGeom prst="rect">
            <a:avLst/>
          </a:prstGeom>
          <a:noFill/>
        </p:spPr>
        <p:txBody>
          <a:bodyPr wrap="square" rtlCol="0">
            <a:spAutoFit/>
          </a:bodyPr>
          <a:lstStyle/>
          <a:p>
            <a:pPr marL="342900" indent="-342900">
              <a:buFont typeface="Wingdings" charset="2"/>
              <a:buChar char="Ø"/>
            </a:pPr>
            <a:r>
              <a:rPr lang="en-US" sz="2200" dirty="0">
                <a:latin typeface="Arial"/>
                <a:cs typeface="Arial"/>
              </a:rPr>
              <a:t>Storage: 2 adjacency lists per vertex (</a:t>
            </a:r>
            <a:r>
              <a:rPr lang="en-US" sz="2200" dirty="0" err="1">
                <a:latin typeface="Arial"/>
                <a:cs typeface="Arial"/>
              </a:rPr>
              <a:t>fw</a:t>
            </a:r>
            <a:r>
              <a:rPr lang="en-US" sz="2200" dirty="0">
                <a:latin typeface="Arial"/>
                <a:cs typeface="Arial"/>
              </a:rPr>
              <a:t> &amp; </a:t>
            </a:r>
            <a:r>
              <a:rPr lang="en-US" sz="2200" dirty="0" err="1">
                <a:latin typeface="Arial"/>
                <a:cs typeface="Arial"/>
              </a:rPr>
              <a:t>bw</a:t>
            </a:r>
            <a:r>
              <a:rPr lang="en-US" sz="2200" dirty="0">
                <a:latin typeface="Arial"/>
                <a:cs typeface="Arial"/>
              </a:rPr>
              <a:t>) stored in memory</a:t>
            </a:r>
          </a:p>
        </p:txBody>
      </p:sp>
      <p:sp>
        <p:nvSpPr>
          <p:cNvPr id="148" name="TextBox 147"/>
          <p:cNvSpPr txBox="1"/>
          <p:nvPr/>
        </p:nvSpPr>
        <p:spPr>
          <a:xfrm>
            <a:off x="452920" y="1625303"/>
            <a:ext cx="2695579" cy="400110"/>
          </a:xfrm>
          <a:prstGeom prst="rect">
            <a:avLst/>
          </a:prstGeom>
          <a:noFill/>
        </p:spPr>
        <p:txBody>
          <a:bodyPr wrap="square" rtlCol="0">
            <a:spAutoFit/>
          </a:bodyPr>
          <a:lstStyle/>
          <a:p>
            <a:pPr algn="ctr"/>
            <a:r>
              <a:rPr lang="en-US" sz="2000" dirty="0">
                <a:latin typeface="Arial"/>
                <a:cs typeface="Arial"/>
              </a:rPr>
              <a:t>Logical Plan</a:t>
            </a:r>
          </a:p>
        </p:txBody>
      </p:sp>
      <p:sp>
        <p:nvSpPr>
          <p:cNvPr id="112" name="Rounded Rectangle 111"/>
          <p:cNvSpPr/>
          <p:nvPr/>
        </p:nvSpPr>
        <p:spPr>
          <a:xfrm>
            <a:off x="273163" y="4039357"/>
            <a:ext cx="1379063" cy="1101756"/>
          </a:xfrm>
          <a:prstGeom prst="roundRect">
            <a:avLst/>
          </a:prstGeom>
          <a:noFill/>
          <a:ln w="476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3" name="Rounded Rectangle 112"/>
          <p:cNvSpPr/>
          <p:nvPr/>
        </p:nvSpPr>
        <p:spPr>
          <a:xfrm>
            <a:off x="782301" y="2543390"/>
            <a:ext cx="2101154" cy="1101756"/>
          </a:xfrm>
          <a:prstGeom prst="roundRect">
            <a:avLst/>
          </a:prstGeom>
          <a:noFill/>
          <a:ln w="476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5" name="Rounded Rectangle 114"/>
          <p:cNvSpPr/>
          <p:nvPr/>
        </p:nvSpPr>
        <p:spPr>
          <a:xfrm>
            <a:off x="3522116" y="4044745"/>
            <a:ext cx="1379063" cy="787860"/>
          </a:xfrm>
          <a:prstGeom prst="roundRect">
            <a:avLst/>
          </a:prstGeom>
          <a:noFill/>
          <a:ln w="476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6" name="Rounded Rectangle 115"/>
          <p:cNvSpPr/>
          <p:nvPr/>
        </p:nvSpPr>
        <p:spPr>
          <a:xfrm>
            <a:off x="4189291" y="2558231"/>
            <a:ext cx="1611108" cy="577147"/>
          </a:xfrm>
          <a:prstGeom prst="roundRect">
            <a:avLst/>
          </a:prstGeom>
          <a:noFill/>
          <a:ln w="476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7" name="Picture 116">
            <a:extLst>
              <a:ext uri="{FF2B5EF4-FFF2-40B4-BE49-F238E27FC236}">
                <a16:creationId xmlns:a16="http://schemas.microsoft.com/office/drawing/2014/main" id="{BD16DA70-91B3-474F-8427-E981D0A1CA2B}"/>
              </a:ext>
            </a:extLst>
          </p:cNvPr>
          <p:cNvPicPr>
            <a:picLocks noChangeAspect="1"/>
          </p:cNvPicPr>
          <p:nvPr/>
        </p:nvPicPr>
        <p:blipFill>
          <a:blip r:embed="rId4"/>
          <a:stretch>
            <a:fillRect/>
          </a:stretch>
        </p:blipFill>
        <p:spPr>
          <a:xfrm>
            <a:off x="19126" y="6496076"/>
            <a:ext cx="1009574" cy="336524"/>
          </a:xfrm>
          <a:prstGeom prst="rect">
            <a:avLst/>
          </a:prstGeom>
        </p:spPr>
      </p:pic>
    </p:spTree>
    <p:custDataLst>
      <p:tags r:id="rId1"/>
    </p:custDataLst>
    <p:extLst>
      <p:ext uri="{BB962C8B-B14F-4D97-AF65-F5344CB8AC3E}">
        <p14:creationId xmlns:p14="http://schemas.microsoft.com/office/powerpoint/2010/main" val="391240646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2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7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112"/>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115"/>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11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1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13"/>
                                        </p:tgtEl>
                                        <p:attrNameLst>
                                          <p:attrName>style.visibility</p:attrName>
                                        </p:attrNameLst>
                                      </p:cBhvr>
                                      <p:to>
                                        <p:strVal val="hidden"/>
                                      </p:to>
                                    </p:set>
                                  </p:childTnLst>
                                </p:cTn>
                              </p:par>
                              <p:par>
                                <p:cTn id="37" presetID="1" presetClass="exit" presetSubtype="0" fill="hold" grpId="1" nodeType="withEffect">
                                  <p:stCondLst>
                                    <p:cond delay="0"/>
                                  </p:stCondLst>
                                  <p:childTnLst>
                                    <p:set>
                                      <p:cBhvr>
                                        <p:cTn id="38" dur="1" fill="hold">
                                          <p:stCondLst>
                                            <p:cond delay="0"/>
                                          </p:stCondLst>
                                        </p:cTn>
                                        <p:tgtEl>
                                          <p:spTgt spid="116"/>
                                        </p:tgtEl>
                                        <p:attrNameLst>
                                          <p:attrName>style.visibility</p:attrName>
                                        </p:attrNameLst>
                                      </p:cBhvr>
                                      <p:to>
                                        <p:strVal val="hidden"/>
                                      </p:to>
                                    </p:set>
                                  </p:childTnLst>
                                </p:cTn>
                              </p:par>
                              <p:par>
                                <p:cTn id="39" presetID="1" presetClass="entr" presetSubtype="0" fill="hold" nodeType="withEffect">
                                  <p:stCondLst>
                                    <p:cond delay="0"/>
                                  </p:stCondLst>
                                  <p:childTnLst>
                                    <p:set>
                                      <p:cBhvr>
                                        <p:cTn id="40" dur="1" fill="hold">
                                          <p:stCondLst>
                                            <p:cond delay="0"/>
                                          </p:stCondLst>
                                        </p:cTn>
                                        <p:tgtEl>
                                          <p:spTgt spid="3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7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78"/>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50"/>
                                        </p:tgtEl>
                                        <p:attrNameLst>
                                          <p:attrName>style.visibility</p:attrName>
                                        </p:attrNameLst>
                                      </p:cBhvr>
                                      <p:to>
                                        <p:strVal val="visible"/>
                                      </p:to>
                                    </p:set>
                                  </p:childTnLst>
                                </p:cTn>
                              </p:par>
                              <p:par>
                                <p:cTn id="49" presetID="1" presetClass="exit" presetSubtype="0" fill="hold" grpId="1" nodeType="withEffect">
                                  <p:stCondLst>
                                    <p:cond delay="0"/>
                                  </p:stCondLst>
                                  <p:childTnLst>
                                    <p:set>
                                      <p:cBhvr>
                                        <p:cTn id="50" dur="1" fill="hold">
                                          <p:stCondLst>
                                            <p:cond delay="0"/>
                                          </p:stCondLst>
                                        </p:cTn>
                                        <p:tgtEl>
                                          <p:spTgt spid="14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177" grpId="0"/>
      <p:bldP spid="178" grpId="0"/>
      <p:bldP spid="278" grpId="0"/>
      <p:bldP spid="144" grpId="0"/>
      <p:bldP spid="148" grpId="0"/>
      <p:bldP spid="148" grpId="1"/>
      <p:bldP spid="112" grpId="0" animBg="1"/>
      <p:bldP spid="112" grpId="1" animBg="1"/>
      <p:bldP spid="113" grpId="0" animBg="1"/>
      <p:bldP spid="113" grpId="1" animBg="1"/>
      <p:bldP spid="115" grpId="0" animBg="1"/>
      <p:bldP spid="115" grpId="1" animBg="1"/>
      <p:bldP spid="116" grpId="0" animBg="1"/>
      <p:bldP spid="116"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63268"/>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6509" y="0"/>
            <a:ext cx="9265988" cy="523220"/>
          </a:xfrm>
          <a:prstGeom prst="rect">
            <a:avLst/>
          </a:prstGeom>
          <a:noFill/>
        </p:spPr>
        <p:txBody>
          <a:bodyPr wrap="square" rtlCol="0">
            <a:spAutoFit/>
          </a:bodyPr>
          <a:lstStyle/>
          <a:p>
            <a:pPr marL="274320" indent="-457200"/>
            <a:r>
              <a:rPr lang="en-US" sz="2800" kern="0" dirty="0">
                <a:solidFill>
                  <a:srgbClr val="000000"/>
                </a:solidFill>
                <a:latin typeface="Trebuchet MS"/>
              </a:rPr>
              <a:t>Q1: Ordering QVOs: Good Orders</a:t>
            </a:r>
          </a:p>
        </p:txBody>
      </p:sp>
      <p:sp>
        <p:nvSpPr>
          <p:cNvPr id="3" name="Slide Number Placeholder 2"/>
          <p:cNvSpPr>
            <a:spLocks noGrp="1"/>
          </p:cNvSpPr>
          <p:nvPr>
            <p:ph type="sldNum" sz="quarter" idx="12"/>
          </p:nvPr>
        </p:nvSpPr>
        <p:spPr/>
        <p:txBody>
          <a:bodyPr/>
          <a:lstStyle/>
          <a:p>
            <a:fld id="{65CC13EC-677E-384F-B278-2939878C589F}" type="slidenum">
              <a:rPr lang="en-US" smtClean="0"/>
              <a:t>15</a:t>
            </a:fld>
            <a:endParaRPr lang="en-US"/>
          </a:p>
        </p:txBody>
      </p:sp>
      <p:sp>
        <p:nvSpPr>
          <p:cNvPr id="6" name="Rectangle 5"/>
          <p:cNvSpPr/>
          <p:nvPr/>
        </p:nvSpPr>
        <p:spPr>
          <a:xfrm>
            <a:off x="5013" y="693180"/>
            <a:ext cx="9132478" cy="1259319"/>
          </a:xfrm>
          <a:prstGeom prst="rect">
            <a:avLst/>
          </a:prstGeom>
        </p:spPr>
        <p:txBody>
          <a:bodyPr wrap="square">
            <a:spAutoFit/>
          </a:bodyPr>
          <a:lstStyle/>
          <a:p>
            <a:pPr marL="457200" indent="-457200">
              <a:lnSpc>
                <a:spcPct val="150000"/>
              </a:lnSpc>
              <a:buFont typeface="Wingdings" charset="2"/>
              <a:buChar char="Ø"/>
            </a:pPr>
            <a:r>
              <a:rPr lang="en-US" sz="2600" kern="0" dirty="0">
                <a:latin typeface="Arial"/>
                <a:cs typeface="Arial"/>
              </a:rPr>
              <a:t>Two main effects of QVOs: </a:t>
            </a:r>
          </a:p>
          <a:p>
            <a:pPr marL="457200" indent="-457200">
              <a:lnSpc>
                <a:spcPct val="150000"/>
              </a:lnSpc>
              <a:buFont typeface="Wingdings" charset="2"/>
              <a:buChar char="Ø"/>
            </a:pPr>
            <a:r>
              <a:rPr lang="en-US" sz="2600" kern="0" dirty="0">
                <a:latin typeface="Arial"/>
                <a:cs typeface="Arial"/>
              </a:rPr>
              <a:t>First Effect: # intermediate partial matches.</a:t>
            </a:r>
          </a:p>
        </p:txBody>
      </p:sp>
      <p:grpSp>
        <p:nvGrpSpPr>
          <p:cNvPr id="132" name="Group 131"/>
          <p:cNvGrpSpPr/>
          <p:nvPr/>
        </p:nvGrpSpPr>
        <p:grpSpPr>
          <a:xfrm>
            <a:off x="651352" y="2404533"/>
            <a:ext cx="2062484" cy="3363289"/>
            <a:chOff x="6705016" y="2563383"/>
            <a:chExt cx="2062484" cy="3363289"/>
          </a:xfrm>
        </p:grpSpPr>
        <p:grpSp>
          <p:nvGrpSpPr>
            <p:cNvPr id="133" name="Group 132"/>
            <p:cNvGrpSpPr/>
            <p:nvPr/>
          </p:nvGrpSpPr>
          <p:grpSpPr>
            <a:xfrm>
              <a:off x="6705016" y="2563383"/>
              <a:ext cx="2062484" cy="1058648"/>
              <a:chOff x="6705016" y="2630974"/>
              <a:chExt cx="2062484" cy="1058648"/>
            </a:xfrm>
          </p:grpSpPr>
          <p:grpSp>
            <p:nvGrpSpPr>
              <p:cNvPr id="151" name="Group 150"/>
              <p:cNvGrpSpPr/>
              <p:nvPr/>
            </p:nvGrpSpPr>
            <p:grpSpPr>
              <a:xfrm>
                <a:off x="6798387" y="2670341"/>
                <a:ext cx="1886042" cy="976948"/>
                <a:chOff x="842658" y="3257138"/>
                <a:chExt cx="1886042" cy="976948"/>
              </a:xfrm>
            </p:grpSpPr>
            <p:sp>
              <p:nvSpPr>
                <p:cNvPr id="153" name="Oval 152"/>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154" name="Oval 153"/>
                <p:cNvSpPr/>
                <p:nvPr/>
              </p:nvSpPr>
              <p:spPr>
                <a:xfrm>
                  <a:off x="1623401" y="325713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155" name="Oval 154"/>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156" name="Straight Arrow Connector 155"/>
                <p:cNvCxnSpPr>
                  <a:stCxn id="153" idx="7"/>
                  <a:endCxn id="154" idx="2"/>
                </p:cNvCxnSpPr>
                <p:nvPr/>
              </p:nvCxnSpPr>
              <p:spPr>
                <a:xfrm flipV="1">
                  <a:off x="1119683" y="3426472"/>
                  <a:ext cx="503718" cy="19940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57" name="Straight Arrow Connector 156"/>
                <p:cNvCxnSpPr>
                  <a:stCxn id="153" idx="5"/>
                  <a:endCxn id="155" idx="2"/>
                </p:cNvCxnSpPr>
                <p:nvPr/>
              </p:nvCxnSpPr>
              <p:spPr>
                <a:xfrm>
                  <a:off x="1119683" y="3865348"/>
                  <a:ext cx="505633"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58" name="Straight Arrow Connector 157"/>
                <p:cNvCxnSpPr>
                  <a:stCxn id="155" idx="0"/>
                  <a:endCxn id="154" idx="4"/>
                </p:cNvCxnSpPr>
                <p:nvPr/>
              </p:nvCxnSpPr>
              <p:spPr>
                <a:xfrm flipH="1" flipV="1">
                  <a:off x="1785679" y="3595805"/>
                  <a:ext cx="1915" cy="29961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159" name="Oval 158"/>
                <p:cNvSpPr/>
                <p:nvPr/>
              </p:nvSpPr>
              <p:spPr>
                <a:xfrm>
                  <a:off x="2404145"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160" name="Straight Arrow Connector 159"/>
                <p:cNvCxnSpPr>
                  <a:stCxn id="154" idx="6"/>
                  <a:endCxn id="159" idx="1"/>
                </p:cNvCxnSpPr>
                <p:nvPr/>
              </p:nvCxnSpPr>
              <p:spPr>
                <a:xfrm>
                  <a:off x="1947956" y="3426472"/>
                  <a:ext cx="503719" cy="199403"/>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61" name="Straight Arrow Connector 160"/>
                <p:cNvCxnSpPr>
                  <a:stCxn id="155" idx="6"/>
                  <a:endCxn id="159" idx="3"/>
                </p:cNvCxnSpPr>
                <p:nvPr/>
              </p:nvCxnSpPr>
              <p:spPr>
                <a:xfrm flipV="1">
                  <a:off x="1949871" y="3865348"/>
                  <a:ext cx="501804"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sp>
            <p:nvSpPr>
              <p:cNvPr id="152" name="Rectangle 151"/>
              <p:cNvSpPr/>
              <p:nvPr/>
            </p:nvSpPr>
            <p:spPr>
              <a:xfrm>
                <a:off x="6705016" y="2630974"/>
                <a:ext cx="2062484" cy="1058648"/>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grpSp>
          <p:nvGrpSpPr>
            <p:cNvPr id="134" name="Group 133"/>
            <p:cNvGrpSpPr/>
            <p:nvPr/>
          </p:nvGrpSpPr>
          <p:grpSpPr>
            <a:xfrm>
              <a:off x="7085942" y="3969571"/>
              <a:ext cx="1299555" cy="1058648"/>
              <a:chOff x="1441628" y="3217771"/>
              <a:chExt cx="1299555" cy="1058648"/>
            </a:xfrm>
          </p:grpSpPr>
          <p:grpSp>
            <p:nvGrpSpPr>
              <p:cNvPr id="143" name="Group 142"/>
              <p:cNvGrpSpPr/>
              <p:nvPr/>
            </p:nvGrpSpPr>
            <p:grpSpPr>
              <a:xfrm>
                <a:off x="1552814" y="3257138"/>
                <a:ext cx="1105299" cy="976948"/>
                <a:chOff x="1623401" y="3257138"/>
                <a:chExt cx="1105299" cy="976948"/>
              </a:xfrm>
            </p:grpSpPr>
            <p:sp>
              <p:nvSpPr>
                <p:cNvPr id="145" name="Oval 144"/>
                <p:cNvSpPr/>
                <p:nvPr/>
              </p:nvSpPr>
              <p:spPr>
                <a:xfrm>
                  <a:off x="1623401" y="325713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146" name="Oval 145"/>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147" name="Straight Arrow Connector 146"/>
                <p:cNvCxnSpPr>
                  <a:stCxn id="146" idx="0"/>
                  <a:endCxn id="145" idx="4"/>
                </p:cNvCxnSpPr>
                <p:nvPr/>
              </p:nvCxnSpPr>
              <p:spPr>
                <a:xfrm flipH="1" flipV="1">
                  <a:off x="1785679" y="3595805"/>
                  <a:ext cx="1915" cy="29961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148" name="Oval 147"/>
                <p:cNvSpPr/>
                <p:nvPr/>
              </p:nvSpPr>
              <p:spPr>
                <a:xfrm>
                  <a:off x="2404145"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149" name="Straight Arrow Connector 148"/>
                <p:cNvCxnSpPr>
                  <a:stCxn id="145" idx="6"/>
                  <a:endCxn id="148" idx="1"/>
                </p:cNvCxnSpPr>
                <p:nvPr/>
              </p:nvCxnSpPr>
              <p:spPr>
                <a:xfrm>
                  <a:off x="1947956" y="3426472"/>
                  <a:ext cx="503719" cy="199403"/>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50" name="Straight Arrow Connector 149"/>
                <p:cNvCxnSpPr>
                  <a:stCxn id="146" idx="6"/>
                  <a:endCxn id="148" idx="3"/>
                </p:cNvCxnSpPr>
                <p:nvPr/>
              </p:nvCxnSpPr>
              <p:spPr>
                <a:xfrm flipV="1">
                  <a:off x="1949871" y="3865348"/>
                  <a:ext cx="501804"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sp>
            <p:nvSpPr>
              <p:cNvPr id="144" name="Rectangle 143"/>
              <p:cNvSpPr/>
              <p:nvPr/>
            </p:nvSpPr>
            <p:spPr>
              <a:xfrm>
                <a:off x="1441628" y="3217771"/>
                <a:ext cx="1299555" cy="1058648"/>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grpSp>
          <p:nvGrpSpPr>
            <p:cNvPr id="135" name="Group 134"/>
            <p:cNvGrpSpPr/>
            <p:nvPr/>
          </p:nvGrpSpPr>
          <p:grpSpPr>
            <a:xfrm>
              <a:off x="7046188" y="5276982"/>
              <a:ext cx="1379063" cy="649690"/>
              <a:chOff x="678700" y="3803303"/>
              <a:chExt cx="1379063" cy="649690"/>
            </a:xfrm>
          </p:grpSpPr>
          <p:grpSp>
            <p:nvGrpSpPr>
              <p:cNvPr id="138" name="Group 137"/>
              <p:cNvGrpSpPr/>
              <p:nvPr/>
            </p:nvGrpSpPr>
            <p:grpSpPr>
              <a:xfrm>
                <a:off x="772071" y="3895419"/>
                <a:ext cx="1107213" cy="527522"/>
                <a:chOff x="842658" y="3895419"/>
                <a:chExt cx="1107213" cy="527522"/>
              </a:xfrm>
            </p:grpSpPr>
            <p:sp>
              <p:nvSpPr>
                <p:cNvPr id="140" name="Oval 139"/>
                <p:cNvSpPr/>
                <p:nvPr/>
              </p:nvSpPr>
              <p:spPr>
                <a:xfrm>
                  <a:off x="842658" y="4084274"/>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sp>
              <p:nvSpPr>
                <p:cNvPr id="141" name="Oval 140"/>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142" name="Straight Arrow Connector 141"/>
                <p:cNvCxnSpPr>
                  <a:stCxn id="140" idx="6"/>
                  <a:endCxn id="141" idx="2"/>
                </p:cNvCxnSpPr>
                <p:nvPr/>
              </p:nvCxnSpPr>
              <p:spPr>
                <a:xfrm flipV="1">
                  <a:off x="1167213" y="4064753"/>
                  <a:ext cx="458103" cy="18885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sp>
            <p:nvSpPr>
              <p:cNvPr id="139" name="Rectangle 138"/>
              <p:cNvSpPr/>
              <p:nvPr/>
            </p:nvSpPr>
            <p:spPr>
              <a:xfrm>
                <a:off x="678700" y="3803303"/>
                <a:ext cx="1379063" cy="649690"/>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cxnSp>
          <p:nvCxnSpPr>
            <p:cNvPr id="136" name="Straight Connector 135"/>
            <p:cNvCxnSpPr>
              <a:stCxn id="152" idx="2"/>
              <a:endCxn id="144" idx="0"/>
            </p:cNvCxnSpPr>
            <p:nvPr/>
          </p:nvCxnSpPr>
          <p:spPr>
            <a:xfrm flipH="1">
              <a:off x="7735720" y="3622031"/>
              <a:ext cx="538" cy="347540"/>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cxnSp>
          <p:nvCxnSpPr>
            <p:cNvPr id="137" name="Straight Connector 136"/>
            <p:cNvCxnSpPr>
              <a:stCxn id="144" idx="2"/>
              <a:endCxn id="139" idx="0"/>
            </p:cNvCxnSpPr>
            <p:nvPr/>
          </p:nvCxnSpPr>
          <p:spPr>
            <a:xfrm>
              <a:off x="7735720" y="5028219"/>
              <a:ext cx="0" cy="248763"/>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sp>
        <p:nvSpPr>
          <p:cNvPr id="162" name="TextBox 161"/>
          <p:cNvSpPr txBox="1"/>
          <p:nvPr/>
        </p:nvSpPr>
        <p:spPr>
          <a:xfrm>
            <a:off x="479785" y="1964120"/>
            <a:ext cx="2342444" cy="400110"/>
          </a:xfrm>
          <a:prstGeom prst="rect">
            <a:avLst/>
          </a:prstGeom>
          <a:noFill/>
        </p:spPr>
        <p:txBody>
          <a:bodyPr wrap="square" rtlCol="0">
            <a:spAutoFit/>
          </a:bodyPr>
          <a:lstStyle/>
          <a:p>
            <a:pPr algn="ctr"/>
            <a:r>
              <a:rPr lang="en-US" sz="2000" dirty="0">
                <a:solidFill>
                  <a:srgbClr val="800000"/>
                </a:solidFill>
                <a:latin typeface="Arial"/>
                <a:cs typeface="Arial"/>
              </a:rPr>
              <a:t>P1: QVO: </a:t>
            </a:r>
            <a:r>
              <a:rPr lang="en-US" sz="2000" dirty="0" err="1">
                <a:solidFill>
                  <a:srgbClr val="800000"/>
                </a:solidFill>
                <a:latin typeface="Arial"/>
                <a:cs typeface="Arial"/>
              </a:rPr>
              <a:t>c,d,b,a</a:t>
            </a:r>
            <a:endParaRPr lang="en-US" sz="2000" dirty="0">
              <a:solidFill>
                <a:srgbClr val="800000"/>
              </a:solidFill>
              <a:latin typeface="Arial"/>
              <a:cs typeface="Arial"/>
            </a:endParaRPr>
          </a:p>
        </p:txBody>
      </p:sp>
      <p:grpSp>
        <p:nvGrpSpPr>
          <p:cNvPr id="165" name="Group 164"/>
          <p:cNvGrpSpPr/>
          <p:nvPr/>
        </p:nvGrpSpPr>
        <p:grpSpPr>
          <a:xfrm>
            <a:off x="3307939" y="2395832"/>
            <a:ext cx="2062484" cy="1058648"/>
            <a:chOff x="6705016" y="2630974"/>
            <a:chExt cx="2062484" cy="1058648"/>
          </a:xfrm>
        </p:grpSpPr>
        <p:grpSp>
          <p:nvGrpSpPr>
            <p:cNvPr id="183" name="Group 182"/>
            <p:cNvGrpSpPr/>
            <p:nvPr/>
          </p:nvGrpSpPr>
          <p:grpSpPr>
            <a:xfrm>
              <a:off x="6798387" y="2670341"/>
              <a:ext cx="1886042" cy="976948"/>
              <a:chOff x="842658" y="3257138"/>
              <a:chExt cx="1886042" cy="976948"/>
            </a:xfrm>
          </p:grpSpPr>
          <p:sp>
            <p:nvSpPr>
              <p:cNvPr id="185" name="Oval 184"/>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186" name="Oval 185"/>
              <p:cNvSpPr/>
              <p:nvPr/>
            </p:nvSpPr>
            <p:spPr>
              <a:xfrm>
                <a:off x="1623401" y="325713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187" name="Oval 186"/>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188" name="Straight Arrow Connector 187"/>
              <p:cNvCxnSpPr>
                <a:stCxn id="185" idx="7"/>
                <a:endCxn id="186" idx="2"/>
              </p:cNvCxnSpPr>
              <p:nvPr/>
            </p:nvCxnSpPr>
            <p:spPr>
              <a:xfrm flipV="1">
                <a:off x="1119683" y="3426472"/>
                <a:ext cx="503718" cy="19940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89" name="Straight Arrow Connector 188"/>
              <p:cNvCxnSpPr>
                <a:stCxn id="185" idx="5"/>
                <a:endCxn id="187" idx="2"/>
              </p:cNvCxnSpPr>
              <p:nvPr/>
            </p:nvCxnSpPr>
            <p:spPr>
              <a:xfrm>
                <a:off x="1119683" y="3865348"/>
                <a:ext cx="505633"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90" name="Straight Arrow Connector 189"/>
              <p:cNvCxnSpPr>
                <a:stCxn id="187" idx="0"/>
                <a:endCxn id="186" idx="4"/>
              </p:cNvCxnSpPr>
              <p:nvPr/>
            </p:nvCxnSpPr>
            <p:spPr>
              <a:xfrm flipH="1" flipV="1">
                <a:off x="1785679" y="3595805"/>
                <a:ext cx="1915" cy="29961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191" name="Oval 190"/>
              <p:cNvSpPr/>
              <p:nvPr/>
            </p:nvSpPr>
            <p:spPr>
              <a:xfrm>
                <a:off x="2404145"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192" name="Straight Arrow Connector 191"/>
              <p:cNvCxnSpPr>
                <a:stCxn id="186" idx="6"/>
                <a:endCxn id="191" idx="1"/>
              </p:cNvCxnSpPr>
              <p:nvPr/>
            </p:nvCxnSpPr>
            <p:spPr>
              <a:xfrm>
                <a:off x="1947956" y="3426472"/>
                <a:ext cx="503719" cy="199403"/>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93" name="Straight Arrow Connector 192"/>
              <p:cNvCxnSpPr>
                <a:stCxn id="187" idx="6"/>
                <a:endCxn id="191" idx="3"/>
              </p:cNvCxnSpPr>
              <p:nvPr/>
            </p:nvCxnSpPr>
            <p:spPr>
              <a:xfrm flipV="1">
                <a:off x="1949871" y="3865348"/>
                <a:ext cx="501804"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sp>
          <p:nvSpPr>
            <p:cNvPr id="184" name="Rectangle 183"/>
            <p:cNvSpPr/>
            <p:nvPr/>
          </p:nvSpPr>
          <p:spPr>
            <a:xfrm>
              <a:off x="6705016" y="2630974"/>
              <a:ext cx="2062484" cy="1058648"/>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grpSp>
        <p:nvGrpSpPr>
          <p:cNvPr id="167" name="Group 166"/>
          <p:cNvGrpSpPr/>
          <p:nvPr/>
        </p:nvGrpSpPr>
        <p:grpSpPr>
          <a:xfrm>
            <a:off x="3649113" y="5109431"/>
            <a:ext cx="1379063" cy="649690"/>
            <a:chOff x="678700" y="3803303"/>
            <a:chExt cx="1379063" cy="649690"/>
          </a:xfrm>
        </p:grpSpPr>
        <p:grpSp>
          <p:nvGrpSpPr>
            <p:cNvPr id="170" name="Group 169"/>
            <p:cNvGrpSpPr/>
            <p:nvPr/>
          </p:nvGrpSpPr>
          <p:grpSpPr>
            <a:xfrm>
              <a:off x="772071" y="3895419"/>
              <a:ext cx="1107213" cy="527522"/>
              <a:chOff x="842658" y="3895419"/>
              <a:chExt cx="1107213" cy="527522"/>
            </a:xfrm>
          </p:grpSpPr>
          <p:sp>
            <p:nvSpPr>
              <p:cNvPr id="172" name="Oval 171"/>
              <p:cNvSpPr/>
              <p:nvPr/>
            </p:nvSpPr>
            <p:spPr>
              <a:xfrm>
                <a:off x="842658" y="4084274"/>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sp>
            <p:nvSpPr>
              <p:cNvPr id="173" name="Oval 172"/>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174" name="Straight Arrow Connector 173"/>
              <p:cNvCxnSpPr>
                <a:stCxn id="172" idx="6"/>
                <a:endCxn id="173" idx="2"/>
              </p:cNvCxnSpPr>
              <p:nvPr/>
            </p:nvCxnSpPr>
            <p:spPr>
              <a:xfrm flipV="1">
                <a:off x="1167213" y="4064753"/>
                <a:ext cx="458103" cy="18885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sp>
          <p:nvSpPr>
            <p:cNvPr id="171" name="Rectangle 170"/>
            <p:cNvSpPr/>
            <p:nvPr/>
          </p:nvSpPr>
          <p:spPr>
            <a:xfrm>
              <a:off x="678700" y="3803303"/>
              <a:ext cx="1379063" cy="649690"/>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cxnSp>
        <p:nvCxnSpPr>
          <p:cNvPr id="168" name="Straight Connector 167"/>
          <p:cNvCxnSpPr>
            <a:stCxn id="184" idx="2"/>
            <a:endCxn id="197" idx="0"/>
          </p:cNvCxnSpPr>
          <p:nvPr/>
        </p:nvCxnSpPr>
        <p:spPr>
          <a:xfrm>
            <a:off x="4339181" y="3454480"/>
            <a:ext cx="7065" cy="395601"/>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cxnSp>
        <p:nvCxnSpPr>
          <p:cNvPr id="169" name="Straight Connector 168"/>
          <p:cNvCxnSpPr>
            <a:stCxn id="197" idx="2"/>
            <a:endCxn id="171" idx="0"/>
          </p:cNvCxnSpPr>
          <p:nvPr/>
        </p:nvCxnSpPr>
        <p:spPr>
          <a:xfrm flipH="1">
            <a:off x="4338645" y="4718078"/>
            <a:ext cx="7603" cy="391359"/>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sp>
        <p:nvSpPr>
          <p:cNvPr id="194" name="TextBox 193"/>
          <p:cNvSpPr txBox="1"/>
          <p:nvPr/>
        </p:nvSpPr>
        <p:spPr>
          <a:xfrm>
            <a:off x="3155733" y="1955425"/>
            <a:ext cx="2242915" cy="400110"/>
          </a:xfrm>
          <a:prstGeom prst="rect">
            <a:avLst/>
          </a:prstGeom>
          <a:noFill/>
        </p:spPr>
        <p:txBody>
          <a:bodyPr wrap="square" rtlCol="0">
            <a:spAutoFit/>
          </a:bodyPr>
          <a:lstStyle/>
          <a:p>
            <a:pPr algn="ctr"/>
            <a:r>
              <a:rPr lang="en-US" sz="2000" dirty="0">
                <a:solidFill>
                  <a:srgbClr val="800000"/>
                </a:solidFill>
                <a:latin typeface="Arial"/>
                <a:cs typeface="Arial"/>
              </a:rPr>
              <a:t>P2: QVO: </a:t>
            </a:r>
            <a:r>
              <a:rPr lang="en-US" sz="2000" dirty="0" err="1">
                <a:solidFill>
                  <a:srgbClr val="800000"/>
                </a:solidFill>
                <a:latin typeface="Arial"/>
                <a:cs typeface="Arial"/>
              </a:rPr>
              <a:t>c,d,a,b</a:t>
            </a:r>
            <a:endParaRPr lang="en-US" sz="2000" dirty="0">
              <a:solidFill>
                <a:srgbClr val="800000"/>
              </a:solidFill>
              <a:latin typeface="Arial"/>
              <a:cs typeface="Arial"/>
            </a:endParaRPr>
          </a:p>
        </p:txBody>
      </p:sp>
      <p:grpSp>
        <p:nvGrpSpPr>
          <p:cNvPr id="195" name="Group 194"/>
          <p:cNvGrpSpPr/>
          <p:nvPr/>
        </p:nvGrpSpPr>
        <p:grpSpPr>
          <a:xfrm>
            <a:off x="3315004" y="3850087"/>
            <a:ext cx="2062484" cy="867991"/>
            <a:chOff x="6705016" y="2821630"/>
            <a:chExt cx="2062484" cy="867991"/>
          </a:xfrm>
        </p:grpSpPr>
        <p:grpSp>
          <p:nvGrpSpPr>
            <p:cNvPr id="196" name="Group 195"/>
            <p:cNvGrpSpPr/>
            <p:nvPr/>
          </p:nvGrpSpPr>
          <p:grpSpPr>
            <a:xfrm>
              <a:off x="6798387" y="2989481"/>
              <a:ext cx="1886042" cy="657808"/>
              <a:chOff x="842658" y="3576278"/>
              <a:chExt cx="1886042" cy="657808"/>
            </a:xfrm>
          </p:grpSpPr>
          <p:sp>
            <p:nvSpPr>
              <p:cNvPr id="198" name="Oval 197"/>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200" name="Oval 199"/>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202" name="Straight Arrow Connector 201"/>
              <p:cNvCxnSpPr>
                <a:stCxn id="198" idx="5"/>
                <a:endCxn id="200" idx="2"/>
              </p:cNvCxnSpPr>
              <p:nvPr/>
            </p:nvCxnSpPr>
            <p:spPr>
              <a:xfrm>
                <a:off x="1119683" y="3865348"/>
                <a:ext cx="505633"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sp>
            <p:nvSpPr>
              <p:cNvPr id="204" name="Oval 203"/>
              <p:cNvSpPr/>
              <p:nvPr/>
            </p:nvSpPr>
            <p:spPr>
              <a:xfrm>
                <a:off x="2404145"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206" name="Straight Arrow Connector 205"/>
              <p:cNvCxnSpPr>
                <a:stCxn id="200" idx="6"/>
                <a:endCxn id="204" idx="3"/>
              </p:cNvCxnSpPr>
              <p:nvPr/>
            </p:nvCxnSpPr>
            <p:spPr>
              <a:xfrm flipV="1">
                <a:off x="1949871" y="3865348"/>
                <a:ext cx="501804"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sp>
          <p:nvSpPr>
            <p:cNvPr id="197" name="Rectangle 196"/>
            <p:cNvSpPr/>
            <p:nvPr/>
          </p:nvSpPr>
          <p:spPr>
            <a:xfrm>
              <a:off x="6705016" y="2821630"/>
              <a:ext cx="2062484" cy="867991"/>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graphicFrame>
        <p:nvGraphicFramePr>
          <p:cNvPr id="208" name="Table 207"/>
          <p:cNvGraphicFramePr>
            <a:graphicFrameLocks noGrp="1"/>
          </p:cNvGraphicFramePr>
          <p:nvPr/>
        </p:nvGraphicFramePr>
        <p:xfrm>
          <a:off x="5814345" y="3484759"/>
          <a:ext cx="3149950" cy="1468120"/>
        </p:xfrm>
        <a:graphic>
          <a:graphicData uri="http://schemas.openxmlformats.org/drawingml/2006/table">
            <a:tbl>
              <a:tblPr firstRow="1" bandRow="1">
                <a:tableStyleId>{912C8C85-51F0-491E-9774-3900AFEF0FD7}</a:tableStyleId>
              </a:tblPr>
              <a:tblGrid>
                <a:gridCol w="1594762">
                  <a:extLst>
                    <a:ext uri="{9D8B030D-6E8A-4147-A177-3AD203B41FA5}">
                      <a16:colId xmlns:a16="http://schemas.microsoft.com/office/drawing/2014/main" val="20000"/>
                    </a:ext>
                  </a:extLst>
                </a:gridCol>
                <a:gridCol w="777594">
                  <a:extLst>
                    <a:ext uri="{9D8B030D-6E8A-4147-A177-3AD203B41FA5}">
                      <a16:colId xmlns:a16="http://schemas.microsoft.com/office/drawing/2014/main" val="20001"/>
                    </a:ext>
                  </a:extLst>
                </a:gridCol>
                <a:gridCol w="777594">
                  <a:extLst>
                    <a:ext uri="{9D8B030D-6E8A-4147-A177-3AD203B41FA5}">
                      <a16:colId xmlns:a16="http://schemas.microsoft.com/office/drawing/2014/main" val="20002"/>
                    </a:ext>
                  </a:extLst>
                </a:gridCol>
              </a:tblGrid>
              <a:tr h="370840">
                <a:tc>
                  <a:txBody>
                    <a:bodyPr/>
                    <a:lstStyle/>
                    <a:p>
                      <a:pPr algn="ctr"/>
                      <a:endParaRPr lang="en-US"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dirty="0">
                          <a:solidFill>
                            <a:schemeClr val="tx1"/>
                          </a:solidFill>
                        </a:rPr>
                        <a:t>P1</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dirty="0">
                          <a:solidFill>
                            <a:schemeClr val="tx1"/>
                          </a:solidFill>
                        </a:rPr>
                        <a:t>P2</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pPr algn="ctr"/>
                      <a:r>
                        <a:rPr lang="en-US" sz="2000" dirty="0">
                          <a:solidFill>
                            <a:schemeClr val="tx1"/>
                          </a:solidFill>
                          <a:latin typeface="Arial"/>
                          <a:cs typeface="Arial"/>
                        </a:rPr>
                        <a:t>Int</a:t>
                      </a:r>
                      <a:r>
                        <a:rPr lang="en-US" sz="2000" baseline="0" dirty="0">
                          <a:solidFill>
                            <a:schemeClr val="tx1"/>
                          </a:solidFill>
                          <a:latin typeface="Arial"/>
                          <a:cs typeface="Arial"/>
                        </a:rPr>
                        <a:t>ermediate </a:t>
                      </a:r>
                    </a:p>
                    <a:p>
                      <a:pPr algn="ctr"/>
                      <a:r>
                        <a:rPr lang="en-US" sz="2000" baseline="0" dirty="0">
                          <a:solidFill>
                            <a:schemeClr val="tx1"/>
                          </a:solidFill>
                          <a:latin typeface="Arial"/>
                          <a:cs typeface="Arial"/>
                        </a:rPr>
                        <a:t>Matches</a:t>
                      </a:r>
                      <a:endParaRPr lang="en-US" sz="2000" dirty="0">
                        <a:solidFill>
                          <a:schemeClr val="tx1"/>
                        </a:solidFill>
                        <a:latin typeface="Arial"/>
                        <a:cs typeface="Aria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2000" dirty="0">
                          <a:solidFill>
                            <a:schemeClr val="tx1"/>
                          </a:solidFill>
                        </a:rPr>
                        <a:t>3.5M</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2000" dirty="0">
                          <a:solidFill>
                            <a:schemeClr val="tx1"/>
                          </a:solidFill>
                        </a:rPr>
                        <a:t>40M</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1"/>
                  </a:ext>
                </a:extLst>
              </a:tr>
              <a:tr h="370840">
                <a:tc>
                  <a:txBody>
                    <a:bodyPr/>
                    <a:lstStyle/>
                    <a:p>
                      <a:pPr algn="ctr"/>
                      <a:r>
                        <a:rPr lang="en-US" sz="2000" dirty="0">
                          <a:solidFill>
                            <a:schemeClr val="tx1"/>
                          </a:solidFill>
                          <a:latin typeface="Arial"/>
                          <a:cs typeface="Arial"/>
                        </a:rPr>
                        <a:t>Run time</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2000" dirty="0">
                          <a:solidFill>
                            <a:schemeClr val="tx1"/>
                          </a:solidFill>
                        </a:rPr>
                        <a:t>9s</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2000" dirty="0">
                          <a:solidFill>
                            <a:schemeClr val="tx1"/>
                          </a:solidFill>
                        </a:rPr>
                        <a:t>16s</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209" name="Rectangle 208"/>
          <p:cNvSpPr/>
          <p:nvPr/>
        </p:nvSpPr>
        <p:spPr>
          <a:xfrm>
            <a:off x="6349353" y="4893516"/>
            <a:ext cx="2079934" cy="528350"/>
          </a:xfrm>
          <a:prstGeom prst="rect">
            <a:avLst/>
          </a:prstGeom>
        </p:spPr>
        <p:txBody>
          <a:bodyPr wrap="square">
            <a:spAutoFit/>
          </a:bodyPr>
          <a:lstStyle/>
          <a:p>
            <a:pPr algn="ctr">
              <a:lnSpc>
                <a:spcPct val="150000"/>
              </a:lnSpc>
            </a:pPr>
            <a:r>
              <a:rPr lang="en-US" sz="2000" kern="0" dirty="0" err="1">
                <a:latin typeface="Arial"/>
                <a:cs typeface="Arial"/>
              </a:rPr>
              <a:t>Soc-Epinions</a:t>
            </a:r>
            <a:endParaRPr lang="en-US" sz="2000" kern="0" dirty="0">
              <a:latin typeface="Arial"/>
              <a:cs typeface="Arial"/>
            </a:endParaRPr>
          </a:p>
        </p:txBody>
      </p:sp>
      <p:pic>
        <p:nvPicPr>
          <p:cNvPr id="69" name="Picture 68">
            <a:extLst>
              <a:ext uri="{FF2B5EF4-FFF2-40B4-BE49-F238E27FC236}">
                <a16:creationId xmlns:a16="http://schemas.microsoft.com/office/drawing/2014/main" id="{9DD08D41-414F-1842-99E4-DEECA44E945F}"/>
              </a:ext>
            </a:extLst>
          </p:cNvPr>
          <p:cNvPicPr>
            <a:picLocks noChangeAspect="1"/>
          </p:cNvPicPr>
          <p:nvPr/>
        </p:nvPicPr>
        <p:blipFill>
          <a:blip r:embed="rId4"/>
          <a:stretch>
            <a:fillRect/>
          </a:stretch>
        </p:blipFill>
        <p:spPr>
          <a:xfrm>
            <a:off x="19126" y="6496076"/>
            <a:ext cx="1009574" cy="336524"/>
          </a:xfrm>
          <a:prstGeom prst="rect">
            <a:avLst/>
          </a:prstGeom>
        </p:spPr>
      </p:pic>
    </p:spTree>
    <p:custDataLst>
      <p:tags r:id="rId1"/>
    </p:custDataLst>
    <p:extLst>
      <p:ext uri="{BB962C8B-B14F-4D97-AF65-F5344CB8AC3E}">
        <p14:creationId xmlns:p14="http://schemas.microsoft.com/office/powerpoint/2010/main" val="308210285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6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6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6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6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9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0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0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2" grpId="0"/>
      <p:bldP spid="19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63268"/>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6509" y="0"/>
            <a:ext cx="9265988" cy="523220"/>
          </a:xfrm>
          <a:prstGeom prst="rect">
            <a:avLst/>
          </a:prstGeom>
          <a:noFill/>
        </p:spPr>
        <p:txBody>
          <a:bodyPr wrap="square" rtlCol="0">
            <a:spAutoFit/>
          </a:bodyPr>
          <a:lstStyle/>
          <a:p>
            <a:pPr marL="274320" indent="-457200"/>
            <a:r>
              <a:rPr lang="en-US" sz="2800" kern="0" dirty="0">
                <a:solidFill>
                  <a:srgbClr val="000000"/>
                </a:solidFill>
                <a:latin typeface="Trebuchet MS"/>
              </a:rPr>
              <a:t>Q1: Ordering QVOs: Good Orders</a:t>
            </a:r>
          </a:p>
        </p:txBody>
      </p:sp>
      <p:sp>
        <p:nvSpPr>
          <p:cNvPr id="3" name="Slide Number Placeholder 2"/>
          <p:cNvSpPr>
            <a:spLocks noGrp="1"/>
          </p:cNvSpPr>
          <p:nvPr>
            <p:ph type="sldNum" sz="quarter" idx="12"/>
          </p:nvPr>
        </p:nvSpPr>
        <p:spPr>
          <a:xfrm>
            <a:off x="6553200" y="6455133"/>
            <a:ext cx="2133600" cy="365125"/>
          </a:xfrm>
        </p:spPr>
        <p:txBody>
          <a:bodyPr/>
          <a:lstStyle/>
          <a:p>
            <a:fld id="{65CC13EC-677E-384F-B278-2939878C589F}" type="slidenum">
              <a:rPr lang="en-US" smtClean="0"/>
              <a:t>16</a:t>
            </a:fld>
            <a:endParaRPr lang="en-US"/>
          </a:p>
        </p:txBody>
      </p:sp>
      <p:sp>
        <p:nvSpPr>
          <p:cNvPr id="6" name="Rectangle 5"/>
          <p:cNvSpPr/>
          <p:nvPr/>
        </p:nvSpPr>
        <p:spPr>
          <a:xfrm>
            <a:off x="5013" y="693177"/>
            <a:ext cx="9132478" cy="659155"/>
          </a:xfrm>
          <a:prstGeom prst="rect">
            <a:avLst/>
          </a:prstGeom>
        </p:spPr>
        <p:txBody>
          <a:bodyPr wrap="square">
            <a:spAutoFit/>
          </a:bodyPr>
          <a:lstStyle/>
          <a:p>
            <a:pPr marL="457200" indent="-457200">
              <a:lnSpc>
                <a:spcPct val="150000"/>
              </a:lnSpc>
              <a:buFont typeface="Wingdings" charset="2"/>
              <a:buChar char="Ø"/>
            </a:pPr>
            <a:r>
              <a:rPr lang="en-US" sz="2600" kern="0" dirty="0">
                <a:latin typeface="Arial"/>
                <a:cs typeface="Arial"/>
              </a:rPr>
              <a:t>2</a:t>
            </a:r>
            <a:r>
              <a:rPr lang="en-US" sz="2600" kern="0" baseline="30000" dirty="0">
                <a:latin typeface="Arial"/>
                <a:cs typeface="Arial"/>
              </a:rPr>
              <a:t>nd</a:t>
            </a:r>
            <a:r>
              <a:rPr lang="en-US" sz="2600" kern="0" dirty="0">
                <a:latin typeface="Arial"/>
                <a:cs typeface="Arial"/>
              </a:rPr>
              <a:t> Effect: Directions of adjacency lists intersected.</a:t>
            </a:r>
          </a:p>
        </p:txBody>
      </p:sp>
      <p:sp>
        <p:nvSpPr>
          <p:cNvPr id="38" name="TextBox 37"/>
          <p:cNvSpPr txBox="1"/>
          <p:nvPr/>
        </p:nvSpPr>
        <p:spPr>
          <a:xfrm>
            <a:off x="2370524" y="1404258"/>
            <a:ext cx="1914489" cy="400110"/>
          </a:xfrm>
          <a:prstGeom prst="rect">
            <a:avLst/>
          </a:prstGeom>
          <a:noFill/>
        </p:spPr>
        <p:txBody>
          <a:bodyPr wrap="square" rtlCol="0">
            <a:spAutoFit/>
          </a:bodyPr>
          <a:lstStyle/>
          <a:p>
            <a:pPr algn="ctr"/>
            <a:r>
              <a:rPr lang="en-US" sz="2000" dirty="0">
                <a:solidFill>
                  <a:srgbClr val="800000"/>
                </a:solidFill>
                <a:latin typeface="Arial"/>
                <a:cs typeface="Arial"/>
              </a:rPr>
              <a:t>P2: QVO: </a:t>
            </a:r>
            <a:r>
              <a:rPr lang="en-US" sz="2000" dirty="0" err="1">
                <a:solidFill>
                  <a:srgbClr val="800000"/>
                </a:solidFill>
                <a:latin typeface="Arial"/>
                <a:cs typeface="Arial"/>
              </a:rPr>
              <a:t>a,c,b</a:t>
            </a:r>
            <a:endParaRPr lang="en-US" sz="2000" dirty="0">
              <a:solidFill>
                <a:srgbClr val="800000"/>
              </a:solidFill>
              <a:latin typeface="Arial"/>
              <a:cs typeface="Arial"/>
            </a:endParaRPr>
          </a:p>
        </p:txBody>
      </p:sp>
      <p:grpSp>
        <p:nvGrpSpPr>
          <p:cNvPr id="135" name="Group 134"/>
          <p:cNvGrpSpPr/>
          <p:nvPr/>
        </p:nvGrpSpPr>
        <p:grpSpPr>
          <a:xfrm>
            <a:off x="550816" y="1943800"/>
            <a:ext cx="1380480" cy="2498056"/>
            <a:chOff x="568233" y="3199679"/>
            <a:chExt cx="1380480" cy="2498056"/>
          </a:xfrm>
        </p:grpSpPr>
        <p:grpSp>
          <p:nvGrpSpPr>
            <p:cNvPr id="56" name="Group 55"/>
            <p:cNvGrpSpPr/>
            <p:nvPr/>
          </p:nvGrpSpPr>
          <p:grpSpPr>
            <a:xfrm>
              <a:off x="568233" y="3199679"/>
              <a:ext cx="1379063" cy="1058648"/>
              <a:chOff x="678700" y="3217771"/>
              <a:chExt cx="1379063" cy="1058648"/>
            </a:xfrm>
          </p:grpSpPr>
          <p:grpSp>
            <p:nvGrpSpPr>
              <p:cNvPr id="63" name="Group 62"/>
              <p:cNvGrpSpPr/>
              <p:nvPr/>
            </p:nvGrpSpPr>
            <p:grpSpPr>
              <a:xfrm>
                <a:off x="772071" y="3257138"/>
                <a:ext cx="1107213" cy="976948"/>
                <a:chOff x="842658" y="3257138"/>
                <a:chExt cx="1107213" cy="976948"/>
              </a:xfrm>
            </p:grpSpPr>
            <p:sp>
              <p:nvSpPr>
                <p:cNvPr id="65" name="Oval 64"/>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66" name="Oval 65"/>
                <p:cNvSpPr/>
                <p:nvPr/>
              </p:nvSpPr>
              <p:spPr>
                <a:xfrm>
                  <a:off x="1623401" y="325713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67" name="Oval 66"/>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68" name="Straight Arrow Connector 67"/>
                <p:cNvCxnSpPr>
                  <a:stCxn id="65" idx="7"/>
                  <a:endCxn id="66" idx="2"/>
                </p:cNvCxnSpPr>
                <p:nvPr/>
              </p:nvCxnSpPr>
              <p:spPr>
                <a:xfrm flipV="1">
                  <a:off x="1119683" y="3426472"/>
                  <a:ext cx="503718" cy="19940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9" name="Straight Arrow Connector 68"/>
                <p:cNvCxnSpPr>
                  <a:stCxn id="65" idx="5"/>
                  <a:endCxn id="67" idx="2"/>
                </p:cNvCxnSpPr>
                <p:nvPr/>
              </p:nvCxnSpPr>
              <p:spPr>
                <a:xfrm>
                  <a:off x="1119683" y="3865348"/>
                  <a:ext cx="505633"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70" name="Straight Arrow Connector 69"/>
                <p:cNvCxnSpPr>
                  <a:stCxn id="67" idx="0"/>
                  <a:endCxn id="66" idx="4"/>
                </p:cNvCxnSpPr>
                <p:nvPr/>
              </p:nvCxnSpPr>
              <p:spPr>
                <a:xfrm flipH="1" flipV="1">
                  <a:off x="1785679" y="3595805"/>
                  <a:ext cx="1915" cy="29961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grpSp>
          <p:sp>
            <p:nvSpPr>
              <p:cNvPr id="64" name="Rectangle 63"/>
              <p:cNvSpPr/>
              <p:nvPr/>
            </p:nvSpPr>
            <p:spPr>
              <a:xfrm>
                <a:off x="678700" y="3217771"/>
                <a:ext cx="1379063" cy="1058648"/>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cxnSp>
          <p:nvCxnSpPr>
            <p:cNvPr id="59" name="Straight Connector 58"/>
            <p:cNvCxnSpPr>
              <a:stCxn id="64" idx="2"/>
              <a:endCxn id="73" idx="0"/>
            </p:cNvCxnSpPr>
            <p:nvPr/>
          </p:nvCxnSpPr>
          <p:spPr>
            <a:xfrm>
              <a:off x="1257765" y="4258327"/>
              <a:ext cx="1417" cy="742234"/>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nvGrpSpPr>
            <p:cNvPr id="71" name="Group 70"/>
            <p:cNvGrpSpPr/>
            <p:nvPr/>
          </p:nvGrpSpPr>
          <p:grpSpPr>
            <a:xfrm>
              <a:off x="569650" y="5000561"/>
              <a:ext cx="1379063" cy="697174"/>
              <a:chOff x="678700" y="3217771"/>
              <a:chExt cx="1379063" cy="697174"/>
            </a:xfrm>
          </p:grpSpPr>
          <p:grpSp>
            <p:nvGrpSpPr>
              <p:cNvPr id="72" name="Group 71"/>
              <p:cNvGrpSpPr/>
              <p:nvPr/>
            </p:nvGrpSpPr>
            <p:grpSpPr>
              <a:xfrm>
                <a:off x="772071" y="3257138"/>
                <a:ext cx="1105298" cy="657807"/>
                <a:chOff x="842658" y="3257138"/>
                <a:chExt cx="1105298" cy="657807"/>
              </a:xfrm>
            </p:grpSpPr>
            <p:sp>
              <p:nvSpPr>
                <p:cNvPr id="74" name="Oval 73"/>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75" name="Oval 74"/>
                <p:cNvSpPr/>
                <p:nvPr/>
              </p:nvSpPr>
              <p:spPr>
                <a:xfrm>
                  <a:off x="1623401" y="325713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cxnSp>
              <p:nvCxnSpPr>
                <p:cNvPr id="77" name="Straight Arrow Connector 76"/>
                <p:cNvCxnSpPr>
                  <a:stCxn id="74" idx="7"/>
                  <a:endCxn id="75" idx="2"/>
                </p:cNvCxnSpPr>
                <p:nvPr/>
              </p:nvCxnSpPr>
              <p:spPr>
                <a:xfrm flipV="1">
                  <a:off x="1119683" y="3426472"/>
                  <a:ext cx="503718" cy="19940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73" name="Rectangle 72"/>
              <p:cNvSpPr/>
              <p:nvPr/>
            </p:nvSpPr>
            <p:spPr>
              <a:xfrm>
                <a:off x="678700" y="3217771"/>
                <a:ext cx="1379063" cy="697174"/>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grpSp>
      <p:sp>
        <p:nvSpPr>
          <p:cNvPr id="80" name="TextBox 79"/>
          <p:cNvSpPr txBox="1"/>
          <p:nvPr/>
        </p:nvSpPr>
        <p:spPr>
          <a:xfrm>
            <a:off x="297852" y="1436379"/>
            <a:ext cx="1886408" cy="400110"/>
          </a:xfrm>
          <a:prstGeom prst="rect">
            <a:avLst/>
          </a:prstGeom>
          <a:noFill/>
        </p:spPr>
        <p:txBody>
          <a:bodyPr wrap="square" rtlCol="0">
            <a:spAutoFit/>
          </a:bodyPr>
          <a:lstStyle/>
          <a:p>
            <a:pPr algn="ctr"/>
            <a:r>
              <a:rPr lang="en-US" sz="2000" dirty="0">
                <a:solidFill>
                  <a:srgbClr val="800000"/>
                </a:solidFill>
                <a:latin typeface="Arial"/>
                <a:cs typeface="Arial"/>
              </a:rPr>
              <a:t>P1:QVO: </a:t>
            </a:r>
            <a:r>
              <a:rPr lang="en-US" sz="2000" dirty="0" err="1">
                <a:solidFill>
                  <a:srgbClr val="800000"/>
                </a:solidFill>
                <a:latin typeface="Arial"/>
                <a:cs typeface="Arial"/>
              </a:rPr>
              <a:t>a,b,c</a:t>
            </a:r>
            <a:endParaRPr lang="en-US" sz="2000" dirty="0">
              <a:solidFill>
                <a:srgbClr val="800000"/>
              </a:solidFill>
              <a:latin typeface="Arial"/>
              <a:cs typeface="Arial"/>
            </a:endParaRPr>
          </a:p>
        </p:txBody>
      </p:sp>
      <p:grpSp>
        <p:nvGrpSpPr>
          <p:cNvPr id="136" name="Group 135"/>
          <p:cNvGrpSpPr/>
          <p:nvPr/>
        </p:nvGrpSpPr>
        <p:grpSpPr>
          <a:xfrm>
            <a:off x="2637063" y="1943800"/>
            <a:ext cx="1381410" cy="2498056"/>
            <a:chOff x="2560726" y="3199679"/>
            <a:chExt cx="1381410" cy="2498056"/>
          </a:xfrm>
        </p:grpSpPr>
        <p:grpSp>
          <p:nvGrpSpPr>
            <p:cNvPr id="40" name="Group 39"/>
            <p:cNvGrpSpPr/>
            <p:nvPr/>
          </p:nvGrpSpPr>
          <p:grpSpPr>
            <a:xfrm>
              <a:off x="2560726" y="3199679"/>
              <a:ext cx="1379063" cy="1058648"/>
              <a:chOff x="678700" y="3217771"/>
              <a:chExt cx="1379063" cy="1058648"/>
            </a:xfrm>
          </p:grpSpPr>
          <p:grpSp>
            <p:nvGrpSpPr>
              <p:cNvPr id="41" name="Group 40"/>
              <p:cNvGrpSpPr/>
              <p:nvPr/>
            </p:nvGrpSpPr>
            <p:grpSpPr>
              <a:xfrm>
                <a:off x="772071" y="3257138"/>
                <a:ext cx="1107213" cy="976948"/>
                <a:chOff x="842658" y="3257138"/>
                <a:chExt cx="1107213" cy="976948"/>
              </a:xfrm>
            </p:grpSpPr>
            <p:sp>
              <p:nvSpPr>
                <p:cNvPr id="43" name="Oval 42"/>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44" name="Oval 43"/>
                <p:cNvSpPr/>
                <p:nvPr/>
              </p:nvSpPr>
              <p:spPr>
                <a:xfrm>
                  <a:off x="1623401" y="325713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45" name="Oval 44"/>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46" name="Straight Arrow Connector 45"/>
                <p:cNvCxnSpPr>
                  <a:stCxn id="43" idx="7"/>
                  <a:endCxn id="44" idx="2"/>
                </p:cNvCxnSpPr>
                <p:nvPr/>
              </p:nvCxnSpPr>
              <p:spPr>
                <a:xfrm flipV="1">
                  <a:off x="1119683" y="3426472"/>
                  <a:ext cx="503718" cy="19940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7" name="Straight Arrow Connector 46"/>
                <p:cNvCxnSpPr>
                  <a:stCxn id="43" idx="5"/>
                  <a:endCxn id="45" idx="2"/>
                </p:cNvCxnSpPr>
                <p:nvPr/>
              </p:nvCxnSpPr>
              <p:spPr>
                <a:xfrm>
                  <a:off x="1119683" y="3865348"/>
                  <a:ext cx="505633"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a:stCxn id="45" idx="0"/>
                  <a:endCxn id="44" idx="4"/>
                </p:cNvCxnSpPr>
                <p:nvPr/>
              </p:nvCxnSpPr>
              <p:spPr>
                <a:xfrm flipH="1" flipV="1">
                  <a:off x="1785679" y="3595805"/>
                  <a:ext cx="1915" cy="29961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grpSp>
          <p:sp>
            <p:nvSpPr>
              <p:cNvPr id="42" name="Rectangle 41"/>
              <p:cNvSpPr/>
              <p:nvPr/>
            </p:nvSpPr>
            <p:spPr>
              <a:xfrm>
                <a:off x="678700" y="3217771"/>
                <a:ext cx="1379063" cy="1058648"/>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cxnSp>
          <p:nvCxnSpPr>
            <p:cNvPr id="54" name="Straight Connector 53"/>
            <p:cNvCxnSpPr>
              <a:stCxn id="42" idx="2"/>
              <a:endCxn id="83" idx="0"/>
            </p:cNvCxnSpPr>
            <p:nvPr/>
          </p:nvCxnSpPr>
          <p:spPr>
            <a:xfrm>
              <a:off x="3250258" y="4258327"/>
              <a:ext cx="2347" cy="719428"/>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nvGrpSpPr>
            <p:cNvPr id="81" name="Group 80"/>
            <p:cNvGrpSpPr/>
            <p:nvPr/>
          </p:nvGrpSpPr>
          <p:grpSpPr>
            <a:xfrm>
              <a:off x="2563073" y="4977755"/>
              <a:ext cx="1379063" cy="719980"/>
              <a:chOff x="678700" y="3556438"/>
              <a:chExt cx="1379063" cy="719980"/>
            </a:xfrm>
          </p:grpSpPr>
          <p:grpSp>
            <p:nvGrpSpPr>
              <p:cNvPr id="82" name="Group 81"/>
              <p:cNvGrpSpPr/>
              <p:nvPr/>
            </p:nvGrpSpPr>
            <p:grpSpPr>
              <a:xfrm>
                <a:off x="772071" y="3576278"/>
                <a:ext cx="1107213" cy="657808"/>
                <a:chOff x="842658" y="3576278"/>
                <a:chExt cx="1107213" cy="657808"/>
              </a:xfrm>
            </p:grpSpPr>
            <p:sp>
              <p:nvSpPr>
                <p:cNvPr id="84" name="Oval 83"/>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86" name="Oval 85"/>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88" name="Straight Arrow Connector 87"/>
                <p:cNvCxnSpPr>
                  <a:stCxn id="84" idx="5"/>
                  <a:endCxn id="86" idx="2"/>
                </p:cNvCxnSpPr>
                <p:nvPr/>
              </p:nvCxnSpPr>
              <p:spPr>
                <a:xfrm>
                  <a:off x="1119683" y="3865348"/>
                  <a:ext cx="505633"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sp>
            <p:nvSpPr>
              <p:cNvPr id="83" name="Rectangle 82"/>
              <p:cNvSpPr/>
              <p:nvPr/>
            </p:nvSpPr>
            <p:spPr>
              <a:xfrm>
                <a:off x="678700" y="3556438"/>
                <a:ext cx="1379063" cy="719980"/>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grpSp>
      <p:sp>
        <p:nvSpPr>
          <p:cNvPr id="101" name="TextBox 100"/>
          <p:cNvSpPr txBox="1"/>
          <p:nvPr/>
        </p:nvSpPr>
        <p:spPr>
          <a:xfrm>
            <a:off x="4115807" y="1404258"/>
            <a:ext cx="2114427" cy="400110"/>
          </a:xfrm>
          <a:prstGeom prst="rect">
            <a:avLst/>
          </a:prstGeom>
          <a:noFill/>
        </p:spPr>
        <p:txBody>
          <a:bodyPr wrap="square" rtlCol="0">
            <a:spAutoFit/>
          </a:bodyPr>
          <a:lstStyle/>
          <a:p>
            <a:pPr algn="ctr"/>
            <a:r>
              <a:rPr lang="en-US" sz="2000" dirty="0">
                <a:solidFill>
                  <a:srgbClr val="800000"/>
                </a:solidFill>
                <a:latin typeface="Arial"/>
                <a:cs typeface="Arial"/>
              </a:rPr>
              <a:t>P3: QVO: </a:t>
            </a:r>
            <a:r>
              <a:rPr lang="en-US" sz="2000" dirty="0" err="1">
                <a:solidFill>
                  <a:srgbClr val="800000"/>
                </a:solidFill>
                <a:latin typeface="Arial"/>
                <a:cs typeface="Arial"/>
              </a:rPr>
              <a:t>b,c,a</a:t>
            </a:r>
            <a:endParaRPr lang="en-US" sz="2000" dirty="0">
              <a:solidFill>
                <a:srgbClr val="800000"/>
              </a:solidFill>
              <a:latin typeface="Arial"/>
              <a:cs typeface="Arial"/>
            </a:endParaRPr>
          </a:p>
        </p:txBody>
      </p:sp>
      <p:grpSp>
        <p:nvGrpSpPr>
          <p:cNvPr id="139" name="Group 138"/>
          <p:cNvGrpSpPr/>
          <p:nvPr/>
        </p:nvGrpSpPr>
        <p:grpSpPr>
          <a:xfrm>
            <a:off x="4483489" y="1983173"/>
            <a:ext cx="1379063" cy="2458689"/>
            <a:chOff x="4463975" y="3239046"/>
            <a:chExt cx="1379063" cy="2458689"/>
          </a:xfrm>
        </p:grpSpPr>
        <p:grpSp>
          <p:nvGrpSpPr>
            <p:cNvPr id="102" name="Group 101"/>
            <p:cNvGrpSpPr/>
            <p:nvPr/>
          </p:nvGrpSpPr>
          <p:grpSpPr>
            <a:xfrm>
              <a:off x="4463975" y="3239046"/>
              <a:ext cx="1379063" cy="1058648"/>
              <a:chOff x="678700" y="3217771"/>
              <a:chExt cx="1379063" cy="1058648"/>
            </a:xfrm>
          </p:grpSpPr>
          <p:grpSp>
            <p:nvGrpSpPr>
              <p:cNvPr id="103" name="Group 102"/>
              <p:cNvGrpSpPr/>
              <p:nvPr/>
            </p:nvGrpSpPr>
            <p:grpSpPr>
              <a:xfrm>
                <a:off x="772071" y="3257138"/>
                <a:ext cx="1107213" cy="976948"/>
                <a:chOff x="842658" y="3257138"/>
                <a:chExt cx="1107213" cy="976948"/>
              </a:xfrm>
            </p:grpSpPr>
            <p:sp>
              <p:nvSpPr>
                <p:cNvPr id="105" name="Oval 104"/>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106" name="Oval 105"/>
                <p:cNvSpPr/>
                <p:nvPr/>
              </p:nvSpPr>
              <p:spPr>
                <a:xfrm>
                  <a:off x="1623401" y="325713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107" name="Oval 106"/>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108" name="Straight Arrow Connector 107"/>
                <p:cNvCxnSpPr>
                  <a:stCxn id="105" idx="7"/>
                  <a:endCxn id="106" idx="2"/>
                </p:cNvCxnSpPr>
                <p:nvPr/>
              </p:nvCxnSpPr>
              <p:spPr>
                <a:xfrm flipV="1">
                  <a:off x="1119683" y="3426472"/>
                  <a:ext cx="503718" cy="19940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9" name="Straight Arrow Connector 108"/>
                <p:cNvCxnSpPr>
                  <a:stCxn id="105" idx="5"/>
                  <a:endCxn id="107" idx="2"/>
                </p:cNvCxnSpPr>
                <p:nvPr/>
              </p:nvCxnSpPr>
              <p:spPr>
                <a:xfrm>
                  <a:off x="1119683" y="3865348"/>
                  <a:ext cx="505633"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10" name="Straight Arrow Connector 109"/>
                <p:cNvCxnSpPr>
                  <a:stCxn id="107" idx="0"/>
                  <a:endCxn id="106" idx="4"/>
                </p:cNvCxnSpPr>
                <p:nvPr/>
              </p:nvCxnSpPr>
              <p:spPr>
                <a:xfrm flipH="1" flipV="1">
                  <a:off x="1785679" y="3595805"/>
                  <a:ext cx="1915" cy="29961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grpSp>
          <p:sp>
            <p:nvSpPr>
              <p:cNvPr id="104" name="Rectangle 103"/>
              <p:cNvSpPr/>
              <p:nvPr/>
            </p:nvSpPr>
            <p:spPr>
              <a:xfrm>
                <a:off x="678700" y="3217771"/>
                <a:ext cx="1379063" cy="1058648"/>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cxnSp>
          <p:nvCxnSpPr>
            <p:cNvPr id="111" name="Straight Connector 110"/>
            <p:cNvCxnSpPr>
              <a:stCxn id="104" idx="2"/>
              <a:endCxn id="120" idx="0"/>
            </p:cNvCxnSpPr>
            <p:nvPr/>
          </p:nvCxnSpPr>
          <p:spPr>
            <a:xfrm>
              <a:off x="5153507" y="4297694"/>
              <a:ext cx="0" cy="341393"/>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nvGrpSpPr>
            <p:cNvPr id="118" name="Group 117"/>
            <p:cNvGrpSpPr/>
            <p:nvPr/>
          </p:nvGrpSpPr>
          <p:grpSpPr>
            <a:xfrm>
              <a:off x="4463975" y="4639087"/>
              <a:ext cx="1379063" cy="1058648"/>
              <a:chOff x="678700" y="3217771"/>
              <a:chExt cx="1379063" cy="1058648"/>
            </a:xfrm>
          </p:grpSpPr>
          <p:grpSp>
            <p:nvGrpSpPr>
              <p:cNvPr id="119" name="Group 118"/>
              <p:cNvGrpSpPr/>
              <p:nvPr/>
            </p:nvGrpSpPr>
            <p:grpSpPr>
              <a:xfrm>
                <a:off x="1214150" y="3257138"/>
                <a:ext cx="326470" cy="976948"/>
                <a:chOff x="1284737" y="3257138"/>
                <a:chExt cx="326470" cy="976948"/>
              </a:xfrm>
            </p:grpSpPr>
            <p:sp>
              <p:nvSpPr>
                <p:cNvPr id="122" name="Oval 121"/>
                <p:cNvSpPr/>
                <p:nvPr/>
              </p:nvSpPr>
              <p:spPr>
                <a:xfrm>
                  <a:off x="1284737" y="325713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123" name="Oval 122"/>
                <p:cNvSpPr/>
                <p:nvPr/>
              </p:nvSpPr>
              <p:spPr>
                <a:xfrm>
                  <a:off x="1286652"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126" name="Straight Arrow Connector 125"/>
                <p:cNvCxnSpPr>
                  <a:stCxn id="123" idx="0"/>
                  <a:endCxn id="122" idx="4"/>
                </p:cNvCxnSpPr>
                <p:nvPr/>
              </p:nvCxnSpPr>
              <p:spPr>
                <a:xfrm flipH="1" flipV="1">
                  <a:off x="1447015" y="3595805"/>
                  <a:ext cx="1915" cy="29961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grpSp>
          <p:sp>
            <p:nvSpPr>
              <p:cNvPr id="120" name="Rectangle 119"/>
              <p:cNvSpPr/>
              <p:nvPr/>
            </p:nvSpPr>
            <p:spPr>
              <a:xfrm>
                <a:off x="678700" y="3217771"/>
                <a:ext cx="1379063" cy="1058648"/>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grpSp>
      <p:sp>
        <p:nvSpPr>
          <p:cNvPr id="131" name="Rectangle 130"/>
          <p:cNvSpPr/>
          <p:nvPr/>
        </p:nvSpPr>
        <p:spPr>
          <a:xfrm>
            <a:off x="320483" y="4565214"/>
            <a:ext cx="1745283" cy="528350"/>
          </a:xfrm>
          <a:prstGeom prst="rect">
            <a:avLst/>
          </a:prstGeom>
        </p:spPr>
        <p:txBody>
          <a:bodyPr wrap="square">
            <a:spAutoFit/>
          </a:bodyPr>
          <a:lstStyle/>
          <a:p>
            <a:pPr algn="ctr">
              <a:lnSpc>
                <a:spcPct val="150000"/>
              </a:lnSpc>
            </a:pPr>
            <a:r>
              <a:rPr lang="en-US" sz="2000" kern="0" dirty="0" err="1">
                <a:latin typeface="Arial"/>
                <a:cs typeface="Arial"/>
              </a:rPr>
              <a:t>src</a:t>
            </a:r>
            <a:r>
              <a:rPr lang="en-US" sz="2000" dirty="0">
                <a:latin typeface="Arial"/>
                <a:cs typeface="Arial"/>
              </a:rPr>
              <a:t>→ ∩ </a:t>
            </a:r>
            <a:r>
              <a:rPr lang="en-US" sz="2000" dirty="0" err="1">
                <a:latin typeface="Arial"/>
                <a:cs typeface="Arial"/>
              </a:rPr>
              <a:t>dst</a:t>
            </a:r>
            <a:r>
              <a:rPr lang="en-US" sz="2000" dirty="0">
                <a:latin typeface="Arial"/>
                <a:cs typeface="Arial"/>
              </a:rPr>
              <a:t>→</a:t>
            </a:r>
            <a:endParaRPr lang="en-US" sz="2000" kern="0" dirty="0">
              <a:latin typeface="Arial"/>
              <a:cs typeface="Arial"/>
            </a:endParaRPr>
          </a:p>
        </p:txBody>
      </p:sp>
      <p:sp>
        <p:nvSpPr>
          <p:cNvPr id="132" name="Rectangle 131"/>
          <p:cNvSpPr/>
          <p:nvPr/>
        </p:nvSpPr>
        <p:spPr>
          <a:xfrm>
            <a:off x="2370524" y="4565214"/>
            <a:ext cx="1745283" cy="528350"/>
          </a:xfrm>
          <a:prstGeom prst="rect">
            <a:avLst/>
          </a:prstGeom>
        </p:spPr>
        <p:txBody>
          <a:bodyPr wrap="square">
            <a:spAutoFit/>
          </a:bodyPr>
          <a:lstStyle/>
          <a:p>
            <a:pPr algn="ctr">
              <a:lnSpc>
                <a:spcPct val="150000"/>
              </a:lnSpc>
            </a:pPr>
            <a:r>
              <a:rPr lang="en-US" sz="2000" kern="0" dirty="0" err="1">
                <a:latin typeface="Arial"/>
                <a:cs typeface="Arial"/>
              </a:rPr>
              <a:t>src</a:t>
            </a:r>
            <a:r>
              <a:rPr lang="en-US" sz="2000" dirty="0">
                <a:latin typeface="Arial"/>
                <a:cs typeface="Arial"/>
              </a:rPr>
              <a:t>→ ∩ </a:t>
            </a:r>
            <a:r>
              <a:rPr lang="en-US" sz="2000" dirty="0" err="1">
                <a:latin typeface="Arial"/>
                <a:cs typeface="Arial"/>
              </a:rPr>
              <a:t>dst</a:t>
            </a:r>
            <a:r>
              <a:rPr lang="en-US" sz="2000" dirty="0">
                <a:latin typeface="Arial"/>
                <a:cs typeface="Arial"/>
              </a:rPr>
              <a:t>← </a:t>
            </a:r>
          </a:p>
        </p:txBody>
      </p:sp>
      <p:sp>
        <p:nvSpPr>
          <p:cNvPr id="133" name="Rectangle 132"/>
          <p:cNvSpPr/>
          <p:nvPr/>
        </p:nvSpPr>
        <p:spPr>
          <a:xfrm>
            <a:off x="4285013" y="4565214"/>
            <a:ext cx="1745283" cy="528350"/>
          </a:xfrm>
          <a:prstGeom prst="rect">
            <a:avLst/>
          </a:prstGeom>
        </p:spPr>
        <p:txBody>
          <a:bodyPr wrap="square">
            <a:spAutoFit/>
          </a:bodyPr>
          <a:lstStyle/>
          <a:p>
            <a:pPr algn="ctr">
              <a:lnSpc>
                <a:spcPct val="150000"/>
              </a:lnSpc>
            </a:pPr>
            <a:r>
              <a:rPr lang="en-US" sz="2000" kern="0" dirty="0" err="1">
                <a:latin typeface="Arial"/>
                <a:cs typeface="Arial"/>
              </a:rPr>
              <a:t>src</a:t>
            </a:r>
            <a:r>
              <a:rPr lang="en-US" sz="2000" dirty="0">
                <a:latin typeface="Arial"/>
                <a:cs typeface="Arial"/>
              </a:rPr>
              <a:t>← ∩ </a:t>
            </a:r>
            <a:r>
              <a:rPr lang="en-US" sz="2000" dirty="0" err="1">
                <a:latin typeface="Arial"/>
                <a:cs typeface="Arial"/>
              </a:rPr>
              <a:t>dst</a:t>
            </a:r>
            <a:r>
              <a:rPr lang="en-US" sz="2000" dirty="0">
                <a:latin typeface="Arial"/>
                <a:cs typeface="Arial"/>
              </a:rPr>
              <a:t>← </a:t>
            </a:r>
          </a:p>
        </p:txBody>
      </p:sp>
      <p:sp>
        <p:nvSpPr>
          <p:cNvPr id="140" name="TextBox 139"/>
          <p:cNvSpPr txBox="1"/>
          <p:nvPr/>
        </p:nvSpPr>
        <p:spPr>
          <a:xfrm>
            <a:off x="6736999" y="3838552"/>
            <a:ext cx="1721556" cy="400110"/>
          </a:xfrm>
          <a:prstGeom prst="rect">
            <a:avLst/>
          </a:prstGeom>
          <a:noFill/>
        </p:spPr>
        <p:txBody>
          <a:bodyPr wrap="square" rtlCol="0">
            <a:spAutoFit/>
          </a:bodyPr>
          <a:lstStyle/>
          <a:p>
            <a:pPr algn="ctr"/>
            <a:r>
              <a:rPr lang="en-US" sz="2000" dirty="0"/>
              <a:t>Web-</a:t>
            </a:r>
            <a:r>
              <a:rPr lang="en-US" sz="2000" dirty="0" err="1"/>
              <a:t>BerkStan</a:t>
            </a:r>
            <a:endParaRPr lang="en-US" sz="2000" dirty="0"/>
          </a:p>
        </p:txBody>
      </p:sp>
      <p:sp>
        <p:nvSpPr>
          <p:cNvPr id="155" name="Rectangle 154"/>
          <p:cNvSpPr/>
          <p:nvPr/>
        </p:nvSpPr>
        <p:spPr>
          <a:xfrm>
            <a:off x="35106" y="5001648"/>
            <a:ext cx="9132478" cy="1587614"/>
          </a:xfrm>
          <a:prstGeom prst="rect">
            <a:avLst/>
          </a:prstGeom>
        </p:spPr>
        <p:txBody>
          <a:bodyPr wrap="square">
            <a:spAutoFit/>
          </a:bodyPr>
          <a:lstStyle/>
          <a:p>
            <a:pPr algn="ctr">
              <a:lnSpc>
                <a:spcPct val="150000"/>
              </a:lnSpc>
            </a:pPr>
            <a:r>
              <a:rPr lang="en-US" sz="2200" kern="0" dirty="0" err="1">
                <a:latin typeface="Arial"/>
                <a:cs typeface="Arial"/>
              </a:rPr>
              <a:t>Graphflow</a:t>
            </a:r>
            <a:r>
              <a:rPr lang="en-US" sz="2200" kern="0" dirty="0">
                <a:latin typeface="Arial"/>
                <a:cs typeface="Arial"/>
              </a:rPr>
              <a:t> Optimizer: Minimize estimated </a:t>
            </a:r>
            <a:r>
              <a:rPr lang="en-US" sz="2200" i="1" kern="0" dirty="0">
                <a:latin typeface="Arial"/>
                <a:cs typeface="Arial"/>
              </a:rPr>
              <a:t>intersection cost (</a:t>
            </a:r>
            <a:r>
              <a:rPr lang="en-US" sz="2200" i="1" kern="0" dirty="0" err="1">
                <a:latin typeface="Arial"/>
                <a:cs typeface="Arial"/>
              </a:rPr>
              <a:t>i</a:t>
            </a:r>
            <a:r>
              <a:rPr lang="en-US" sz="2200" i="1" kern="0" dirty="0">
                <a:latin typeface="Arial"/>
                <a:cs typeface="Arial"/>
              </a:rPr>
              <a:t>-cost)</a:t>
            </a:r>
          </a:p>
          <a:p>
            <a:pPr algn="ctr">
              <a:lnSpc>
                <a:spcPct val="150000"/>
              </a:lnSpc>
            </a:pPr>
            <a:r>
              <a:rPr lang="en-US" sz="2200" kern="0" dirty="0">
                <a:latin typeface="Arial"/>
                <a:cs typeface="Arial"/>
              </a:rPr>
              <a:t>I-cost: ∑ (size-of-</a:t>
            </a:r>
            <a:r>
              <a:rPr lang="en-US" sz="2200" kern="0" dirty="0" err="1">
                <a:latin typeface="Arial"/>
                <a:cs typeface="Arial"/>
              </a:rPr>
              <a:t>adj</a:t>
            </a:r>
            <a:r>
              <a:rPr lang="en-US" sz="2200" kern="0" dirty="0">
                <a:latin typeface="Arial"/>
                <a:cs typeface="Arial"/>
              </a:rPr>
              <a:t>-lists-intersected-throughout-execution)</a:t>
            </a:r>
          </a:p>
          <a:p>
            <a:pPr algn="ctr">
              <a:lnSpc>
                <a:spcPct val="150000"/>
              </a:lnSpc>
            </a:pPr>
            <a:r>
              <a:rPr lang="en-US" sz="2200" kern="0" dirty="0">
                <a:latin typeface="Arial"/>
                <a:cs typeface="Arial"/>
              </a:rPr>
              <a:t>(Requires estimating the # partial matches &amp; average </a:t>
            </a:r>
            <a:r>
              <a:rPr lang="en-US" sz="2200" kern="0" dirty="0" err="1">
                <a:latin typeface="Arial"/>
                <a:cs typeface="Arial"/>
              </a:rPr>
              <a:t>adj</a:t>
            </a:r>
            <a:r>
              <a:rPr lang="en-US" sz="2200" kern="0" dirty="0">
                <a:latin typeface="Arial"/>
                <a:cs typeface="Arial"/>
              </a:rPr>
              <a:t>-list sizes)</a:t>
            </a:r>
          </a:p>
        </p:txBody>
      </p:sp>
      <p:graphicFrame>
        <p:nvGraphicFramePr>
          <p:cNvPr id="76" name="Table 75"/>
          <p:cNvGraphicFramePr>
            <a:graphicFrameLocks noGrp="1"/>
          </p:cNvGraphicFramePr>
          <p:nvPr/>
        </p:nvGraphicFramePr>
        <p:xfrm>
          <a:off x="6164238" y="3035529"/>
          <a:ext cx="2867078" cy="767080"/>
        </p:xfrm>
        <a:graphic>
          <a:graphicData uri="http://schemas.openxmlformats.org/drawingml/2006/table">
            <a:tbl>
              <a:tblPr firstRow="1" bandRow="1">
                <a:tableStyleId>{912C8C85-51F0-491E-9774-3900AFEF0FD7}</a:tableStyleId>
              </a:tblPr>
              <a:tblGrid>
                <a:gridCol w="1199252">
                  <a:extLst>
                    <a:ext uri="{9D8B030D-6E8A-4147-A177-3AD203B41FA5}">
                      <a16:colId xmlns:a16="http://schemas.microsoft.com/office/drawing/2014/main" val="20000"/>
                    </a:ext>
                  </a:extLst>
                </a:gridCol>
                <a:gridCol w="473392">
                  <a:extLst>
                    <a:ext uri="{9D8B030D-6E8A-4147-A177-3AD203B41FA5}">
                      <a16:colId xmlns:a16="http://schemas.microsoft.com/office/drawing/2014/main" val="20001"/>
                    </a:ext>
                  </a:extLst>
                </a:gridCol>
                <a:gridCol w="597217">
                  <a:extLst>
                    <a:ext uri="{9D8B030D-6E8A-4147-A177-3AD203B41FA5}">
                      <a16:colId xmlns:a16="http://schemas.microsoft.com/office/drawing/2014/main" val="20002"/>
                    </a:ext>
                  </a:extLst>
                </a:gridCol>
                <a:gridCol w="597217">
                  <a:extLst>
                    <a:ext uri="{9D8B030D-6E8A-4147-A177-3AD203B41FA5}">
                      <a16:colId xmlns:a16="http://schemas.microsoft.com/office/drawing/2014/main" val="20003"/>
                    </a:ext>
                  </a:extLst>
                </a:gridCol>
              </a:tblGrid>
              <a:tr h="370840">
                <a:tc>
                  <a:txBody>
                    <a:bodyPr/>
                    <a:lstStyle/>
                    <a:p>
                      <a:pPr algn="ctr"/>
                      <a:endParaRPr lang="en-US"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dirty="0">
                          <a:solidFill>
                            <a:schemeClr val="tx1"/>
                          </a:solidFill>
                        </a:rPr>
                        <a:t>P1</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dirty="0">
                          <a:solidFill>
                            <a:schemeClr val="tx1"/>
                          </a:solidFill>
                        </a:rPr>
                        <a:t>P2</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dirty="0">
                          <a:solidFill>
                            <a:schemeClr val="tx1"/>
                          </a:solidFill>
                        </a:rPr>
                        <a:t>P3</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pPr algn="ctr"/>
                      <a:r>
                        <a:rPr lang="en-US" sz="2000" dirty="0">
                          <a:solidFill>
                            <a:schemeClr val="tx1"/>
                          </a:solidFill>
                          <a:latin typeface="Arial"/>
                          <a:cs typeface="Arial"/>
                        </a:rPr>
                        <a:t>Run time</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2000" dirty="0">
                          <a:solidFill>
                            <a:schemeClr val="tx1"/>
                          </a:solidFill>
                        </a:rPr>
                        <a:t>3s</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2000" dirty="0">
                          <a:solidFill>
                            <a:schemeClr val="tx1"/>
                          </a:solidFill>
                        </a:rPr>
                        <a:t>15s</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2000" dirty="0">
                          <a:solidFill>
                            <a:schemeClr val="tx1"/>
                          </a:solidFill>
                        </a:rPr>
                        <a:t>31s</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pic>
        <p:nvPicPr>
          <p:cNvPr id="78" name="Picture 77">
            <a:extLst>
              <a:ext uri="{FF2B5EF4-FFF2-40B4-BE49-F238E27FC236}">
                <a16:creationId xmlns:a16="http://schemas.microsoft.com/office/drawing/2014/main" id="{6AA62641-60A4-8A45-B16D-08A9F3228A5E}"/>
              </a:ext>
            </a:extLst>
          </p:cNvPr>
          <p:cNvPicPr>
            <a:picLocks noChangeAspect="1"/>
          </p:cNvPicPr>
          <p:nvPr/>
        </p:nvPicPr>
        <p:blipFill>
          <a:blip r:embed="rId4"/>
          <a:stretch>
            <a:fillRect/>
          </a:stretch>
        </p:blipFill>
        <p:spPr>
          <a:xfrm>
            <a:off x="19126" y="6496076"/>
            <a:ext cx="1009574" cy="336524"/>
          </a:xfrm>
          <a:prstGeom prst="rect">
            <a:avLst/>
          </a:prstGeom>
        </p:spPr>
      </p:pic>
    </p:spTree>
    <p:custDataLst>
      <p:tags r:id="rId1"/>
    </p:custDataLst>
    <p:extLst>
      <p:ext uri="{BB962C8B-B14F-4D97-AF65-F5344CB8AC3E}">
        <p14:creationId xmlns:p14="http://schemas.microsoft.com/office/powerpoint/2010/main" val="152805517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40"/>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80" grpId="0"/>
      <p:bldP spid="101" grpId="0"/>
      <p:bldP spid="131" grpId="0"/>
      <p:bldP spid="132" grpId="0"/>
      <p:bldP spid="133" grpId="0"/>
      <p:bldP spid="140" grpId="0"/>
      <p:bldP spid="15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77376"/>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6509" y="0"/>
            <a:ext cx="9265988" cy="523220"/>
          </a:xfrm>
          <a:prstGeom prst="rect">
            <a:avLst/>
          </a:prstGeom>
          <a:noFill/>
        </p:spPr>
        <p:txBody>
          <a:bodyPr wrap="square" rtlCol="0">
            <a:spAutoFit/>
          </a:bodyPr>
          <a:lstStyle/>
          <a:p>
            <a:pPr marL="274320" indent="-457200"/>
            <a:r>
              <a:rPr lang="en-US" sz="2800" kern="0" dirty="0">
                <a:solidFill>
                  <a:srgbClr val="000000"/>
                </a:solidFill>
                <a:latin typeface="Trebuchet MS"/>
              </a:rPr>
              <a:t>Q2: How to mix BJs with Intersections?</a:t>
            </a:r>
          </a:p>
        </p:txBody>
      </p:sp>
      <p:sp>
        <p:nvSpPr>
          <p:cNvPr id="3" name="Slide Number Placeholder 2"/>
          <p:cNvSpPr>
            <a:spLocks noGrp="1"/>
          </p:cNvSpPr>
          <p:nvPr>
            <p:ph type="sldNum" sz="quarter" idx="12"/>
          </p:nvPr>
        </p:nvSpPr>
        <p:spPr>
          <a:xfrm>
            <a:off x="6652994" y="6388304"/>
            <a:ext cx="2133600" cy="365125"/>
          </a:xfrm>
        </p:spPr>
        <p:txBody>
          <a:bodyPr/>
          <a:lstStyle/>
          <a:p>
            <a:fld id="{65CC13EC-677E-384F-B278-2939878C589F}" type="slidenum">
              <a:rPr lang="en-US" smtClean="0"/>
              <a:t>17</a:t>
            </a:fld>
            <a:endParaRPr lang="en-US"/>
          </a:p>
        </p:txBody>
      </p:sp>
      <p:sp>
        <p:nvSpPr>
          <p:cNvPr id="36" name="Rectangle 35"/>
          <p:cNvSpPr/>
          <p:nvPr/>
        </p:nvSpPr>
        <p:spPr>
          <a:xfrm>
            <a:off x="5013" y="622625"/>
            <a:ext cx="9132478" cy="659155"/>
          </a:xfrm>
          <a:prstGeom prst="rect">
            <a:avLst/>
          </a:prstGeom>
        </p:spPr>
        <p:txBody>
          <a:bodyPr wrap="square">
            <a:spAutoFit/>
          </a:bodyPr>
          <a:lstStyle/>
          <a:p>
            <a:pPr marL="457200" indent="-457200">
              <a:lnSpc>
                <a:spcPct val="150000"/>
              </a:lnSpc>
              <a:buFont typeface="Wingdings" charset="2"/>
              <a:buChar char="Ø"/>
            </a:pPr>
            <a:r>
              <a:rPr lang="en-US" sz="2600" kern="0" dirty="0">
                <a:latin typeface="Arial"/>
                <a:cs typeface="Arial"/>
              </a:rPr>
              <a:t>Cost-based DP optimization algorithm.</a:t>
            </a:r>
          </a:p>
        </p:txBody>
      </p:sp>
      <p:grpSp>
        <p:nvGrpSpPr>
          <p:cNvPr id="38" name="Group 37"/>
          <p:cNvGrpSpPr/>
          <p:nvPr/>
        </p:nvGrpSpPr>
        <p:grpSpPr>
          <a:xfrm>
            <a:off x="7024653" y="704514"/>
            <a:ext cx="1886042" cy="807614"/>
            <a:chOff x="842658" y="3257138"/>
            <a:chExt cx="1886042" cy="976948"/>
          </a:xfrm>
        </p:grpSpPr>
        <p:sp>
          <p:nvSpPr>
            <p:cNvPr id="40" name="Oval 39"/>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41" name="Oval 40"/>
            <p:cNvSpPr/>
            <p:nvPr/>
          </p:nvSpPr>
          <p:spPr>
            <a:xfrm>
              <a:off x="1623401" y="325713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42" name="Oval 41"/>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43" name="Straight Arrow Connector 42"/>
            <p:cNvCxnSpPr>
              <a:stCxn id="40" idx="7"/>
              <a:endCxn id="41" idx="2"/>
            </p:cNvCxnSpPr>
            <p:nvPr/>
          </p:nvCxnSpPr>
          <p:spPr>
            <a:xfrm flipV="1">
              <a:off x="1119683" y="3426472"/>
              <a:ext cx="503718" cy="19940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4" name="Straight Arrow Connector 43"/>
            <p:cNvCxnSpPr>
              <a:stCxn id="40" idx="5"/>
              <a:endCxn id="42" idx="2"/>
            </p:cNvCxnSpPr>
            <p:nvPr/>
          </p:nvCxnSpPr>
          <p:spPr>
            <a:xfrm>
              <a:off x="1119683" y="3865348"/>
              <a:ext cx="505633"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45" name="Straight Arrow Connector 44"/>
            <p:cNvCxnSpPr>
              <a:stCxn id="42" idx="0"/>
              <a:endCxn id="41" idx="4"/>
            </p:cNvCxnSpPr>
            <p:nvPr/>
          </p:nvCxnSpPr>
          <p:spPr>
            <a:xfrm flipH="1" flipV="1">
              <a:off x="1785679" y="3595805"/>
              <a:ext cx="1915" cy="29961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46" name="Oval 45"/>
            <p:cNvSpPr/>
            <p:nvPr/>
          </p:nvSpPr>
          <p:spPr>
            <a:xfrm>
              <a:off x="2404145"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47" name="Straight Arrow Connector 46"/>
            <p:cNvCxnSpPr>
              <a:stCxn id="46" idx="1"/>
              <a:endCxn id="41" idx="6"/>
            </p:cNvCxnSpPr>
            <p:nvPr/>
          </p:nvCxnSpPr>
          <p:spPr>
            <a:xfrm flipH="1" flipV="1">
              <a:off x="1947956" y="3426472"/>
              <a:ext cx="503719" cy="199403"/>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a:stCxn id="42" idx="6"/>
              <a:endCxn id="46" idx="3"/>
            </p:cNvCxnSpPr>
            <p:nvPr/>
          </p:nvCxnSpPr>
          <p:spPr>
            <a:xfrm flipV="1">
              <a:off x="1949871" y="3865348"/>
              <a:ext cx="501804"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grpSp>
        <p:nvGrpSpPr>
          <p:cNvPr id="149" name="Group 148"/>
          <p:cNvGrpSpPr/>
          <p:nvPr/>
        </p:nvGrpSpPr>
        <p:grpSpPr>
          <a:xfrm>
            <a:off x="994070" y="2025605"/>
            <a:ext cx="7135881" cy="344080"/>
            <a:chOff x="994070" y="3696805"/>
            <a:chExt cx="7135881" cy="344080"/>
          </a:xfrm>
        </p:grpSpPr>
        <p:grpSp>
          <p:nvGrpSpPr>
            <p:cNvPr id="49" name="Group 48"/>
            <p:cNvGrpSpPr/>
            <p:nvPr/>
          </p:nvGrpSpPr>
          <p:grpSpPr>
            <a:xfrm>
              <a:off x="994070" y="3696805"/>
              <a:ext cx="1105298" cy="344080"/>
              <a:chOff x="842658" y="3576278"/>
              <a:chExt cx="1105298" cy="344080"/>
            </a:xfrm>
          </p:grpSpPr>
          <p:sp>
            <p:nvSpPr>
              <p:cNvPr id="50" name="Oval 49"/>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51" name="Oval 50"/>
              <p:cNvSpPr/>
              <p:nvPr/>
            </p:nvSpPr>
            <p:spPr>
              <a:xfrm>
                <a:off x="1623401" y="3581691"/>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cxnSp>
            <p:nvCxnSpPr>
              <p:cNvPr id="53" name="Straight Arrow Connector 52"/>
              <p:cNvCxnSpPr>
                <a:stCxn id="50" idx="6"/>
                <a:endCxn id="51" idx="2"/>
              </p:cNvCxnSpPr>
              <p:nvPr/>
            </p:nvCxnSpPr>
            <p:spPr>
              <a:xfrm>
                <a:off x="1167213" y="3745612"/>
                <a:ext cx="456188" cy="541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80" name="Group 79"/>
            <p:cNvGrpSpPr/>
            <p:nvPr/>
          </p:nvGrpSpPr>
          <p:grpSpPr>
            <a:xfrm>
              <a:off x="2482841" y="3696805"/>
              <a:ext cx="1105298" cy="344080"/>
              <a:chOff x="842658" y="3576278"/>
              <a:chExt cx="1105298" cy="344080"/>
            </a:xfrm>
          </p:grpSpPr>
          <p:sp>
            <p:nvSpPr>
              <p:cNvPr id="81" name="Oval 80"/>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82" name="Oval 81"/>
              <p:cNvSpPr/>
              <p:nvPr/>
            </p:nvSpPr>
            <p:spPr>
              <a:xfrm>
                <a:off x="1623401" y="3581691"/>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83" name="Straight Arrow Connector 82"/>
              <p:cNvCxnSpPr>
                <a:stCxn id="81" idx="6"/>
                <a:endCxn id="82" idx="2"/>
              </p:cNvCxnSpPr>
              <p:nvPr/>
            </p:nvCxnSpPr>
            <p:spPr>
              <a:xfrm>
                <a:off x="1167213" y="3745612"/>
                <a:ext cx="456188" cy="541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84" name="Group 83"/>
            <p:cNvGrpSpPr/>
            <p:nvPr/>
          </p:nvGrpSpPr>
          <p:grpSpPr>
            <a:xfrm>
              <a:off x="3863763" y="3696805"/>
              <a:ext cx="1105298" cy="344080"/>
              <a:chOff x="842658" y="3576278"/>
              <a:chExt cx="1105298" cy="344080"/>
            </a:xfrm>
          </p:grpSpPr>
          <p:sp>
            <p:nvSpPr>
              <p:cNvPr id="85" name="Oval 84"/>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86" name="Oval 85"/>
              <p:cNvSpPr/>
              <p:nvPr/>
            </p:nvSpPr>
            <p:spPr>
              <a:xfrm>
                <a:off x="1623401" y="3581691"/>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87" name="Straight Arrow Connector 86"/>
              <p:cNvCxnSpPr>
                <a:stCxn id="85" idx="6"/>
                <a:endCxn id="86" idx="2"/>
              </p:cNvCxnSpPr>
              <p:nvPr/>
            </p:nvCxnSpPr>
            <p:spPr>
              <a:xfrm>
                <a:off x="1167213" y="3745612"/>
                <a:ext cx="456188" cy="541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88" name="Group 87"/>
            <p:cNvGrpSpPr/>
            <p:nvPr/>
          </p:nvGrpSpPr>
          <p:grpSpPr>
            <a:xfrm>
              <a:off x="5418808" y="3696805"/>
              <a:ext cx="1105298" cy="344080"/>
              <a:chOff x="842658" y="3576278"/>
              <a:chExt cx="1105298" cy="344080"/>
            </a:xfrm>
          </p:grpSpPr>
          <p:sp>
            <p:nvSpPr>
              <p:cNvPr id="89" name="Oval 88"/>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sp>
            <p:nvSpPr>
              <p:cNvPr id="90" name="Oval 89"/>
              <p:cNvSpPr/>
              <p:nvPr/>
            </p:nvSpPr>
            <p:spPr>
              <a:xfrm>
                <a:off x="1623401" y="3581691"/>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91" name="Straight Arrow Connector 90"/>
              <p:cNvCxnSpPr>
                <a:stCxn id="89" idx="6"/>
                <a:endCxn id="90" idx="2"/>
              </p:cNvCxnSpPr>
              <p:nvPr/>
            </p:nvCxnSpPr>
            <p:spPr>
              <a:xfrm>
                <a:off x="1167213" y="3745612"/>
                <a:ext cx="456188" cy="541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92" name="Group 91"/>
            <p:cNvGrpSpPr/>
            <p:nvPr/>
          </p:nvGrpSpPr>
          <p:grpSpPr>
            <a:xfrm>
              <a:off x="7024653" y="3696805"/>
              <a:ext cx="1105298" cy="344080"/>
              <a:chOff x="842658" y="3576278"/>
              <a:chExt cx="1105298" cy="344080"/>
            </a:xfrm>
          </p:grpSpPr>
          <p:sp>
            <p:nvSpPr>
              <p:cNvPr id="93" name="Oval 92"/>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sp>
            <p:nvSpPr>
              <p:cNvPr id="94" name="Oval 93"/>
              <p:cNvSpPr/>
              <p:nvPr/>
            </p:nvSpPr>
            <p:spPr>
              <a:xfrm>
                <a:off x="1623401" y="3581691"/>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cxnSp>
            <p:nvCxnSpPr>
              <p:cNvPr id="95" name="Straight Arrow Connector 94"/>
              <p:cNvCxnSpPr>
                <a:stCxn id="93" idx="6"/>
                <a:endCxn id="94" idx="2"/>
              </p:cNvCxnSpPr>
              <p:nvPr/>
            </p:nvCxnSpPr>
            <p:spPr>
              <a:xfrm>
                <a:off x="1167213" y="3745612"/>
                <a:ext cx="456188" cy="541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sp>
        <p:nvSpPr>
          <p:cNvPr id="103" name="TextBox 102"/>
          <p:cNvSpPr txBox="1"/>
          <p:nvPr/>
        </p:nvSpPr>
        <p:spPr>
          <a:xfrm>
            <a:off x="605230" y="1483098"/>
            <a:ext cx="8038568" cy="430887"/>
          </a:xfrm>
          <a:prstGeom prst="rect">
            <a:avLst/>
          </a:prstGeom>
          <a:noFill/>
        </p:spPr>
        <p:txBody>
          <a:bodyPr wrap="square" rtlCol="0">
            <a:spAutoFit/>
          </a:bodyPr>
          <a:lstStyle/>
          <a:p>
            <a:pPr algn="ctr"/>
            <a:r>
              <a:rPr lang="en-US" sz="2200" dirty="0">
                <a:latin typeface="Arial"/>
                <a:cs typeface="Arial"/>
              </a:rPr>
              <a:t>Optimum Plans for all connected sub-queries with 2 q-vertices:</a:t>
            </a:r>
          </a:p>
        </p:txBody>
      </p:sp>
      <p:sp>
        <p:nvSpPr>
          <p:cNvPr id="104" name="TextBox 103"/>
          <p:cNvSpPr txBox="1"/>
          <p:nvPr/>
        </p:nvSpPr>
        <p:spPr>
          <a:xfrm>
            <a:off x="610536" y="2730120"/>
            <a:ext cx="8027957" cy="430887"/>
          </a:xfrm>
          <a:prstGeom prst="rect">
            <a:avLst/>
          </a:prstGeom>
          <a:noFill/>
        </p:spPr>
        <p:txBody>
          <a:bodyPr wrap="square" rtlCol="0">
            <a:spAutoFit/>
          </a:bodyPr>
          <a:lstStyle/>
          <a:p>
            <a:pPr algn="ctr"/>
            <a:r>
              <a:rPr lang="en-US" sz="2200" dirty="0">
                <a:latin typeface="Arial"/>
                <a:cs typeface="Arial"/>
              </a:rPr>
              <a:t>Optimum Plans for all connected sub-queries with 3 q-vertices:</a:t>
            </a:r>
          </a:p>
        </p:txBody>
      </p:sp>
      <p:grpSp>
        <p:nvGrpSpPr>
          <p:cNvPr id="151" name="Group 150"/>
          <p:cNvGrpSpPr/>
          <p:nvPr/>
        </p:nvGrpSpPr>
        <p:grpSpPr>
          <a:xfrm>
            <a:off x="670443" y="3217305"/>
            <a:ext cx="7788823" cy="976948"/>
            <a:chOff x="667467" y="5181847"/>
            <a:chExt cx="7788823" cy="976948"/>
          </a:xfrm>
        </p:grpSpPr>
        <p:grpSp>
          <p:nvGrpSpPr>
            <p:cNvPr id="116" name="Group 115"/>
            <p:cNvGrpSpPr/>
            <p:nvPr/>
          </p:nvGrpSpPr>
          <p:grpSpPr>
            <a:xfrm>
              <a:off x="667467" y="5341418"/>
              <a:ext cx="1886042" cy="657807"/>
              <a:chOff x="842658" y="3257138"/>
              <a:chExt cx="1886042" cy="657807"/>
            </a:xfrm>
          </p:grpSpPr>
          <p:sp>
            <p:nvSpPr>
              <p:cNvPr id="137" name="Oval 136"/>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138" name="Oval 137"/>
              <p:cNvSpPr/>
              <p:nvPr/>
            </p:nvSpPr>
            <p:spPr>
              <a:xfrm>
                <a:off x="1623401" y="325713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cxnSp>
            <p:nvCxnSpPr>
              <p:cNvPr id="139" name="Straight Arrow Connector 138"/>
              <p:cNvCxnSpPr>
                <a:stCxn id="137" idx="7"/>
                <a:endCxn id="138" idx="2"/>
              </p:cNvCxnSpPr>
              <p:nvPr/>
            </p:nvCxnSpPr>
            <p:spPr>
              <a:xfrm flipV="1">
                <a:off x="1119683" y="3426472"/>
                <a:ext cx="503718" cy="19940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40" name="Oval 139"/>
              <p:cNvSpPr/>
              <p:nvPr/>
            </p:nvSpPr>
            <p:spPr>
              <a:xfrm>
                <a:off x="2404145"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141" name="Straight Arrow Connector 140"/>
              <p:cNvCxnSpPr>
                <a:stCxn id="140" idx="1"/>
                <a:endCxn id="138" idx="6"/>
              </p:cNvCxnSpPr>
              <p:nvPr/>
            </p:nvCxnSpPr>
            <p:spPr>
              <a:xfrm flipH="1" flipV="1">
                <a:off x="1947956" y="3426472"/>
                <a:ext cx="503719" cy="199403"/>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grpSp>
          <p:nvGrpSpPr>
            <p:cNvPr id="117" name="Group 116"/>
            <p:cNvGrpSpPr/>
            <p:nvPr/>
          </p:nvGrpSpPr>
          <p:grpSpPr>
            <a:xfrm>
              <a:off x="3154918" y="5181847"/>
              <a:ext cx="1107213" cy="976948"/>
              <a:chOff x="842658" y="3257138"/>
              <a:chExt cx="1107213" cy="976948"/>
            </a:xfrm>
          </p:grpSpPr>
          <p:sp>
            <p:nvSpPr>
              <p:cNvPr id="131" name="Oval 130"/>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132" name="Oval 131"/>
              <p:cNvSpPr/>
              <p:nvPr/>
            </p:nvSpPr>
            <p:spPr>
              <a:xfrm>
                <a:off x="1623401" y="325713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133" name="Oval 132"/>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134" name="Straight Arrow Connector 133"/>
              <p:cNvCxnSpPr>
                <a:stCxn id="131" idx="7"/>
                <a:endCxn id="132" idx="2"/>
              </p:cNvCxnSpPr>
              <p:nvPr/>
            </p:nvCxnSpPr>
            <p:spPr>
              <a:xfrm flipV="1">
                <a:off x="1119683" y="3426472"/>
                <a:ext cx="503718" cy="19940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5" name="Straight Arrow Connector 134"/>
              <p:cNvCxnSpPr>
                <a:stCxn id="131" idx="5"/>
                <a:endCxn id="133" idx="2"/>
              </p:cNvCxnSpPr>
              <p:nvPr/>
            </p:nvCxnSpPr>
            <p:spPr>
              <a:xfrm>
                <a:off x="1119683" y="3865348"/>
                <a:ext cx="505633"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36" name="Straight Arrow Connector 135"/>
              <p:cNvCxnSpPr>
                <a:stCxn id="133" idx="0"/>
                <a:endCxn id="132" idx="4"/>
              </p:cNvCxnSpPr>
              <p:nvPr/>
            </p:nvCxnSpPr>
            <p:spPr>
              <a:xfrm flipH="1" flipV="1">
                <a:off x="1785679" y="3595805"/>
                <a:ext cx="1915" cy="29961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grpSp>
        <p:grpSp>
          <p:nvGrpSpPr>
            <p:cNvPr id="118" name="Group 117"/>
            <p:cNvGrpSpPr/>
            <p:nvPr/>
          </p:nvGrpSpPr>
          <p:grpSpPr>
            <a:xfrm>
              <a:off x="4863540" y="5341417"/>
              <a:ext cx="1886042" cy="657808"/>
              <a:chOff x="842658" y="3576278"/>
              <a:chExt cx="1886042" cy="657808"/>
            </a:xfrm>
          </p:grpSpPr>
          <p:sp>
            <p:nvSpPr>
              <p:cNvPr id="126" name="Oval 125"/>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127" name="Oval 126"/>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128" name="Straight Arrow Connector 127"/>
              <p:cNvCxnSpPr>
                <a:stCxn id="126" idx="5"/>
                <a:endCxn id="127" idx="2"/>
              </p:cNvCxnSpPr>
              <p:nvPr/>
            </p:nvCxnSpPr>
            <p:spPr>
              <a:xfrm>
                <a:off x="1119683" y="3865348"/>
                <a:ext cx="505633"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sp>
            <p:nvSpPr>
              <p:cNvPr id="129" name="Oval 128"/>
              <p:cNvSpPr/>
              <p:nvPr/>
            </p:nvSpPr>
            <p:spPr>
              <a:xfrm>
                <a:off x="2404145"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130" name="Straight Arrow Connector 129"/>
              <p:cNvCxnSpPr>
                <a:stCxn id="127" idx="6"/>
                <a:endCxn id="129" idx="3"/>
              </p:cNvCxnSpPr>
              <p:nvPr/>
            </p:nvCxnSpPr>
            <p:spPr>
              <a:xfrm flipV="1">
                <a:off x="1949871" y="3865348"/>
                <a:ext cx="501804"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grpSp>
          <p:nvGrpSpPr>
            <p:cNvPr id="119" name="Group 118"/>
            <p:cNvGrpSpPr/>
            <p:nvPr/>
          </p:nvGrpSpPr>
          <p:grpSpPr>
            <a:xfrm>
              <a:off x="7350991" y="5181847"/>
              <a:ext cx="1105299" cy="976948"/>
              <a:chOff x="1623401" y="3257138"/>
              <a:chExt cx="1105299" cy="976948"/>
            </a:xfrm>
          </p:grpSpPr>
          <p:sp>
            <p:nvSpPr>
              <p:cNvPr id="120" name="Oval 119"/>
              <p:cNvSpPr/>
              <p:nvPr/>
            </p:nvSpPr>
            <p:spPr>
              <a:xfrm>
                <a:off x="1623401" y="325713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121" name="Oval 120"/>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122" name="Straight Arrow Connector 121"/>
              <p:cNvCxnSpPr>
                <a:stCxn id="121" idx="0"/>
                <a:endCxn id="120" idx="4"/>
              </p:cNvCxnSpPr>
              <p:nvPr/>
            </p:nvCxnSpPr>
            <p:spPr>
              <a:xfrm flipH="1" flipV="1">
                <a:off x="1785679" y="3595805"/>
                <a:ext cx="1915" cy="29961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123" name="Oval 122"/>
              <p:cNvSpPr/>
              <p:nvPr/>
            </p:nvSpPr>
            <p:spPr>
              <a:xfrm>
                <a:off x="2404145"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124" name="Straight Arrow Connector 123"/>
              <p:cNvCxnSpPr>
                <a:stCxn id="123" idx="1"/>
                <a:endCxn id="120" idx="6"/>
              </p:cNvCxnSpPr>
              <p:nvPr/>
            </p:nvCxnSpPr>
            <p:spPr>
              <a:xfrm flipH="1" flipV="1">
                <a:off x="1947956" y="3426472"/>
                <a:ext cx="503719" cy="199403"/>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25" name="Straight Arrow Connector 124"/>
              <p:cNvCxnSpPr>
                <a:stCxn id="121" idx="6"/>
                <a:endCxn id="123" idx="3"/>
              </p:cNvCxnSpPr>
              <p:nvPr/>
            </p:nvCxnSpPr>
            <p:spPr>
              <a:xfrm flipV="1">
                <a:off x="1949871" y="3865348"/>
                <a:ext cx="501804"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grpSp>
      <p:sp>
        <p:nvSpPr>
          <p:cNvPr id="73" name="TextBox 72"/>
          <p:cNvSpPr txBox="1"/>
          <p:nvPr/>
        </p:nvSpPr>
        <p:spPr>
          <a:xfrm>
            <a:off x="610536" y="4319713"/>
            <a:ext cx="8027957" cy="430887"/>
          </a:xfrm>
          <a:prstGeom prst="rect">
            <a:avLst/>
          </a:prstGeom>
          <a:noFill/>
        </p:spPr>
        <p:txBody>
          <a:bodyPr wrap="square" rtlCol="0">
            <a:spAutoFit/>
          </a:bodyPr>
          <a:lstStyle/>
          <a:p>
            <a:pPr algn="ctr"/>
            <a:r>
              <a:rPr lang="en-US" sz="2200" dirty="0">
                <a:latin typeface="Arial"/>
                <a:cs typeface="Arial"/>
              </a:rPr>
              <a:t>Optimum Plans for all connected sub-queries with 4 q-vertices:</a:t>
            </a:r>
          </a:p>
        </p:txBody>
      </p:sp>
      <p:grpSp>
        <p:nvGrpSpPr>
          <p:cNvPr id="74" name="Group 73"/>
          <p:cNvGrpSpPr/>
          <p:nvPr/>
        </p:nvGrpSpPr>
        <p:grpSpPr>
          <a:xfrm>
            <a:off x="2997531" y="4750600"/>
            <a:ext cx="1886042" cy="976948"/>
            <a:chOff x="842658" y="3257138"/>
            <a:chExt cx="1886042" cy="976948"/>
          </a:xfrm>
        </p:grpSpPr>
        <p:sp>
          <p:nvSpPr>
            <p:cNvPr id="75" name="Oval 74"/>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76" name="Oval 75"/>
            <p:cNvSpPr/>
            <p:nvPr/>
          </p:nvSpPr>
          <p:spPr>
            <a:xfrm>
              <a:off x="1623401" y="325713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77" name="Oval 76"/>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78" name="Straight Arrow Connector 77"/>
            <p:cNvCxnSpPr>
              <a:stCxn id="75" idx="7"/>
              <a:endCxn id="76" idx="2"/>
            </p:cNvCxnSpPr>
            <p:nvPr/>
          </p:nvCxnSpPr>
          <p:spPr>
            <a:xfrm flipV="1">
              <a:off x="1119683" y="3426472"/>
              <a:ext cx="503718" cy="19940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9" name="Straight Arrow Connector 78"/>
            <p:cNvCxnSpPr>
              <a:stCxn id="75" idx="5"/>
              <a:endCxn id="77" idx="2"/>
            </p:cNvCxnSpPr>
            <p:nvPr/>
          </p:nvCxnSpPr>
          <p:spPr>
            <a:xfrm>
              <a:off x="1119683" y="3865348"/>
              <a:ext cx="505633"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01" name="Straight Arrow Connector 100"/>
            <p:cNvCxnSpPr>
              <a:stCxn id="77" idx="0"/>
              <a:endCxn id="76" idx="4"/>
            </p:cNvCxnSpPr>
            <p:nvPr/>
          </p:nvCxnSpPr>
          <p:spPr>
            <a:xfrm flipH="1" flipV="1">
              <a:off x="1785679" y="3595805"/>
              <a:ext cx="1915" cy="29961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102" name="Oval 101"/>
            <p:cNvSpPr/>
            <p:nvPr/>
          </p:nvSpPr>
          <p:spPr>
            <a:xfrm>
              <a:off x="2404145"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105" name="Straight Arrow Connector 104"/>
            <p:cNvCxnSpPr>
              <a:stCxn id="102" idx="1"/>
              <a:endCxn id="76" idx="6"/>
            </p:cNvCxnSpPr>
            <p:nvPr/>
          </p:nvCxnSpPr>
          <p:spPr>
            <a:xfrm flipH="1" flipV="1">
              <a:off x="1947956" y="3426472"/>
              <a:ext cx="503719" cy="199403"/>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06" name="Straight Arrow Connector 105"/>
            <p:cNvCxnSpPr>
              <a:stCxn id="77" idx="6"/>
              <a:endCxn id="102" idx="3"/>
            </p:cNvCxnSpPr>
            <p:nvPr/>
          </p:nvCxnSpPr>
          <p:spPr>
            <a:xfrm flipV="1">
              <a:off x="1949871" y="3865348"/>
              <a:ext cx="501804"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sp>
        <p:nvSpPr>
          <p:cNvPr id="2" name="Rectangle 1"/>
          <p:cNvSpPr/>
          <p:nvPr/>
        </p:nvSpPr>
        <p:spPr>
          <a:xfrm>
            <a:off x="582561" y="5884758"/>
            <a:ext cx="7978880" cy="430887"/>
          </a:xfrm>
          <a:prstGeom prst="rect">
            <a:avLst/>
          </a:prstGeom>
        </p:spPr>
        <p:txBody>
          <a:bodyPr wrap="none">
            <a:spAutoFit/>
          </a:bodyPr>
          <a:lstStyle/>
          <a:p>
            <a:pPr algn="ctr"/>
            <a:r>
              <a:rPr lang="en-US" sz="2200" dirty="0">
                <a:latin typeface="Arial"/>
                <a:cs typeface="Arial"/>
              </a:rPr>
              <a:t>Each step: consider plans with both hash joins &amp; intersections.</a:t>
            </a:r>
          </a:p>
        </p:txBody>
      </p:sp>
      <p:pic>
        <p:nvPicPr>
          <p:cNvPr id="96" name="Picture 95">
            <a:extLst>
              <a:ext uri="{FF2B5EF4-FFF2-40B4-BE49-F238E27FC236}">
                <a16:creationId xmlns:a16="http://schemas.microsoft.com/office/drawing/2014/main" id="{E46255E9-8277-524E-8447-6039249F15D1}"/>
              </a:ext>
            </a:extLst>
          </p:cNvPr>
          <p:cNvPicPr>
            <a:picLocks noChangeAspect="1"/>
          </p:cNvPicPr>
          <p:nvPr/>
        </p:nvPicPr>
        <p:blipFill>
          <a:blip r:embed="rId4"/>
          <a:stretch>
            <a:fillRect/>
          </a:stretch>
        </p:blipFill>
        <p:spPr>
          <a:xfrm>
            <a:off x="19126" y="6496076"/>
            <a:ext cx="1009574" cy="336524"/>
          </a:xfrm>
          <a:prstGeom prst="rect">
            <a:avLst/>
          </a:prstGeom>
        </p:spPr>
      </p:pic>
    </p:spTree>
    <p:custDataLst>
      <p:tags r:id="rId1"/>
    </p:custDataLst>
    <p:extLst>
      <p:ext uri="{BB962C8B-B14F-4D97-AF65-F5344CB8AC3E}">
        <p14:creationId xmlns:p14="http://schemas.microsoft.com/office/powerpoint/2010/main" val="28747855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5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p:bldP spid="104" grpId="0"/>
      <p:bldP spid="73" grpId="0"/>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77376"/>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6509" y="0"/>
            <a:ext cx="9265988" cy="523220"/>
          </a:xfrm>
          <a:prstGeom prst="rect">
            <a:avLst/>
          </a:prstGeom>
          <a:noFill/>
        </p:spPr>
        <p:txBody>
          <a:bodyPr wrap="square" rtlCol="0">
            <a:spAutoFit/>
          </a:bodyPr>
          <a:lstStyle/>
          <a:p>
            <a:pPr marL="274320" indent="-457200"/>
            <a:r>
              <a:rPr lang="en-US" sz="2800" kern="0" dirty="0" err="1">
                <a:solidFill>
                  <a:srgbClr val="000000"/>
                </a:solidFill>
                <a:latin typeface="Trebuchet MS"/>
              </a:rPr>
              <a:t>Graphflow</a:t>
            </a:r>
            <a:r>
              <a:rPr lang="en-US" sz="2800" kern="0" dirty="0">
                <a:solidFill>
                  <a:srgbClr val="000000"/>
                </a:solidFill>
                <a:latin typeface="Trebuchet MS"/>
              </a:rPr>
              <a:t> </a:t>
            </a:r>
            <a:r>
              <a:rPr lang="en-US" sz="2800" kern="0" dirty="0" err="1">
                <a:solidFill>
                  <a:srgbClr val="000000"/>
                </a:solidFill>
                <a:latin typeface="Trebuchet MS"/>
              </a:rPr>
              <a:t>vs</a:t>
            </a:r>
            <a:r>
              <a:rPr lang="en-US" sz="2800" kern="0" dirty="0">
                <a:solidFill>
                  <a:srgbClr val="000000"/>
                </a:solidFill>
                <a:latin typeface="Trebuchet MS"/>
              </a:rPr>
              <a:t> Empty-Headed Hybrid Plans</a:t>
            </a:r>
          </a:p>
        </p:txBody>
      </p:sp>
      <p:sp>
        <p:nvSpPr>
          <p:cNvPr id="3" name="Slide Number Placeholder 2"/>
          <p:cNvSpPr>
            <a:spLocks noGrp="1"/>
          </p:cNvSpPr>
          <p:nvPr>
            <p:ph type="sldNum" sz="quarter" idx="12"/>
          </p:nvPr>
        </p:nvSpPr>
        <p:spPr/>
        <p:txBody>
          <a:bodyPr/>
          <a:lstStyle/>
          <a:p>
            <a:fld id="{65CC13EC-677E-384F-B278-2939878C589F}" type="slidenum">
              <a:rPr lang="en-US" smtClean="0"/>
              <a:t>18</a:t>
            </a:fld>
            <a:endParaRPr lang="en-US"/>
          </a:p>
        </p:txBody>
      </p:sp>
      <p:grpSp>
        <p:nvGrpSpPr>
          <p:cNvPr id="417" name="Group 416"/>
          <p:cNvGrpSpPr/>
          <p:nvPr/>
        </p:nvGrpSpPr>
        <p:grpSpPr>
          <a:xfrm>
            <a:off x="155794" y="789599"/>
            <a:ext cx="2913866" cy="5539493"/>
            <a:chOff x="155793" y="789595"/>
            <a:chExt cx="2913866" cy="5539493"/>
          </a:xfrm>
        </p:grpSpPr>
        <p:grpSp>
          <p:nvGrpSpPr>
            <p:cNvPr id="45" name="Group 44"/>
            <p:cNvGrpSpPr/>
            <p:nvPr/>
          </p:nvGrpSpPr>
          <p:grpSpPr>
            <a:xfrm>
              <a:off x="707474" y="789595"/>
              <a:ext cx="1911393" cy="1595205"/>
              <a:chOff x="1500025" y="2270224"/>
              <a:chExt cx="1911393" cy="1595205"/>
            </a:xfrm>
          </p:grpSpPr>
          <p:sp>
            <p:nvSpPr>
              <p:cNvPr id="92" name="Oval 91"/>
              <p:cNvSpPr/>
              <p:nvPr/>
            </p:nvSpPr>
            <p:spPr>
              <a:xfrm>
                <a:off x="1551469" y="286025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93" name="Oval 92"/>
              <p:cNvSpPr/>
              <p:nvPr/>
            </p:nvSpPr>
            <p:spPr>
              <a:xfrm>
                <a:off x="1553384" y="3498540"/>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94" name="Oval 93"/>
              <p:cNvSpPr/>
              <p:nvPr/>
            </p:nvSpPr>
            <p:spPr>
              <a:xfrm>
                <a:off x="2298957" y="317939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95" name="Straight Arrow Connector 94"/>
              <p:cNvCxnSpPr>
                <a:stCxn id="92" idx="6"/>
                <a:endCxn id="94" idx="1"/>
              </p:cNvCxnSpPr>
              <p:nvPr/>
            </p:nvCxnSpPr>
            <p:spPr>
              <a:xfrm>
                <a:off x="1876024" y="3029593"/>
                <a:ext cx="470463" cy="199403"/>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96" name="Straight Arrow Connector 95"/>
              <p:cNvCxnSpPr>
                <a:stCxn id="93" idx="6"/>
                <a:endCxn id="94" idx="3"/>
              </p:cNvCxnSpPr>
              <p:nvPr/>
            </p:nvCxnSpPr>
            <p:spPr>
              <a:xfrm flipV="1">
                <a:off x="1877939" y="3468469"/>
                <a:ext cx="468548" cy="199405"/>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97" name="Straight Arrow Connector 96"/>
              <p:cNvCxnSpPr>
                <a:stCxn id="93" idx="0"/>
                <a:endCxn id="92" idx="4"/>
              </p:cNvCxnSpPr>
              <p:nvPr/>
            </p:nvCxnSpPr>
            <p:spPr>
              <a:xfrm flipH="1" flipV="1">
                <a:off x="1713747" y="3198926"/>
                <a:ext cx="1915" cy="299614"/>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sp>
            <p:nvSpPr>
              <p:cNvPr id="98" name="Oval 97"/>
              <p:cNvSpPr/>
              <p:nvPr/>
            </p:nvSpPr>
            <p:spPr>
              <a:xfrm>
                <a:off x="3042615" y="286025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e</a:t>
                </a:r>
              </a:p>
            </p:txBody>
          </p:sp>
          <p:sp>
            <p:nvSpPr>
              <p:cNvPr id="99" name="Oval 98"/>
              <p:cNvSpPr/>
              <p:nvPr/>
            </p:nvSpPr>
            <p:spPr>
              <a:xfrm>
                <a:off x="3044530" y="3498540"/>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sp>
            <p:nvSpPr>
              <p:cNvPr id="100" name="Oval 99"/>
              <p:cNvSpPr/>
              <p:nvPr/>
            </p:nvSpPr>
            <p:spPr>
              <a:xfrm>
                <a:off x="2297042" y="2310341"/>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f</a:t>
                </a:r>
              </a:p>
            </p:txBody>
          </p:sp>
          <p:cxnSp>
            <p:nvCxnSpPr>
              <p:cNvPr id="101" name="Straight Arrow Connector 100"/>
              <p:cNvCxnSpPr>
                <a:stCxn id="99" idx="0"/>
                <a:endCxn id="98" idx="4"/>
              </p:cNvCxnSpPr>
              <p:nvPr/>
            </p:nvCxnSpPr>
            <p:spPr>
              <a:xfrm flipH="1" flipV="1">
                <a:off x="3204893" y="3198926"/>
                <a:ext cx="1915" cy="299614"/>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02" name="Straight Arrow Connector 101"/>
              <p:cNvCxnSpPr>
                <a:stCxn id="100" idx="3"/>
                <a:endCxn id="92" idx="0"/>
              </p:cNvCxnSpPr>
              <p:nvPr/>
            </p:nvCxnSpPr>
            <p:spPr>
              <a:xfrm flipH="1">
                <a:off x="1713747" y="2599411"/>
                <a:ext cx="630825" cy="260848"/>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03" name="Straight Arrow Connector 102"/>
              <p:cNvCxnSpPr>
                <a:stCxn id="100" idx="5"/>
                <a:endCxn id="98" idx="0"/>
              </p:cNvCxnSpPr>
              <p:nvPr/>
            </p:nvCxnSpPr>
            <p:spPr>
              <a:xfrm>
                <a:off x="2574067" y="2599411"/>
                <a:ext cx="630826" cy="260848"/>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04" name="Straight Arrow Connector 103"/>
              <p:cNvCxnSpPr>
                <a:stCxn id="99" idx="2"/>
                <a:endCxn id="94" idx="5"/>
              </p:cNvCxnSpPr>
              <p:nvPr/>
            </p:nvCxnSpPr>
            <p:spPr>
              <a:xfrm flipH="1" flipV="1">
                <a:off x="2575982" y="3468469"/>
                <a:ext cx="468548" cy="199405"/>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05" name="Straight Arrow Connector 104"/>
              <p:cNvCxnSpPr>
                <a:stCxn id="98" idx="3"/>
                <a:endCxn id="94" idx="6"/>
              </p:cNvCxnSpPr>
              <p:nvPr/>
            </p:nvCxnSpPr>
            <p:spPr>
              <a:xfrm flipH="1">
                <a:off x="2623512" y="3149329"/>
                <a:ext cx="466633" cy="19940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106" name="Rectangle 105"/>
              <p:cNvSpPr/>
              <p:nvPr/>
            </p:nvSpPr>
            <p:spPr>
              <a:xfrm>
                <a:off x="1500025" y="2270224"/>
                <a:ext cx="1911393" cy="1595205"/>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grpSp>
          <p:nvGrpSpPr>
            <p:cNvPr id="46" name="Group 45"/>
            <p:cNvGrpSpPr/>
            <p:nvPr/>
          </p:nvGrpSpPr>
          <p:grpSpPr>
            <a:xfrm>
              <a:off x="707474" y="2684422"/>
              <a:ext cx="1911393" cy="1005170"/>
              <a:chOff x="1500025" y="2832037"/>
              <a:chExt cx="1911393" cy="1005170"/>
            </a:xfrm>
          </p:grpSpPr>
          <p:sp>
            <p:nvSpPr>
              <p:cNvPr id="80" name="Oval 79"/>
              <p:cNvSpPr/>
              <p:nvPr/>
            </p:nvSpPr>
            <p:spPr>
              <a:xfrm>
                <a:off x="1551469" y="286025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81" name="Oval 80"/>
              <p:cNvSpPr/>
              <p:nvPr/>
            </p:nvSpPr>
            <p:spPr>
              <a:xfrm>
                <a:off x="1553384" y="3498540"/>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82" name="Oval 81"/>
              <p:cNvSpPr/>
              <p:nvPr/>
            </p:nvSpPr>
            <p:spPr>
              <a:xfrm>
                <a:off x="2298957" y="317939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83" name="Straight Arrow Connector 82"/>
              <p:cNvCxnSpPr>
                <a:stCxn id="80" idx="6"/>
                <a:endCxn id="82" idx="1"/>
              </p:cNvCxnSpPr>
              <p:nvPr/>
            </p:nvCxnSpPr>
            <p:spPr>
              <a:xfrm>
                <a:off x="1876024" y="3029593"/>
                <a:ext cx="470463" cy="199403"/>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84" name="Straight Arrow Connector 83"/>
              <p:cNvCxnSpPr>
                <a:stCxn id="81" idx="6"/>
                <a:endCxn id="82" idx="3"/>
              </p:cNvCxnSpPr>
              <p:nvPr/>
            </p:nvCxnSpPr>
            <p:spPr>
              <a:xfrm flipV="1">
                <a:off x="1877939" y="3468469"/>
                <a:ext cx="468548" cy="199405"/>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85" name="Straight Arrow Connector 84"/>
              <p:cNvCxnSpPr>
                <a:stCxn id="81" idx="0"/>
                <a:endCxn id="80" idx="4"/>
              </p:cNvCxnSpPr>
              <p:nvPr/>
            </p:nvCxnSpPr>
            <p:spPr>
              <a:xfrm flipH="1" flipV="1">
                <a:off x="1713747" y="3198926"/>
                <a:ext cx="1915" cy="299614"/>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sp>
            <p:nvSpPr>
              <p:cNvPr id="86" name="Oval 85"/>
              <p:cNvSpPr/>
              <p:nvPr/>
            </p:nvSpPr>
            <p:spPr>
              <a:xfrm>
                <a:off x="3042615" y="286025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e</a:t>
                </a:r>
              </a:p>
            </p:txBody>
          </p:sp>
          <p:sp>
            <p:nvSpPr>
              <p:cNvPr id="87" name="Oval 86"/>
              <p:cNvSpPr/>
              <p:nvPr/>
            </p:nvSpPr>
            <p:spPr>
              <a:xfrm>
                <a:off x="3044530" y="3498540"/>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88" name="Straight Arrow Connector 87"/>
              <p:cNvCxnSpPr>
                <a:stCxn id="87" idx="0"/>
                <a:endCxn id="86" idx="4"/>
              </p:cNvCxnSpPr>
              <p:nvPr/>
            </p:nvCxnSpPr>
            <p:spPr>
              <a:xfrm flipH="1" flipV="1">
                <a:off x="3204893" y="3198926"/>
                <a:ext cx="1915" cy="299614"/>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89" name="Straight Arrow Connector 88"/>
              <p:cNvCxnSpPr>
                <a:stCxn id="87" idx="2"/>
                <a:endCxn id="82" idx="5"/>
              </p:cNvCxnSpPr>
              <p:nvPr/>
            </p:nvCxnSpPr>
            <p:spPr>
              <a:xfrm flipH="1" flipV="1">
                <a:off x="2575982" y="3468469"/>
                <a:ext cx="468548" cy="199405"/>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90" name="Straight Arrow Connector 89"/>
              <p:cNvCxnSpPr>
                <a:stCxn id="86" idx="3"/>
                <a:endCxn id="82" idx="6"/>
              </p:cNvCxnSpPr>
              <p:nvPr/>
            </p:nvCxnSpPr>
            <p:spPr>
              <a:xfrm flipH="1">
                <a:off x="2623512" y="3149329"/>
                <a:ext cx="466633" cy="19940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91" name="Rectangle 90"/>
              <p:cNvSpPr/>
              <p:nvPr/>
            </p:nvSpPr>
            <p:spPr>
              <a:xfrm>
                <a:off x="1500025" y="2832037"/>
                <a:ext cx="1911393" cy="1005170"/>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cxnSp>
          <p:nvCxnSpPr>
            <p:cNvPr id="48" name="Straight Connector 47"/>
            <p:cNvCxnSpPr>
              <a:stCxn id="106" idx="2"/>
              <a:endCxn id="91" idx="0"/>
            </p:cNvCxnSpPr>
            <p:nvPr/>
          </p:nvCxnSpPr>
          <p:spPr>
            <a:xfrm>
              <a:off x="1663171" y="2384800"/>
              <a:ext cx="0" cy="299622"/>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nvGrpSpPr>
            <p:cNvPr id="49" name="Group 48"/>
            <p:cNvGrpSpPr/>
            <p:nvPr/>
          </p:nvGrpSpPr>
          <p:grpSpPr>
            <a:xfrm>
              <a:off x="155793" y="4311619"/>
              <a:ext cx="1213350" cy="1005170"/>
              <a:chOff x="1485915" y="2832037"/>
              <a:chExt cx="1213350" cy="1005170"/>
            </a:xfrm>
          </p:grpSpPr>
          <p:sp>
            <p:nvSpPr>
              <p:cNvPr id="73" name="Oval 72"/>
              <p:cNvSpPr/>
              <p:nvPr/>
            </p:nvSpPr>
            <p:spPr>
              <a:xfrm>
                <a:off x="1551469" y="286025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74" name="Oval 73"/>
              <p:cNvSpPr/>
              <p:nvPr/>
            </p:nvSpPr>
            <p:spPr>
              <a:xfrm>
                <a:off x="1553384" y="3498540"/>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75" name="Oval 74"/>
              <p:cNvSpPr/>
              <p:nvPr/>
            </p:nvSpPr>
            <p:spPr>
              <a:xfrm>
                <a:off x="2298957" y="317939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76" name="Straight Arrow Connector 75"/>
              <p:cNvCxnSpPr>
                <a:stCxn id="73" idx="6"/>
                <a:endCxn id="75" idx="1"/>
              </p:cNvCxnSpPr>
              <p:nvPr/>
            </p:nvCxnSpPr>
            <p:spPr>
              <a:xfrm>
                <a:off x="1876024" y="3029593"/>
                <a:ext cx="470463" cy="199403"/>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a:stCxn id="74" idx="6"/>
                <a:endCxn id="75" idx="3"/>
              </p:cNvCxnSpPr>
              <p:nvPr/>
            </p:nvCxnSpPr>
            <p:spPr>
              <a:xfrm flipV="1">
                <a:off x="1877939" y="3468469"/>
                <a:ext cx="468548" cy="199405"/>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78" name="Straight Arrow Connector 77"/>
              <p:cNvCxnSpPr>
                <a:stCxn id="74" idx="0"/>
                <a:endCxn id="73" idx="4"/>
              </p:cNvCxnSpPr>
              <p:nvPr/>
            </p:nvCxnSpPr>
            <p:spPr>
              <a:xfrm flipH="1" flipV="1">
                <a:off x="1713747" y="3198926"/>
                <a:ext cx="1915" cy="299614"/>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sp>
            <p:nvSpPr>
              <p:cNvPr id="79" name="Rectangle 78"/>
              <p:cNvSpPr/>
              <p:nvPr/>
            </p:nvSpPr>
            <p:spPr>
              <a:xfrm>
                <a:off x="1485915" y="2832037"/>
                <a:ext cx="1213350" cy="1005170"/>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grpSp>
          <p:nvGrpSpPr>
            <p:cNvPr id="50" name="Group 49"/>
            <p:cNvGrpSpPr/>
            <p:nvPr/>
          </p:nvGrpSpPr>
          <p:grpSpPr>
            <a:xfrm>
              <a:off x="1957198" y="4311619"/>
              <a:ext cx="1112461" cy="1005170"/>
              <a:chOff x="2284846" y="2832037"/>
              <a:chExt cx="1112461" cy="1005170"/>
            </a:xfrm>
          </p:grpSpPr>
          <p:sp>
            <p:nvSpPr>
              <p:cNvPr id="66" name="Oval 65"/>
              <p:cNvSpPr/>
              <p:nvPr/>
            </p:nvSpPr>
            <p:spPr>
              <a:xfrm>
                <a:off x="2298957" y="317939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sp>
            <p:nvSpPr>
              <p:cNvPr id="67" name="Oval 66"/>
              <p:cNvSpPr/>
              <p:nvPr/>
            </p:nvSpPr>
            <p:spPr>
              <a:xfrm>
                <a:off x="3042615" y="286025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e</a:t>
                </a:r>
              </a:p>
            </p:txBody>
          </p:sp>
          <p:sp>
            <p:nvSpPr>
              <p:cNvPr id="68" name="Oval 67"/>
              <p:cNvSpPr/>
              <p:nvPr/>
            </p:nvSpPr>
            <p:spPr>
              <a:xfrm>
                <a:off x="3044530" y="3498540"/>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69" name="Straight Arrow Connector 68"/>
              <p:cNvCxnSpPr>
                <a:stCxn id="68" idx="0"/>
                <a:endCxn id="67" idx="4"/>
              </p:cNvCxnSpPr>
              <p:nvPr/>
            </p:nvCxnSpPr>
            <p:spPr>
              <a:xfrm flipH="1" flipV="1">
                <a:off x="3204893" y="3198926"/>
                <a:ext cx="1915" cy="299614"/>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70" name="Straight Arrow Connector 69"/>
              <p:cNvCxnSpPr>
                <a:stCxn id="68" idx="2"/>
                <a:endCxn id="66" idx="5"/>
              </p:cNvCxnSpPr>
              <p:nvPr/>
            </p:nvCxnSpPr>
            <p:spPr>
              <a:xfrm flipH="1" flipV="1">
                <a:off x="2575982" y="3468469"/>
                <a:ext cx="468548" cy="199405"/>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71" name="Straight Arrow Connector 70"/>
              <p:cNvCxnSpPr>
                <a:stCxn id="67" idx="3"/>
                <a:endCxn id="66" idx="6"/>
              </p:cNvCxnSpPr>
              <p:nvPr/>
            </p:nvCxnSpPr>
            <p:spPr>
              <a:xfrm flipH="1">
                <a:off x="2623512" y="3149329"/>
                <a:ext cx="466633" cy="19940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72" name="Rectangle 71"/>
              <p:cNvSpPr/>
              <p:nvPr/>
            </p:nvSpPr>
            <p:spPr>
              <a:xfrm>
                <a:off x="2284846" y="2832037"/>
                <a:ext cx="1112461" cy="1005170"/>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grpSp>
          <p:nvGrpSpPr>
            <p:cNvPr id="52" name="Group 51"/>
            <p:cNvGrpSpPr/>
            <p:nvPr/>
          </p:nvGrpSpPr>
          <p:grpSpPr>
            <a:xfrm>
              <a:off x="155793" y="5566141"/>
              <a:ext cx="1213350" cy="762947"/>
              <a:chOff x="1485915" y="3088371"/>
              <a:chExt cx="1213350" cy="762947"/>
            </a:xfrm>
          </p:grpSpPr>
          <p:sp>
            <p:nvSpPr>
              <p:cNvPr id="62" name="Oval 61"/>
              <p:cNvSpPr/>
              <p:nvPr/>
            </p:nvSpPr>
            <p:spPr>
              <a:xfrm>
                <a:off x="1553384" y="3498540"/>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63" name="Oval 62"/>
              <p:cNvSpPr/>
              <p:nvPr/>
            </p:nvSpPr>
            <p:spPr>
              <a:xfrm>
                <a:off x="2298957" y="317939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64" name="Straight Arrow Connector 63"/>
              <p:cNvCxnSpPr>
                <a:stCxn id="62" idx="6"/>
                <a:endCxn id="63" idx="3"/>
              </p:cNvCxnSpPr>
              <p:nvPr/>
            </p:nvCxnSpPr>
            <p:spPr>
              <a:xfrm flipV="1">
                <a:off x="1877939" y="3468469"/>
                <a:ext cx="468548" cy="199405"/>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65" name="Rectangle 64"/>
              <p:cNvSpPr/>
              <p:nvPr/>
            </p:nvSpPr>
            <p:spPr>
              <a:xfrm>
                <a:off x="1485915" y="3088371"/>
                <a:ext cx="1213350" cy="762947"/>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cxnSp>
          <p:nvCxnSpPr>
            <p:cNvPr id="53" name="Straight Connector 52"/>
            <p:cNvCxnSpPr>
              <a:stCxn id="91" idx="2"/>
              <a:endCxn id="79" idx="0"/>
            </p:cNvCxnSpPr>
            <p:nvPr/>
          </p:nvCxnSpPr>
          <p:spPr>
            <a:xfrm flipH="1">
              <a:off x="762468" y="3689592"/>
              <a:ext cx="900703" cy="622027"/>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cxnSp>
          <p:nvCxnSpPr>
            <p:cNvPr id="54" name="Straight Connector 53"/>
            <p:cNvCxnSpPr>
              <a:stCxn id="91" idx="2"/>
              <a:endCxn id="72" idx="0"/>
            </p:cNvCxnSpPr>
            <p:nvPr/>
          </p:nvCxnSpPr>
          <p:spPr>
            <a:xfrm>
              <a:off x="1663171" y="3689592"/>
              <a:ext cx="850258" cy="622027"/>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a:stCxn id="65" idx="0"/>
              <a:endCxn id="79" idx="2"/>
            </p:cNvCxnSpPr>
            <p:nvPr/>
          </p:nvCxnSpPr>
          <p:spPr>
            <a:xfrm flipV="1">
              <a:off x="762468" y="5316789"/>
              <a:ext cx="0" cy="249352"/>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nvGrpSpPr>
            <p:cNvPr id="56" name="Group 55"/>
            <p:cNvGrpSpPr/>
            <p:nvPr/>
          </p:nvGrpSpPr>
          <p:grpSpPr>
            <a:xfrm>
              <a:off x="1957198" y="5566141"/>
              <a:ext cx="1112461" cy="762947"/>
              <a:chOff x="2284846" y="3151176"/>
              <a:chExt cx="1112461" cy="762947"/>
            </a:xfrm>
          </p:grpSpPr>
          <p:sp>
            <p:nvSpPr>
              <p:cNvPr id="58" name="Oval 57"/>
              <p:cNvSpPr/>
              <p:nvPr/>
            </p:nvSpPr>
            <p:spPr>
              <a:xfrm>
                <a:off x="2298957" y="317939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sp>
            <p:nvSpPr>
              <p:cNvPr id="59" name="Oval 58"/>
              <p:cNvSpPr/>
              <p:nvPr/>
            </p:nvSpPr>
            <p:spPr>
              <a:xfrm>
                <a:off x="3044530" y="3498540"/>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60" name="Straight Arrow Connector 59"/>
              <p:cNvCxnSpPr>
                <a:stCxn id="59" idx="2"/>
                <a:endCxn id="58" idx="5"/>
              </p:cNvCxnSpPr>
              <p:nvPr/>
            </p:nvCxnSpPr>
            <p:spPr>
              <a:xfrm flipH="1" flipV="1">
                <a:off x="2575982" y="3468469"/>
                <a:ext cx="468548" cy="199405"/>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61" name="Rectangle 60"/>
              <p:cNvSpPr/>
              <p:nvPr/>
            </p:nvSpPr>
            <p:spPr>
              <a:xfrm>
                <a:off x="2284846" y="3151176"/>
                <a:ext cx="1112461" cy="762947"/>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cxnSp>
          <p:nvCxnSpPr>
            <p:cNvPr id="57" name="Straight Connector 56"/>
            <p:cNvCxnSpPr>
              <a:stCxn id="61" idx="0"/>
              <a:endCxn id="72" idx="2"/>
            </p:cNvCxnSpPr>
            <p:nvPr/>
          </p:nvCxnSpPr>
          <p:spPr>
            <a:xfrm flipV="1">
              <a:off x="2513429" y="5316789"/>
              <a:ext cx="0" cy="249352"/>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graphicFrame>
        <p:nvGraphicFramePr>
          <p:cNvPr id="31" name="Table 30"/>
          <p:cNvGraphicFramePr>
            <a:graphicFrameLocks noGrp="1"/>
          </p:cNvGraphicFramePr>
          <p:nvPr/>
        </p:nvGraphicFramePr>
        <p:xfrm>
          <a:off x="6230529" y="772964"/>
          <a:ext cx="2840228" cy="1483360"/>
        </p:xfrm>
        <a:graphic>
          <a:graphicData uri="http://schemas.openxmlformats.org/drawingml/2006/table">
            <a:tbl>
              <a:tblPr firstRow="1" bandRow="1">
                <a:tableStyleId>{912C8C85-51F0-491E-9774-3900AFEF0FD7}</a:tableStyleId>
              </a:tblPr>
              <a:tblGrid>
                <a:gridCol w="1016318">
                  <a:extLst>
                    <a:ext uri="{9D8B030D-6E8A-4147-A177-3AD203B41FA5}">
                      <a16:colId xmlns:a16="http://schemas.microsoft.com/office/drawing/2014/main" val="20000"/>
                    </a:ext>
                  </a:extLst>
                </a:gridCol>
                <a:gridCol w="1021080">
                  <a:extLst>
                    <a:ext uri="{9D8B030D-6E8A-4147-A177-3AD203B41FA5}">
                      <a16:colId xmlns:a16="http://schemas.microsoft.com/office/drawing/2014/main" val="20001"/>
                    </a:ext>
                  </a:extLst>
                </a:gridCol>
                <a:gridCol w="802830">
                  <a:extLst>
                    <a:ext uri="{9D8B030D-6E8A-4147-A177-3AD203B41FA5}">
                      <a16:colId xmlns:a16="http://schemas.microsoft.com/office/drawing/2014/main" val="20002"/>
                    </a:ext>
                  </a:extLst>
                </a:gridCol>
              </a:tblGrid>
              <a:tr h="370840">
                <a:tc>
                  <a:txBody>
                    <a:bodyPr/>
                    <a:lstStyle/>
                    <a:p>
                      <a:pPr algn="ctr"/>
                      <a:endParaRPr lang="en-US" dirty="0"/>
                    </a:p>
                  </a:txBody>
                  <a:tcPr/>
                </a:tc>
                <a:tc>
                  <a:txBody>
                    <a:bodyPr/>
                    <a:lstStyle/>
                    <a:p>
                      <a:pPr algn="ctr"/>
                      <a:r>
                        <a:rPr lang="en-US" b="0" dirty="0" err="1">
                          <a:solidFill>
                            <a:schemeClr val="tx1"/>
                          </a:solidFill>
                        </a:rPr>
                        <a:t>Amzn</a:t>
                      </a:r>
                      <a:endParaRPr lang="en-US" b="0" dirty="0">
                        <a:solidFill>
                          <a:schemeClr val="tx1"/>
                        </a:solidFill>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b="0" dirty="0">
                          <a:solidFill>
                            <a:schemeClr val="tx1"/>
                          </a:solidFill>
                        </a:rPr>
                        <a:t>Web</a:t>
                      </a:r>
                    </a:p>
                  </a:txBody>
                  <a:tcPr/>
                </a:tc>
                <a:extLst>
                  <a:ext uri="{0D108BD9-81ED-4DB2-BD59-A6C34878D82A}">
                    <a16:rowId xmlns:a16="http://schemas.microsoft.com/office/drawing/2014/main" val="10000"/>
                  </a:ext>
                </a:extLst>
              </a:tr>
              <a:tr h="370840">
                <a:tc>
                  <a:txBody>
                    <a:bodyPr/>
                    <a:lstStyle/>
                    <a:p>
                      <a:pPr algn="ctr"/>
                      <a:r>
                        <a:rPr lang="en-US" dirty="0"/>
                        <a:t>GF</a:t>
                      </a:r>
                    </a:p>
                  </a:txBody>
                  <a:tcPr/>
                </a:tc>
                <a:tc>
                  <a:txBody>
                    <a:bodyPr/>
                    <a:lstStyle/>
                    <a:p>
                      <a:pPr algn="ctr"/>
                      <a:r>
                        <a:rPr lang="en-US" dirty="0"/>
                        <a:t>24.7s</a:t>
                      </a:r>
                    </a:p>
                  </a:txBody>
                  <a:tcPr/>
                </a:tc>
                <a:tc>
                  <a:txBody>
                    <a:bodyPr/>
                    <a:lstStyle/>
                    <a:p>
                      <a:pPr algn="ctr"/>
                      <a:r>
                        <a:rPr lang="en-US" dirty="0"/>
                        <a:t>6.5m</a:t>
                      </a:r>
                    </a:p>
                  </a:txBody>
                  <a:tcPr/>
                </a:tc>
                <a:extLst>
                  <a:ext uri="{0D108BD9-81ED-4DB2-BD59-A6C34878D82A}">
                    <a16:rowId xmlns:a16="http://schemas.microsoft.com/office/drawing/2014/main" val="10001"/>
                  </a:ext>
                </a:extLst>
              </a:tr>
              <a:tr h="370840">
                <a:tc>
                  <a:txBody>
                    <a:bodyPr/>
                    <a:lstStyle/>
                    <a:p>
                      <a:pPr algn="ctr"/>
                      <a:r>
                        <a:rPr lang="en-US" dirty="0"/>
                        <a:t>EH</a:t>
                      </a:r>
                    </a:p>
                  </a:txBody>
                  <a:tcPr/>
                </a:tc>
                <a:tc>
                  <a:txBody>
                    <a:bodyPr/>
                    <a:lstStyle/>
                    <a:p>
                      <a:pPr algn="ctr"/>
                      <a:r>
                        <a:rPr lang="en-US" dirty="0"/>
                        <a:t>0.5hrs</a:t>
                      </a:r>
                    </a:p>
                  </a:txBody>
                  <a:tcPr/>
                </a:tc>
                <a:tc>
                  <a:txBody>
                    <a:bodyPr/>
                    <a:lstStyle/>
                    <a:p>
                      <a:pPr algn="ctr"/>
                      <a:r>
                        <a:rPr lang="en-US" dirty="0"/>
                        <a:t>&gt;5</a:t>
                      </a:r>
                      <a:r>
                        <a:rPr lang="en-US" baseline="0" dirty="0"/>
                        <a:t> </a:t>
                      </a:r>
                      <a:r>
                        <a:rPr lang="en-US" baseline="0" dirty="0" err="1"/>
                        <a:t>hrs</a:t>
                      </a:r>
                      <a:endParaRPr lang="en-US" dirty="0"/>
                    </a:p>
                  </a:txBody>
                  <a:tcPr/>
                </a:tc>
                <a:extLst>
                  <a:ext uri="{0D108BD9-81ED-4DB2-BD59-A6C34878D82A}">
                    <a16:rowId xmlns:a16="http://schemas.microsoft.com/office/drawing/2014/main" val="10002"/>
                  </a:ext>
                </a:extLst>
              </a:tr>
              <a:tr h="370840">
                <a:tc>
                  <a:txBody>
                    <a:bodyPr/>
                    <a:lstStyle/>
                    <a:p>
                      <a:pPr algn="ctr"/>
                      <a:r>
                        <a:rPr lang="en-US" dirty="0"/>
                        <a:t>EH in GF</a:t>
                      </a:r>
                    </a:p>
                  </a:txBody>
                  <a:tcPr/>
                </a:tc>
                <a:tc>
                  <a:txBody>
                    <a:bodyPr/>
                    <a:lstStyle/>
                    <a:p>
                      <a:pPr algn="ctr"/>
                      <a:r>
                        <a:rPr lang="en-US" dirty="0"/>
                        <a:t>5.8m</a:t>
                      </a:r>
                    </a:p>
                  </a:txBody>
                  <a:tcPr/>
                </a:tc>
                <a:tc>
                  <a:txBody>
                    <a:bodyPr/>
                    <a:lstStyle/>
                    <a:p>
                      <a:pPr algn="ctr"/>
                      <a:r>
                        <a:rPr lang="en-US" dirty="0"/>
                        <a:t>42m</a:t>
                      </a:r>
                    </a:p>
                  </a:txBody>
                  <a:tcPr/>
                </a:tc>
                <a:extLst>
                  <a:ext uri="{0D108BD9-81ED-4DB2-BD59-A6C34878D82A}">
                    <a16:rowId xmlns:a16="http://schemas.microsoft.com/office/drawing/2014/main" val="3423214424"/>
                  </a:ext>
                </a:extLst>
              </a:tr>
            </a:tbl>
          </a:graphicData>
        </a:graphic>
      </p:graphicFrame>
      <p:grpSp>
        <p:nvGrpSpPr>
          <p:cNvPr id="229" name="Group 228"/>
          <p:cNvGrpSpPr/>
          <p:nvPr/>
        </p:nvGrpSpPr>
        <p:grpSpPr>
          <a:xfrm>
            <a:off x="4265675" y="782973"/>
            <a:ext cx="1911393" cy="1595205"/>
            <a:chOff x="1500025" y="2270224"/>
            <a:chExt cx="1911393" cy="1595205"/>
          </a:xfrm>
        </p:grpSpPr>
        <p:sp>
          <p:nvSpPr>
            <p:cNvPr id="274" name="Oval 273"/>
            <p:cNvSpPr/>
            <p:nvPr/>
          </p:nvSpPr>
          <p:spPr>
            <a:xfrm>
              <a:off x="1551469" y="286025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275" name="Oval 274"/>
            <p:cNvSpPr/>
            <p:nvPr/>
          </p:nvSpPr>
          <p:spPr>
            <a:xfrm>
              <a:off x="1553384" y="3498540"/>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276" name="Oval 275"/>
            <p:cNvSpPr/>
            <p:nvPr/>
          </p:nvSpPr>
          <p:spPr>
            <a:xfrm>
              <a:off x="2298957" y="317939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277" name="Straight Arrow Connector 276"/>
            <p:cNvCxnSpPr>
              <a:stCxn id="274" idx="6"/>
              <a:endCxn id="276" idx="1"/>
            </p:cNvCxnSpPr>
            <p:nvPr/>
          </p:nvCxnSpPr>
          <p:spPr>
            <a:xfrm>
              <a:off x="1876024" y="3029593"/>
              <a:ext cx="470463" cy="199403"/>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278" name="Straight Arrow Connector 277"/>
            <p:cNvCxnSpPr>
              <a:stCxn id="275" idx="6"/>
              <a:endCxn id="276" idx="3"/>
            </p:cNvCxnSpPr>
            <p:nvPr/>
          </p:nvCxnSpPr>
          <p:spPr>
            <a:xfrm flipV="1">
              <a:off x="1877939" y="3468469"/>
              <a:ext cx="468548" cy="199405"/>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279" name="Straight Arrow Connector 278"/>
            <p:cNvCxnSpPr>
              <a:stCxn id="275" idx="0"/>
              <a:endCxn id="274" idx="4"/>
            </p:cNvCxnSpPr>
            <p:nvPr/>
          </p:nvCxnSpPr>
          <p:spPr>
            <a:xfrm flipH="1" flipV="1">
              <a:off x="1713747" y="3198926"/>
              <a:ext cx="1915" cy="299614"/>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sp>
          <p:nvSpPr>
            <p:cNvPr id="280" name="Oval 279"/>
            <p:cNvSpPr/>
            <p:nvPr/>
          </p:nvSpPr>
          <p:spPr>
            <a:xfrm>
              <a:off x="3042615" y="286025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e</a:t>
              </a:r>
            </a:p>
          </p:txBody>
        </p:sp>
        <p:sp>
          <p:nvSpPr>
            <p:cNvPr id="281" name="Oval 280"/>
            <p:cNvSpPr/>
            <p:nvPr/>
          </p:nvSpPr>
          <p:spPr>
            <a:xfrm>
              <a:off x="3044530" y="3498540"/>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sp>
          <p:nvSpPr>
            <p:cNvPr id="282" name="Oval 281"/>
            <p:cNvSpPr/>
            <p:nvPr/>
          </p:nvSpPr>
          <p:spPr>
            <a:xfrm>
              <a:off x="2297042" y="2310341"/>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f</a:t>
              </a:r>
            </a:p>
          </p:txBody>
        </p:sp>
        <p:cxnSp>
          <p:nvCxnSpPr>
            <p:cNvPr id="283" name="Straight Arrow Connector 282"/>
            <p:cNvCxnSpPr>
              <a:stCxn id="281" idx="0"/>
              <a:endCxn id="280" idx="4"/>
            </p:cNvCxnSpPr>
            <p:nvPr/>
          </p:nvCxnSpPr>
          <p:spPr>
            <a:xfrm flipH="1" flipV="1">
              <a:off x="3204893" y="3198926"/>
              <a:ext cx="1915" cy="299614"/>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284" name="Straight Arrow Connector 283"/>
            <p:cNvCxnSpPr>
              <a:stCxn id="282" idx="3"/>
              <a:endCxn id="274" idx="0"/>
            </p:cNvCxnSpPr>
            <p:nvPr/>
          </p:nvCxnSpPr>
          <p:spPr>
            <a:xfrm flipH="1">
              <a:off x="1713747" y="2599411"/>
              <a:ext cx="630825" cy="260848"/>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285" name="Straight Arrow Connector 284"/>
            <p:cNvCxnSpPr>
              <a:stCxn id="282" idx="5"/>
              <a:endCxn id="280" idx="0"/>
            </p:cNvCxnSpPr>
            <p:nvPr/>
          </p:nvCxnSpPr>
          <p:spPr>
            <a:xfrm>
              <a:off x="2574067" y="2599411"/>
              <a:ext cx="630826" cy="260848"/>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286" name="Straight Arrow Connector 285"/>
            <p:cNvCxnSpPr>
              <a:stCxn id="281" idx="2"/>
              <a:endCxn id="276" idx="5"/>
            </p:cNvCxnSpPr>
            <p:nvPr/>
          </p:nvCxnSpPr>
          <p:spPr>
            <a:xfrm flipH="1" flipV="1">
              <a:off x="2575982" y="3468469"/>
              <a:ext cx="468548" cy="199405"/>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287" name="Straight Arrow Connector 286"/>
            <p:cNvCxnSpPr>
              <a:stCxn id="280" idx="3"/>
              <a:endCxn id="276" idx="6"/>
            </p:cNvCxnSpPr>
            <p:nvPr/>
          </p:nvCxnSpPr>
          <p:spPr>
            <a:xfrm flipH="1">
              <a:off x="2623512" y="3149329"/>
              <a:ext cx="466633" cy="19940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288" name="Rectangle 287"/>
            <p:cNvSpPr/>
            <p:nvPr/>
          </p:nvSpPr>
          <p:spPr>
            <a:xfrm>
              <a:off x="1500025" y="2270224"/>
              <a:ext cx="1911393" cy="1595205"/>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cxnSp>
        <p:nvCxnSpPr>
          <p:cNvPr id="231" name="Straight Connector 230"/>
          <p:cNvCxnSpPr>
            <a:stCxn id="288" idx="2"/>
            <a:endCxn id="336" idx="0"/>
          </p:cNvCxnSpPr>
          <p:nvPr/>
        </p:nvCxnSpPr>
        <p:spPr>
          <a:xfrm flipH="1">
            <a:off x="4104457" y="2378172"/>
            <a:ext cx="1116914" cy="161828"/>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cxnSp>
        <p:nvCxnSpPr>
          <p:cNvPr id="235" name="Straight Connector 234"/>
          <p:cNvCxnSpPr>
            <a:stCxn id="336" idx="2"/>
            <a:endCxn id="352" idx="0"/>
          </p:cNvCxnSpPr>
          <p:nvPr/>
        </p:nvCxnSpPr>
        <p:spPr>
          <a:xfrm>
            <a:off x="4104459" y="4120311"/>
            <a:ext cx="0" cy="148975"/>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cxnSp>
        <p:nvCxnSpPr>
          <p:cNvPr id="236" name="Straight Connector 235"/>
          <p:cNvCxnSpPr>
            <a:stCxn id="320" idx="2"/>
            <a:endCxn id="362" idx="0"/>
          </p:cNvCxnSpPr>
          <p:nvPr/>
        </p:nvCxnSpPr>
        <p:spPr>
          <a:xfrm>
            <a:off x="6333731" y="4134416"/>
            <a:ext cx="1" cy="176386"/>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nvGrpSpPr>
          <p:cNvPr id="305" name="Group 304"/>
          <p:cNvGrpSpPr/>
          <p:nvPr/>
        </p:nvGrpSpPr>
        <p:grpSpPr>
          <a:xfrm>
            <a:off x="5776543" y="2552504"/>
            <a:ext cx="1114376" cy="1581912"/>
            <a:chOff x="2297042" y="2270224"/>
            <a:chExt cx="1114376" cy="1581912"/>
          </a:xfrm>
        </p:grpSpPr>
        <p:sp>
          <p:nvSpPr>
            <p:cNvPr id="308" name="Oval 307"/>
            <p:cNvSpPr/>
            <p:nvPr/>
          </p:nvSpPr>
          <p:spPr>
            <a:xfrm>
              <a:off x="2298957" y="317939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sp>
          <p:nvSpPr>
            <p:cNvPr id="312" name="Oval 311"/>
            <p:cNvSpPr/>
            <p:nvPr/>
          </p:nvSpPr>
          <p:spPr>
            <a:xfrm>
              <a:off x="3042615" y="286025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e</a:t>
              </a:r>
            </a:p>
          </p:txBody>
        </p:sp>
        <p:sp>
          <p:nvSpPr>
            <p:cNvPr id="313" name="Oval 312"/>
            <p:cNvSpPr/>
            <p:nvPr/>
          </p:nvSpPr>
          <p:spPr>
            <a:xfrm>
              <a:off x="3044530" y="3498540"/>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sp>
          <p:nvSpPr>
            <p:cNvPr id="314" name="Oval 313"/>
            <p:cNvSpPr/>
            <p:nvPr/>
          </p:nvSpPr>
          <p:spPr>
            <a:xfrm>
              <a:off x="2297042" y="2310341"/>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f</a:t>
              </a:r>
            </a:p>
          </p:txBody>
        </p:sp>
        <p:cxnSp>
          <p:nvCxnSpPr>
            <p:cNvPr id="315" name="Straight Arrow Connector 314"/>
            <p:cNvCxnSpPr>
              <a:stCxn id="313" idx="0"/>
              <a:endCxn id="312" idx="4"/>
            </p:cNvCxnSpPr>
            <p:nvPr/>
          </p:nvCxnSpPr>
          <p:spPr>
            <a:xfrm flipH="1" flipV="1">
              <a:off x="3204893" y="3198926"/>
              <a:ext cx="1915" cy="299614"/>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317" name="Straight Arrow Connector 316"/>
            <p:cNvCxnSpPr>
              <a:stCxn id="314" idx="5"/>
              <a:endCxn id="312" idx="0"/>
            </p:cNvCxnSpPr>
            <p:nvPr/>
          </p:nvCxnSpPr>
          <p:spPr>
            <a:xfrm>
              <a:off x="2574067" y="2599411"/>
              <a:ext cx="630826" cy="260848"/>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318" name="Straight Arrow Connector 317"/>
            <p:cNvCxnSpPr>
              <a:stCxn id="313" idx="2"/>
              <a:endCxn id="308" idx="5"/>
            </p:cNvCxnSpPr>
            <p:nvPr/>
          </p:nvCxnSpPr>
          <p:spPr>
            <a:xfrm flipH="1" flipV="1">
              <a:off x="2575982" y="3468469"/>
              <a:ext cx="468548" cy="199405"/>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319" name="Straight Arrow Connector 318"/>
            <p:cNvCxnSpPr>
              <a:stCxn id="312" idx="3"/>
              <a:endCxn id="308" idx="6"/>
            </p:cNvCxnSpPr>
            <p:nvPr/>
          </p:nvCxnSpPr>
          <p:spPr>
            <a:xfrm flipH="1">
              <a:off x="2623512" y="3149329"/>
              <a:ext cx="466633" cy="19940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320" name="Rectangle 319"/>
            <p:cNvSpPr/>
            <p:nvPr/>
          </p:nvSpPr>
          <p:spPr>
            <a:xfrm>
              <a:off x="2297042" y="2270224"/>
              <a:ext cx="1114376" cy="1581912"/>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grpSp>
        <p:nvGrpSpPr>
          <p:cNvPr id="321" name="Group 320"/>
          <p:cNvGrpSpPr/>
          <p:nvPr/>
        </p:nvGrpSpPr>
        <p:grpSpPr>
          <a:xfrm>
            <a:off x="3542715" y="2540006"/>
            <a:ext cx="1123487" cy="1580305"/>
            <a:chOff x="1514136" y="2327457"/>
            <a:chExt cx="1123487" cy="1580305"/>
          </a:xfrm>
        </p:grpSpPr>
        <p:sp>
          <p:nvSpPr>
            <p:cNvPr id="322" name="Oval 321"/>
            <p:cNvSpPr/>
            <p:nvPr/>
          </p:nvSpPr>
          <p:spPr>
            <a:xfrm>
              <a:off x="1551469" y="286025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323" name="Oval 322"/>
            <p:cNvSpPr/>
            <p:nvPr/>
          </p:nvSpPr>
          <p:spPr>
            <a:xfrm>
              <a:off x="1553384" y="3498540"/>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324" name="Oval 323"/>
            <p:cNvSpPr/>
            <p:nvPr/>
          </p:nvSpPr>
          <p:spPr>
            <a:xfrm>
              <a:off x="2298957" y="317939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325" name="Straight Arrow Connector 324"/>
            <p:cNvCxnSpPr>
              <a:stCxn id="322" idx="6"/>
              <a:endCxn id="324" idx="1"/>
            </p:cNvCxnSpPr>
            <p:nvPr/>
          </p:nvCxnSpPr>
          <p:spPr>
            <a:xfrm>
              <a:off x="1876024" y="3029593"/>
              <a:ext cx="470463" cy="199403"/>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326" name="Straight Arrow Connector 325"/>
            <p:cNvCxnSpPr>
              <a:stCxn id="323" idx="6"/>
              <a:endCxn id="324" idx="3"/>
            </p:cNvCxnSpPr>
            <p:nvPr/>
          </p:nvCxnSpPr>
          <p:spPr>
            <a:xfrm flipV="1">
              <a:off x="1877939" y="3468469"/>
              <a:ext cx="468548" cy="199405"/>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327" name="Straight Arrow Connector 326"/>
            <p:cNvCxnSpPr>
              <a:stCxn id="323" idx="0"/>
              <a:endCxn id="322" idx="4"/>
            </p:cNvCxnSpPr>
            <p:nvPr/>
          </p:nvCxnSpPr>
          <p:spPr>
            <a:xfrm flipH="1" flipV="1">
              <a:off x="1713747" y="3198926"/>
              <a:ext cx="1915" cy="299614"/>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sp>
          <p:nvSpPr>
            <p:cNvPr id="330" name="Oval 329"/>
            <p:cNvSpPr/>
            <p:nvPr/>
          </p:nvSpPr>
          <p:spPr>
            <a:xfrm>
              <a:off x="2297042" y="2395007"/>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f</a:t>
              </a:r>
            </a:p>
          </p:txBody>
        </p:sp>
        <p:cxnSp>
          <p:nvCxnSpPr>
            <p:cNvPr id="332" name="Straight Arrow Connector 331"/>
            <p:cNvCxnSpPr>
              <a:stCxn id="330" idx="3"/>
              <a:endCxn id="322" idx="0"/>
            </p:cNvCxnSpPr>
            <p:nvPr/>
          </p:nvCxnSpPr>
          <p:spPr>
            <a:xfrm flipH="1">
              <a:off x="1713747" y="2684077"/>
              <a:ext cx="630825" cy="176182"/>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336" name="Rectangle 335"/>
            <p:cNvSpPr/>
            <p:nvPr/>
          </p:nvSpPr>
          <p:spPr>
            <a:xfrm>
              <a:off x="1514136" y="2327457"/>
              <a:ext cx="1123487" cy="1580305"/>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cxnSp>
        <p:nvCxnSpPr>
          <p:cNvPr id="337" name="Straight Connector 336"/>
          <p:cNvCxnSpPr>
            <a:stCxn id="288" idx="2"/>
            <a:endCxn id="320" idx="0"/>
          </p:cNvCxnSpPr>
          <p:nvPr/>
        </p:nvCxnSpPr>
        <p:spPr>
          <a:xfrm>
            <a:off x="5221373" y="2378172"/>
            <a:ext cx="1112359" cy="174332"/>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nvGrpSpPr>
          <p:cNvPr id="419" name="Group 418"/>
          <p:cNvGrpSpPr/>
          <p:nvPr/>
        </p:nvGrpSpPr>
        <p:grpSpPr>
          <a:xfrm>
            <a:off x="3542715" y="4269286"/>
            <a:ext cx="3348205" cy="2094754"/>
            <a:chOff x="3775182" y="4269286"/>
            <a:chExt cx="3348205" cy="2094754"/>
          </a:xfrm>
        </p:grpSpPr>
        <p:grpSp>
          <p:nvGrpSpPr>
            <p:cNvPr id="343" name="Group 342"/>
            <p:cNvGrpSpPr/>
            <p:nvPr/>
          </p:nvGrpSpPr>
          <p:grpSpPr>
            <a:xfrm>
              <a:off x="3775182" y="4269286"/>
              <a:ext cx="1123487" cy="1047503"/>
              <a:chOff x="1514136" y="2832037"/>
              <a:chExt cx="1123487" cy="1047503"/>
            </a:xfrm>
          </p:grpSpPr>
          <p:sp>
            <p:nvSpPr>
              <p:cNvPr id="344" name="Oval 343"/>
              <p:cNvSpPr/>
              <p:nvPr/>
            </p:nvSpPr>
            <p:spPr>
              <a:xfrm>
                <a:off x="1551469" y="286025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345" name="Oval 344"/>
              <p:cNvSpPr/>
              <p:nvPr/>
            </p:nvSpPr>
            <p:spPr>
              <a:xfrm>
                <a:off x="1553384" y="3498540"/>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346" name="Oval 345"/>
              <p:cNvSpPr/>
              <p:nvPr/>
            </p:nvSpPr>
            <p:spPr>
              <a:xfrm>
                <a:off x="2298957" y="317939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347" name="Straight Arrow Connector 346"/>
              <p:cNvCxnSpPr>
                <a:stCxn id="344" idx="6"/>
                <a:endCxn id="346" idx="1"/>
              </p:cNvCxnSpPr>
              <p:nvPr/>
            </p:nvCxnSpPr>
            <p:spPr>
              <a:xfrm>
                <a:off x="1876024" y="3029593"/>
                <a:ext cx="470463" cy="199403"/>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348" name="Straight Arrow Connector 347"/>
              <p:cNvCxnSpPr>
                <a:stCxn id="345" idx="6"/>
                <a:endCxn id="346" idx="3"/>
              </p:cNvCxnSpPr>
              <p:nvPr/>
            </p:nvCxnSpPr>
            <p:spPr>
              <a:xfrm flipV="1">
                <a:off x="1877939" y="3468469"/>
                <a:ext cx="468548" cy="199405"/>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349" name="Straight Arrow Connector 348"/>
              <p:cNvCxnSpPr>
                <a:stCxn id="345" idx="0"/>
                <a:endCxn id="344" idx="4"/>
              </p:cNvCxnSpPr>
              <p:nvPr/>
            </p:nvCxnSpPr>
            <p:spPr>
              <a:xfrm flipH="1" flipV="1">
                <a:off x="1713747" y="3198926"/>
                <a:ext cx="1915" cy="299614"/>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sp>
            <p:nvSpPr>
              <p:cNvPr id="352" name="Rectangle 351"/>
              <p:cNvSpPr/>
              <p:nvPr/>
            </p:nvSpPr>
            <p:spPr>
              <a:xfrm>
                <a:off x="1514136" y="2832037"/>
                <a:ext cx="1123487" cy="1047503"/>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grpSp>
          <p:nvGrpSpPr>
            <p:cNvPr id="353" name="Group 352"/>
            <p:cNvGrpSpPr/>
            <p:nvPr/>
          </p:nvGrpSpPr>
          <p:grpSpPr>
            <a:xfrm>
              <a:off x="6009011" y="4310802"/>
              <a:ext cx="1114376" cy="1005987"/>
              <a:chOff x="2297042" y="2846148"/>
              <a:chExt cx="1114376" cy="1005987"/>
            </a:xfrm>
          </p:grpSpPr>
          <p:sp>
            <p:nvSpPr>
              <p:cNvPr id="354" name="Oval 353"/>
              <p:cNvSpPr/>
              <p:nvPr/>
            </p:nvSpPr>
            <p:spPr>
              <a:xfrm>
                <a:off x="2298957" y="317939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sp>
            <p:nvSpPr>
              <p:cNvPr id="355" name="Oval 354"/>
              <p:cNvSpPr/>
              <p:nvPr/>
            </p:nvSpPr>
            <p:spPr>
              <a:xfrm>
                <a:off x="3042615" y="286025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e</a:t>
                </a:r>
              </a:p>
            </p:txBody>
          </p:sp>
          <p:sp>
            <p:nvSpPr>
              <p:cNvPr id="356" name="Oval 355"/>
              <p:cNvSpPr/>
              <p:nvPr/>
            </p:nvSpPr>
            <p:spPr>
              <a:xfrm>
                <a:off x="3044530" y="3498540"/>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358" name="Straight Arrow Connector 357"/>
              <p:cNvCxnSpPr>
                <a:stCxn id="356" idx="0"/>
                <a:endCxn id="355" idx="4"/>
              </p:cNvCxnSpPr>
              <p:nvPr/>
            </p:nvCxnSpPr>
            <p:spPr>
              <a:xfrm flipH="1" flipV="1">
                <a:off x="3204893" y="3198926"/>
                <a:ext cx="1915" cy="299614"/>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360" name="Straight Arrow Connector 359"/>
              <p:cNvCxnSpPr>
                <a:stCxn id="356" idx="2"/>
                <a:endCxn id="354" idx="5"/>
              </p:cNvCxnSpPr>
              <p:nvPr/>
            </p:nvCxnSpPr>
            <p:spPr>
              <a:xfrm flipH="1" flipV="1">
                <a:off x="2575982" y="3468469"/>
                <a:ext cx="468548" cy="199405"/>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361" name="Straight Arrow Connector 360"/>
              <p:cNvCxnSpPr>
                <a:stCxn id="355" idx="3"/>
                <a:endCxn id="354" idx="6"/>
              </p:cNvCxnSpPr>
              <p:nvPr/>
            </p:nvCxnSpPr>
            <p:spPr>
              <a:xfrm flipH="1">
                <a:off x="2623512" y="3149329"/>
                <a:ext cx="466633" cy="19940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362" name="Rectangle 361"/>
              <p:cNvSpPr/>
              <p:nvPr/>
            </p:nvSpPr>
            <p:spPr>
              <a:xfrm>
                <a:off x="2297042" y="2846148"/>
                <a:ext cx="1114376" cy="1005987"/>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grpSp>
          <p:nvGrpSpPr>
            <p:cNvPr id="369" name="Group 368"/>
            <p:cNvGrpSpPr/>
            <p:nvPr/>
          </p:nvGrpSpPr>
          <p:grpSpPr>
            <a:xfrm>
              <a:off x="3775182" y="5566141"/>
              <a:ext cx="1123487" cy="797899"/>
              <a:chOff x="1514136" y="3109863"/>
              <a:chExt cx="1123487" cy="797899"/>
            </a:xfrm>
          </p:grpSpPr>
          <p:sp>
            <p:nvSpPr>
              <p:cNvPr id="371" name="Oval 370"/>
              <p:cNvSpPr/>
              <p:nvPr/>
            </p:nvSpPr>
            <p:spPr>
              <a:xfrm>
                <a:off x="1553384" y="3498540"/>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372" name="Oval 371"/>
              <p:cNvSpPr/>
              <p:nvPr/>
            </p:nvSpPr>
            <p:spPr>
              <a:xfrm>
                <a:off x="2298957" y="317939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374" name="Straight Arrow Connector 373"/>
              <p:cNvCxnSpPr>
                <a:stCxn id="371" idx="6"/>
                <a:endCxn id="372" idx="3"/>
              </p:cNvCxnSpPr>
              <p:nvPr/>
            </p:nvCxnSpPr>
            <p:spPr>
              <a:xfrm flipV="1">
                <a:off x="1877939" y="3468469"/>
                <a:ext cx="468548" cy="199405"/>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376" name="Rectangle 375"/>
              <p:cNvSpPr/>
              <p:nvPr/>
            </p:nvSpPr>
            <p:spPr>
              <a:xfrm>
                <a:off x="1514136" y="3109863"/>
                <a:ext cx="1123487" cy="797899"/>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cxnSp>
          <p:nvCxnSpPr>
            <p:cNvPr id="377" name="Straight Connector 376"/>
            <p:cNvCxnSpPr>
              <a:stCxn id="352" idx="2"/>
              <a:endCxn id="376" idx="0"/>
            </p:cNvCxnSpPr>
            <p:nvPr/>
          </p:nvCxnSpPr>
          <p:spPr>
            <a:xfrm>
              <a:off x="4336926" y="5316789"/>
              <a:ext cx="0" cy="249352"/>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nvGrpSpPr>
            <p:cNvPr id="381" name="Group 380"/>
            <p:cNvGrpSpPr/>
            <p:nvPr/>
          </p:nvGrpSpPr>
          <p:grpSpPr>
            <a:xfrm>
              <a:off x="6009011" y="5566141"/>
              <a:ext cx="1114376" cy="797899"/>
              <a:chOff x="2297042" y="3179399"/>
              <a:chExt cx="1114376" cy="797899"/>
            </a:xfrm>
          </p:grpSpPr>
          <p:sp>
            <p:nvSpPr>
              <p:cNvPr id="382" name="Oval 381"/>
              <p:cNvSpPr/>
              <p:nvPr/>
            </p:nvSpPr>
            <p:spPr>
              <a:xfrm>
                <a:off x="2298957" y="317939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sp>
            <p:nvSpPr>
              <p:cNvPr id="384" name="Oval 383"/>
              <p:cNvSpPr/>
              <p:nvPr/>
            </p:nvSpPr>
            <p:spPr>
              <a:xfrm>
                <a:off x="3044530" y="3498540"/>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386" name="Straight Arrow Connector 385"/>
              <p:cNvCxnSpPr>
                <a:stCxn id="384" idx="2"/>
                <a:endCxn id="382" idx="5"/>
              </p:cNvCxnSpPr>
              <p:nvPr/>
            </p:nvCxnSpPr>
            <p:spPr>
              <a:xfrm flipH="1" flipV="1">
                <a:off x="2575982" y="3468469"/>
                <a:ext cx="468548" cy="199405"/>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388" name="Rectangle 387"/>
              <p:cNvSpPr/>
              <p:nvPr/>
            </p:nvSpPr>
            <p:spPr>
              <a:xfrm>
                <a:off x="2297042" y="3179399"/>
                <a:ext cx="1114376" cy="797899"/>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grpSp>
        <p:cxnSp>
          <p:nvCxnSpPr>
            <p:cNvPr id="389" name="Straight Connector 388"/>
            <p:cNvCxnSpPr>
              <a:stCxn id="362" idx="2"/>
              <a:endCxn id="388" idx="0"/>
            </p:cNvCxnSpPr>
            <p:nvPr/>
          </p:nvCxnSpPr>
          <p:spPr>
            <a:xfrm>
              <a:off x="6566199" y="5316789"/>
              <a:ext cx="0" cy="249352"/>
            </a:xfrm>
            <a:prstGeom prst="line">
              <a:avLst/>
            </a:prstGeom>
            <a:ln>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sp>
        <p:nvSpPr>
          <p:cNvPr id="393" name="Rounded Rectangle 392"/>
          <p:cNvSpPr/>
          <p:nvPr/>
        </p:nvSpPr>
        <p:spPr>
          <a:xfrm>
            <a:off x="3380193" y="2502902"/>
            <a:ext cx="1448530" cy="1635915"/>
          </a:xfrm>
          <a:prstGeom prst="roundRect">
            <a:avLst/>
          </a:prstGeom>
          <a:noFill/>
          <a:ln w="349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8" name="TextBox 397"/>
          <p:cNvSpPr txBox="1"/>
          <p:nvPr/>
        </p:nvSpPr>
        <p:spPr>
          <a:xfrm>
            <a:off x="641636" y="6375413"/>
            <a:ext cx="1942182" cy="430887"/>
          </a:xfrm>
          <a:prstGeom prst="rect">
            <a:avLst/>
          </a:prstGeom>
          <a:noFill/>
        </p:spPr>
        <p:txBody>
          <a:bodyPr wrap="square" rtlCol="0">
            <a:spAutoFit/>
          </a:bodyPr>
          <a:lstStyle/>
          <a:p>
            <a:pPr algn="ctr"/>
            <a:r>
              <a:rPr lang="en-US" sz="2200" dirty="0" err="1">
                <a:latin typeface="Arial"/>
                <a:cs typeface="Arial"/>
              </a:rPr>
              <a:t>Graphflow</a:t>
            </a:r>
            <a:endParaRPr lang="en-US" sz="2200" dirty="0">
              <a:latin typeface="Arial"/>
              <a:cs typeface="Arial"/>
            </a:endParaRPr>
          </a:p>
        </p:txBody>
      </p:sp>
      <p:sp>
        <p:nvSpPr>
          <p:cNvPr id="399" name="TextBox 398"/>
          <p:cNvSpPr txBox="1"/>
          <p:nvPr/>
        </p:nvSpPr>
        <p:spPr>
          <a:xfrm>
            <a:off x="4038387" y="6375413"/>
            <a:ext cx="2356861" cy="430887"/>
          </a:xfrm>
          <a:prstGeom prst="rect">
            <a:avLst/>
          </a:prstGeom>
          <a:noFill/>
        </p:spPr>
        <p:txBody>
          <a:bodyPr wrap="square" rtlCol="0">
            <a:spAutoFit/>
          </a:bodyPr>
          <a:lstStyle/>
          <a:p>
            <a:pPr algn="ctr"/>
            <a:r>
              <a:rPr lang="en-US" sz="2200" dirty="0" err="1">
                <a:latin typeface="Arial"/>
                <a:cs typeface="Arial"/>
              </a:rPr>
              <a:t>EmptyHeaded</a:t>
            </a:r>
            <a:endParaRPr lang="en-US" sz="2200" dirty="0">
              <a:latin typeface="Arial"/>
              <a:cs typeface="Arial"/>
            </a:endParaRPr>
          </a:p>
        </p:txBody>
      </p:sp>
      <p:sp>
        <p:nvSpPr>
          <p:cNvPr id="416" name="Rounded Rectangle 415"/>
          <p:cNvSpPr/>
          <p:nvPr/>
        </p:nvSpPr>
        <p:spPr>
          <a:xfrm>
            <a:off x="5609466" y="2484396"/>
            <a:ext cx="1448530" cy="1635915"/>
          </a:xfrm>
          <a:prstGeom prst="roundRect">
            <a:avLst/>
          </a:prstGeom>
          <a:noFill/>
          <a:ln w="349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204513050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9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3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2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3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3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0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3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3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2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1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9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3" grpId="0" animBg="1"/>
      <p:bldP spid="399" grpId="0"/>
      <p:bldP spid="41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77376"/>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6509" y="0"/>
            <a:ext cx="9265988" cy="523220"/>
          </a:xfrm>
          <a:prstGeom prst="rect">
            <a:avLst/>
          </a:prstGeom>
          <a:noFill/>
        </p:spPr>
        <p:txBody>
          <a:bodyPr wrap="square" rtlCol="0">
            <a:spAutoFit/>
          </a:bodyPr>
          <a:lstStyle/>
          <a:p>
            <a:pPr marL="274320" indent="-457200"/>
            <a:r>
              <a:rPr lang="en-US" sz="2800" kern="0" dirty="0">
                <a:solidFill>
                  <a:srgbClr val="000000"/>
                </a:solidFill>
                <a:latin typeface="Trebuchet MS"/>
              </a:rPr>
              <a:t>Q3: For Which Queries are WCO, BJ, Hybrid Plans Good?</a:t>
            </a:r>
          </a:p>
        </p:txBody>
      </p:sp>
      <p:sp>
        <p:nvSpPr>
          <p:cNvPr id="3" name="Slide Number Placeholder 2"/>
          <p:cNvSpPr>
            <a:spLocks noGrp="1"/>
          </p:cNvSpPr>
          <p:nvPr>
            <p:ph type="sldNum" sz="quarter" idx="12"/>
          </p:nvPr>
        </p:nvSpPr>
        <p:spPr/>
        <p:txBody>
          <a:bodyPr/>
          <a:lstStyle/>
          <a:p>
            <a:fld id="{65CC13EC-677E-384F-B278-2939878C589F}" type="slidenum">
              <a:rPr lang="en-US" smtClean="0"/>
              <a:t>19</a:t>
            </a:fld>
            <a:endParaRPr lang="en-US"/>
          </a:p>
        </p:txBody>
      </p:sp>
      <p:sp>
        <p:nvSpPr>
          <p:cNvPr id="43" name="TextBox 42"/>
          <p:cNvSpPr txBox="1"/>
          <p:nvPr/>
        </p:nvSpPr>
        <p:spPr>
          <a:xfrm>
            <a:off x="141114" y="780833"/>
            <a:ext cx="8286955" cy="430887"/>
          </a:xfrm>
          <a:prstGeom prst="rect">
            <a:avLst/>
          </a:prstGeom>
          <a:noFill/>
        </p:spPr>
        <p:txBody>
          <a:bodyPr wrap="square" rtlCol="0">
            <a:spAutoFit/>
          </a:bodyPr>
          <a:lstStyle/>
          <a:p>
            <a:pPr marL="342900" indent="-342900">
              <a:buFont typeface="Wingdings" charset="2"/>
              <a:buChar char="Ø"/>
            </a:pPr>
            <a:r>
              <a:rPr lang="en-US" sz="2200" dirty="0">
                <a:latin typeface="Arial"/>
                <a:cs typeface="Arial"/>
              </a:rPr>
              <a:t>Size and </a:t>
            </a:r>
            <a:r>
              <a:rPr lang="en-US" sz="2200" dirty="0" err="1">
                <a:latin typeface="Arial"/>
                <a:cs typeface="Arial"/>
              </a:rPr>
              <a:t>cyclicity</a:t>
            </a:r>
            <a:endParaRPr lang="en-US" sz="2200" dirty="0">
              <a:latin typeface="Arial"/>
              <a:cs typeface="Arial"/>
            </a:endParaRPr>
          </a:p>
        </p:txBody>
      </p:sp>
      <p:grpSp>
        <p:nvGrpSpPr>
          <p:cNvPr id="30" name="Group 29"/>
          <p:cNvGrpSpPr/>
          <p:nvPr/>
        </p:nvGrpSpPr>
        <p:grpSpPr>
          <a:xfrm>
            <a:off x="327652" y="1362517"/>
            <a:ext cx="2600140" cy="5084675"/>
            <a:chOff x="444615" y="1362517"/>
            <a:chExt cx="2600140" cy="5084675"/>
          </a:xfrm>
        </p:grpSpPr>
        <p:grpSp>
          <p:nvGrpSpPr>
            <p:cNvPr id="19" name="Group 18"/>
            <p:cNvGrpSpPr/>
            <p:nvPr/>
          </p:nvGrpSpPr>
          <p:grpSpPr>
            <a:xfrm>
              <a:off x="801664" y="1362517"/>
              <a:ext cx="1886042" cy="976948"/>
              <a:chOff x="842658" y="3257138"/>
              <a:chExt cx="1886042" cy="976948"/>
            </a:xfrm>
          </p:grpSpPr>
          <p:sp>
            <p:nvSpPr>
              <p:cNvPr id="20" name="Oval 19"/>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21" name="Oval 20"/>
              <p:cNvSpPr/>
              <p:nvPr/>
            </p:nvSpPr>
            <p:spPr>
              <a:xfrm>
                <a:off x="1623401" y="325713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23" name="Oval 22"/>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24" name="Straight Arrow Connector 23"/>
              <p:cNvCxnSpPr>
                <a:stCxn id="20" idx="7"/>
                <a:endCxn id="21" idx="2"/>
              </p:cNvCxnSpPr>
              <p:nvPr/>
            </p:nvCxnSpPr>
            <p:spPr>
              <a:xfrm flipV="1">
                <a:off x="1119683" y="3426472"/>
                <a:ext cx="503718" cy="19940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a:stCxn id="20" idx="5"/>
                <a:endCxn id="23" idx="2"/>
              </p:cNvCxnSpPr>
              <p:nvPr/>
            </p:nvCxnSpPr>
            <p:spPr>
              <a:xfrm>
                <a:off x="1119683" y="3865348"/>
                <a:ext cx="505633"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sp>
            <p:nvSpPr>
              <p:cNvPr id="27" name="Oval 26"/>
              <p:cNvSpPr/>
              <p:nvPr/>
            </p:nvSpPr>
            <p:spPr>
              <a:xfrm>
                <a:off x="2404145"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28" name="Straight Arrow Connector 27"/>
              <p:cNvCxnSpPr>
                <a:stCxn id="21" idx="6"/>
                <a:endCxn id="27" idx="1"/>
              </p:cNvCxnSpPr>
              <p:nvPr/>
            </p:nvCxnSpPr>
            <p:spPr>
              <a:xfrm>
                <a:off x="1947956" y="3426472"/>
                <a:ext cx="503719" cy="199403"/>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a:stCxn id="23" idx="6"/>
                <a:endCxn id="27" idx="3"/>
              </p:cNvCxnSpPr>
              <p:nvPr/>
            </p:nvCxnSpPr>
            <p:spPr>
              <a:xfrm flipV="1">
                <a:off x="1949871" y="3865348"/>
                <a:ext cx="501804"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grpSp>
          <p:nvGrpSpPr>
            <p:cNvPr id="7" name="Group 6"/>
            <p:cNvGrpSpPr/>
            <p:nvPr/>
          </p:nvGrpSpPr>
          <p:grpSpPr>
            <a:xfrm>
              <a:off x="444615" y="2482709"/>
              <a:ext cx="2600140" cy="3964483"/>
              <a:chOff x="444615" y="2482709"/>
              <a:chExt cx="2600140" cy="3964483"/>
            </a:xfrm>
          </p:grpSpPr>
          <p:pic>
            <p:nvPicPr>
              <p:cNvPr id="2" name="Picture 1" descr="q2-epinions.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4615" y="2482709"/>
                <a:ext cx="2600140" cy="3749040"/>
              </a:xfrm>
              <a:prstGeom prst="rect">
                <a:avLst/>
              </a:prstGeom>
            </p:spPr>
          </p:pic>
          <p:sp>
            <p:nvSpPr>
              <p:cNvPr id="42" name="TextBox 41"/>
              <p:cNvSpPr txBox="1"/>
              <p:nvPr/>
            </p:nvSpPr>
            <p:spPr>
              <a:xfrm>
                <a:off x="514796" y="6016305"/>
                <a:ext cx="2459779" cy="430887"/>
              </a:xfrm>
              <a:prstGeom prst="rect">
                <a:avLst/>
              </a:prstGeom>
              <a:noFill/>
            </p:spPr>
            <p:txBody>
              <a:bodyPr wrap="square" rtlCol="0">
                <a:spAutoFit/>
              </a:bodyPr>
              <a:lstStyle/>
              <a:p>
                <a:pPr algn="ctr"/>
                <a:r>
                  <a:rPr lang="en-US" sz="2200" dirty="0" err="1">
                    <a:latin typeface="Arial"/>
                    <a:cs typeface="Arial"/>
                  </a:rPr>
                  <a:t>Soc-Epinions</a:t>
                </a:r>
                <a:endParaRPr lang="en-US" sz="2200" dirty="0">
                  <a:latin typeface="Arial"/>
                  <a:cs typeface="Arial"/>
                </a:endParaRPr>
              </a:p>
            </p:txBody>
          </p:sp>
        </p:grpSp>
      </p:grpSp>
      <p:grpSp>
        <p:nvGrpSpPr>
          <p:cNvPr id="31" name="Group 30"/>
          <p:cNvGrpSpPr/>
          <p:nvPr/>
        </p:nvGrpSpPr>
        <p:grpSpPr>
          <a:xfrm>
            <a:off x="3277074" y="1362517"/>
            <a:ext cx="2605835" cy="5084675"/>
            <a:chOff x="3379890" y="1362517"/>
            <a:chExt cx="2605835" cy="5084675"/>
          </a:xfrm>
        </p:grpSpPr>
        <p:grpSp>
          <p:nvGrpSpPr>
            <p:cNvPr id="8" name="Group 7"/>
            <p:cNvGrpSpPr/>
            <p:nvPr/>
          </p:nvGrpSpPr>
          <p:grpSpPr>
            <a:xfrm>
              <a:off x="3739786" y="1362517"/>
              <a:ext cx="1886042" cy="976948"/>
              <a:chOff x="842658" y="3257138"/>
              <a:chExt cx="1886042" cy="976948"/>
            </a:xfrm>
          </p:grpSpPr>
          <p:sp>
            <p:nvSpPr>
              <p:cNvPr id="9" name="Oval 8"/>
              <p:cNvSpPr/>
              <p:nvPr/>
            </p:nvSpPr>
            <p:spPr>
              <a:xfrm>
                <a:off x="842658"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10" name="Oval 9"/>
              <p:cNvSpPr/>
              <p:nvPr/>
            </p:nvSpPr>
            <p:spPr>
              <a:xfrm>
                <a:off x="1623401" y="325713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11" name="Oval 10"/>
              <p:cNvSpPr/>
              <p:nvPr/>
            </p:nvSpPr>
            <p:spPr>
              <a:xfrm>
                <a:off x="1625316" y="3895419"/>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12" name="Straight Arrow Connector 11"/>
              <p:cNvCxnSpPr>
                <a:stCxn id="9" idx="7"/>
                <a:endCxn id="10" idx="2"/>
              </p:cNvCxnSpPr>
              <p:nvPr/>
            </p:nvCxnSpPr>
            <p:spPr>
              <a:xfrm flipV="1">
                <a:off x="1119683" y="3426472"/>
                <a:ext cx="503718" cy="19940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a:stCxn id="9" idx="5"/>
                <a:endCxn id="11" idx="2"/>
              </p:cNvCxnSpPr>
              <p:nvPr/>
            </p:nvCxnSpPr>
            <p:spPr>
              <a:xfrm>
                <a:off x="1119683" y="3865348"/>
                <a:ext cx="505633"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11" idx="0"/>
                <a:endCxn id="10" idx="4"/>
              </p:cNvCxnSpPr>
              <p:nvPr/>
            </p:nvCxnSpPr>
            <p:spPr>
              <a:xfrm flipH="1" flipV="1">
                <a:off x="1785679" y="3595805"/>
                <a:ext cx="1915" cy="29961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2404145" y="3576278"/>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16" name="Straight Arrow Connector 15"/>
              <p:cNvCxnSpPr>
                <a:stCxn id="10" idx="6"/>
                <a:endCxn id="15" idx="1"/>
              </p:cNvCxnSpPr>
              <p:nvPr/>
            </p:nvCxnSpPr>
            <p:spPr>
              <a:xfrm>
                <a:off x="1947956" y="3426472"/>
                <a:ext cx="503719" cy="199403"/>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stCxn id="11" idx="6"/>
                <a:endCxn id="15" idx="3"/>
              </p:cNvCxnSpPr>
              <p:nvPr/>
            </p:nvCxnSpPr>
            <p:spPr>
              <a:xfrm flipV="1">
                <a:off x="1949871" y="3865348"/>
                <a:ext cx="501804" cy="199405"/>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grpSp>
          <p:nvGrpSpPr>
            <p:cNvPr id="18" name="Group 17"/>
            <p:cNvGrpSpPr/>
            <p:nvPr/>
          </p:nvGrpSpPr>
          <p:grpSpPr>
            <a:xfrm>
              <a:off x="3379890" y="2482709"/>
              <a:ext cx="2605835" cy="3964483"/>
              <a:chOff x="3379890" y="2482709"/>
              <a:chExt cx="2605835" cy="3964483"/>
            </a:xfrm>
          </p:grpSpPr>
          <p:pic>
            <p:nvPicPr>
              <p:cNvPr id="5" name="Picture 4" descr="q5-epinions.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79890" y="2482709"/>
                <a:ext cx="2605835" cy="3749040"/>
              </a:xfrm>
              <a:prstGeom prst="rect">
                <a:avLst/>
              </a:prstGeom>
            </p:spPr>
          </p:pic>
          <p:sp>
            <p:nvSpPr>
              <p:cNvPr id="44" name="TextBox 43"/>
              <p:cNvSpPr txBox="1"/>
              <p:nvPr/>
            </p:nvSpPr>
            <p:spPr>
              <a:xfrm>
                <a:off x="3452918" y="6016305"/>
                <a:ext cx="2459779" cy="430887"/>
              </a:xfrm>
              <a:prstGeom prst="rect">
                <a:avLst/>
              </a:prstGeom>
              <a:noFill/>
            </p:spPr>
            <p:txBody>
              <a:bodyPr wrap="square" rtlCol="0">
                <a:spAutoFit/>
              </a:bodyPr>
              <a:lstStyle/>
              <a:p>
                <a:pPr algn="ctr"/>
                <a:r>
                  <a:rPr lang="en-US" sz="2200" dirty="0" err="1">
                    <a:latin typeface="Arial"/>
                    <a:cs typeface="Arial"/>
                  </a:rPr>
                  <a:t>Soc-Epinions</a:t>
                </a:r>
                <a:endParaRPr lang="en-US" sz="2200" dirty="0">
                  <a:latin typeface="Arial"/>
                  <a:cs typeface="Arial"/>
                </a:endParaRPr>
              </a:p>
            </p:txBody>
          </p:sp>
        </p:grpSp>
      </p:grpSp>
      <p:grpSp>
        <p:nvGrpSpPr>
          <p:cNvPr id="32" name="Group 31"/>
          <p:cNvGrpSpPr/>
          <p:nvPr/>
        </p:nvGrpSpPr>
        <p:grpSpPr>
          <a:xfrm>
            <a:off x="6232190" y="1276562"/>
            <a:ext cx="2606040" cy="5224375"/>
            <a:chOff x="6349153" y="1276562"/>
            <a:chExt cx="2606040" cy="5224375"/>
          </a:xfrm>
        </p:grpSpPr>
        <p:grpSp>
          <p:nvGrpSpPr>
            <p:cNvPr id="73" name="Group 72"/>
            <p:cNvGrpSpPr/>
            <p:nvPr/>
          </p:nvGrpSpPr>
          <p:grpSpPr>
            <a:xfrm>
              <a:off x="6685387" y="1276562"/>
              <a:ext cx="1933572" cy="1148858"/>
              <a:chOff x="6800758" y="1276562"/>
              <a:chExt cx="1933572" cy="1148858"/>
            </a:xfrm>
          </p:grpSpPr>
          <p:sp>
            <p:nvSpPr>
              <p:cNvPr id="46" name="Oval 45"/>
              <p:cNvSpPr/>
              <p:nvPr/>
            </p:nvSpPr>
            <p:spPr>
              <a:xfrm>
                <a:off x="6800758" y="1276562"/>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a</a:t>
                </a:r>
              </a:p>
            </p:txBody>
          </p:sp>
          <p:sp>
            <p:nvSpPr>
              <p:cNvPr id="48" name="Oval 47"/>
              <p:cNvSpPr/>
              <p:nvPr/>
            </p:nvSpPr>
            <p:spPr>
              <a:xfrm>
                <a:off x="7581501" y="1276562"/>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b</a:t>
                </a:r>
              </a:p>
            </p:txBody>
          </p:sp>
          <p:sp>
            <p:nvSpPr>
              <p:cNvPr id="49" name="Oval 48"/>
              <p:cNvSpPr/>
              <p:nvPr/>
            </p:nvSpPr>
            <p:spPr>
              <a:xfrm>
                <a:off x="8406453" y="2086753"/>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d</a:t>
                </a:r>
              </a:p>
            </p:txBody>
          </p:sp>
          <p:cxnSp>
            <p:nvCxnSpPr>
              <p:cNvPr id="50" name="Straight Arrow Connector 49"/>
              <p:cNvCxnSpPr>
                <a:stCxn id="46" idx="6"/>
                <a:endCxn id="48" idx="2"/>
              </p:cNvCxnSpPr>
              <p:nvPr/>
            </p:nvCxnSpPr>
            <p:spPr>
              <a:xfrm>
                <a:off x="7125313" y="1445896"/>
                <a:ext cx="456188" cy="0"/>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54" name="Oval 53"/>
              <p:cNvSpPr/>
              <p:nvPr/>
            </p:nvSpPr>
            <p:spPr>
              <a:xfrm>
                <a:off x="8409775" y="1276562"/>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c</a:t>
                </a:r>
              </a:p>
            </p:txBody>
          </p:sp>
          <p:cxnSp>
            <p:nvCxnSpPr>
              <p:cNvPr id="55" name="Straight Arrow Connector 54"/>
              <p:cNvCxnSpPr>
                <a:stCxn id="48" idx="6"/>
                <a:endCxn id="54" idx="2"/>
              </p:cNvCxnSpPr>
              <p:nvPr/>
            </p:nvCxnSpPr>
            <p:spPr>
              <a:xfrm>
                <a:off x="7906056" y="1445896"/>
                <a:ext cx="503719" cy="0"/>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56" name="Straight Arrow Connector 55"/>
              <p:cNvCxnSpPr>
                <a:stCxn id="49" idx="0"/>
                <a:endCxn id="54" idx="4"/>
              </p:cNvCxnSpPr>
              <p:nvPr/>
            </p:nvCxnSpPr>
            <p:spPr>
              <a:xfrm flipV="1">
                <a:off x="8568731" y="1615229"/>
                <a:ext cx="3322" cy="471524"/>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68" name="Oval 67"/>
              <p:cNvSpPr/>
              <p:nvPr/>
            </p:nvSpPr>
            <p:spPr>
              <a:xfrm>
                <a:off x="6800758" y="2086753"/>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f</a:t>
                </a:r>
              </a:p>
            </p:txBody>
          </p:sp>
          <p:sp>
            <p:nvSpPr>
              <p:cNvPr id="69" name="Oval 68"/>
              <p:cNvSpPr/>
              <p:nvPr/>
            </p:nvSpPr>
            <p:spPr>
              <a:xfrm>
                <a:off x="7581501" y="2086753"/>
                <a:ext cx="324555" cy="338667"/>
              </a:xfrm>
              <a:prstGeom prst="ellipse">
                <a:avLst/>
              </a:prstGeom>
              <a:ln w="22225">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cs typeface="Arial"/>
                  </a:rPr>
                  <a:t>e</a:t>
                </a:r>
              </a:p>
            </p:txBody>
          </p:sp>
          <p:cxnSp>
            <p:nvCxnSpPr>
              <p:cNvPr id="70" name="Straight Arrow Connector 69"/>
              <p:cNvCxnSpPr>
                <a:stCxn id="68" idx="6"/>
                <a:endCxn id="69" idx="2"/>
              </p:cNvCxnSpPr>
              <p:nvPr/>
            </p:nvCxnSpPr>
            <p:spPr>
              <a:xfrm>
                <a:off x="7125313" y="2256087"/>
                <a:ext cx="456188" cy="0"/>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71" name="Straight Arrow Connector 70"/>
              <p:cNvCxnSpPr>
                <a:stCxn id="69" idx="6"/>
                <a:endCxn id="49" idx="2"/>
              </p:cNvCxnSpPr>
              <p:nvPr/>
            </p:nvCxnSpPr>
            <p:spPr>
              <a:xfrm>
                <a:off x="7906056" y="2256087"/>
                <a:ext cx="500397" cy="0"/>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grpSp>
        <p:grpSp>
          <p:nvGrpSpPr>
            <p:cNvPr id="26" name="Group 25"/>
            <p:cNvGrpSpPr/>
            <p:nvPr/>
          </p:nvGrpSpPr>
          <p:grpSpPr>
            <a:xfrm>
              <a:off x="6349153" y="2482709"/>
              <a:ext cx="2606040" cy="4018228"/>
              <a:chOff x="6349153" y="2482709"/>
              <a:chExt cx="2606040" cy="4018228"/>
            </a:xfrm>
          </p:grpSpPr>
          <p:pic>
            <p:nvPicPr>
              <p:cNvPr id="74" name="Picture 73" descr="q14-amazon.pdf"/>
              <p:cNvPicPr>
                <a:picLocks/>
              </p:cNvPicPr>
              <p:nvPr/>
            </p:nvPicPr>
            <p:blipFill>
              <a:blip r:embed="rId6">
                <a:extLst>
                  <a:ext uri="{28A0092B-C50C-407E-A947-70E740481C1C}">
                    <a14:useLocalDpi xmlns:a14="http://schemas.microsoft.com/office/drawing/2010/main" val="0"/>
                  </a:ext>
                </a:extLst>
              </a:blip>
              <a:stretch>
                <a:fillRect/>
              </a:stretch>
            </p:blipFill>
            <p:spPr>
              <a:xfrm>
                <a:off x="6349153" y="2482709"/>
                <a:ext cx="2606040" cy="3749040"/>
              </a:xfrm>
              <a:prstGeom prst="rect">
                <a:avLst/>
              </a:prstGeom>
            </p:spPr>
          </p:pic>
          <p:sp>
            <p:nvSpPr>
              <p:cNvPr id="45" name="TextBox 44"/>
              <p:cNvSpPr txBox="1"/>
              <p:nvPr/>
            </p:nvSpPr>
            <p:spPr>
              <a:xfrm>
                <a:off x="6422284" y="6070050"/>
                <a:ext cx="2459779" cy="430887"/>
              </a:xfrm>
              <a:prstGeom prst="rect">
                <a:avLst/>
              </a:prstGeom>
              <a:noFill/>
            </p:spPr>
            <p:txBody>
              <a:bodyPr wrap="square" rtlCol="0">
                <a:spAutoFit/>
              </a:bodyPr>
              <a:lstStyle/>
              <a:p>
                <a:pPr algn="ctr"/>
                <a:r>
                  <a:rPr lang="en-US" sz="2200" dirty="0">
                    <a:latin typeface="Arial"/>
                    <a:cs typeface="Arial"/>
                  </a:rPr>
                  <a:t>Amazon</a:t>
                </a:r>
              </a:p>
            </p:txBody>
          </p:sp>
        </p:grpSp>
      </p:grpSp>
      <p:pic>
        <p:nvPicPr>
          <p:cNvPr id="51" name="Picture 50">
            <a:extLst>
              <a:ext uri="{FF2B5EF4-FFF2-40B4-BE49-F238E27FC236}">
                <a16:creationId xmlns:a16="http://schemas.microsoft.com/office/drawing/2014/main" id="{5750912B-C688-7349-A8A7-D3764AB8E657}"/>
              </a:ext>
            </a:extLst>
          </p:cNvPr>
          <p:cNvPicPr>
            <a:picLocks noChangeAspect="1"/>
          </p:cNvPicPr>
          <p:nvPr/>
        </p:nvPicPr>
        <p:blipFill>
          <a:blip r:embed="rId7"/>
          <a:stretch>
            <a:fillRect/>
          </a:stretch>
        </p:blipFill>
        <p:spPr>
          <a:xfrm>
            <a:off x="19126" y="6496076"/>
            <a:ext cx="1009574" cy="336524"/>
          </a:xfrm>
          <a:prstGeom prst="rect">
            <a:avLst/>
          </a:prstGeom>
        </p:spPr>
      </p:pic>
    </p:spTree>
    <p:custDataLst>
      <p:tags r:id="rId1"/>
    </p:custDataLst>
    <p:extLst>
      <p:ext uri="{BB962C8B-B14F-4D97-AF65-F5344CB8AC3E}">
        <p14:creationId xmlns:p14="http://schemas.microsoft.com/office/powerpoint/2010/main" val="259881090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3504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a:xfrm>
            <a:off x="7034663" y="6520712"/>
            <a:ext cx="2133600" cy="365125"/>
          </a:xfrm>
        </p:spPr>
        <p:txBody>
          <a:bodyPr/>
          <a:lstStyle/>
          <a:p>
            <a:fld id="{65CC13EC-677E-384F-B278-2939878C589F}" type="slidenum">
              <a:rPr lang="en-US" smtClean="0"/>
              <a:t>2</a:t>
            </a:fld>
            <a:endParaRPr lang="en-US" dirty="0"/>
          </a:p>
        </p:txBody>
      </p:sp>
      <p:sp>
        <p:nvSpPr>
          <p:cNvPr id="16" name="TextBox 15">
            <a:extLst>
              <a:ext uri="{FF2B5EF4-FFF2-40B4-BE49-F238E27FC236}">
                <a16:creationId xmlns:a16="http://schemas.microsoft.com/office/drawing/2014/main" id="{70B28615-162E-0446-97BA-6A74199ED555}"/>
              </a:ext>
            </a:extLst>
          </p:cNvPr>
          <p:cNvSpPr txBox="1"/>
          <p:nvPr/>
        </p:nvSpPr>
        <p:spPr>
          <a:xfrm>
            <a:off x="-4025" y="-10993"/>
            <a:ext cx="8911923" cy="523220"/>
          </a:xfrm>
          <a:prstGeom prst="rect">
            <a:avLst/>
          </a:prstGeom>
          <a:noFill/>
        </p:spPr>
        <p:txBody>
          <a:bodyPr wrap="square" rtlCol="0">
            <a:spAutoFit/>
          </a:bodyPr>
          <a:lstStyle/>
          <a:p>
            <a:pPr marL="274320" indent="-457200"/>
            <a:r>
              <a:rPr lang="en-US" sz="2800" kern="0" dirty="0">
                <a:latin typeface="Arial"/>
                <a:cs typeface="Arial"/>
              </a:rPr>
              <a:t>Challenge of Many-to-Many Joins</a:t>
            </a:r>
            <a:endParaRPr lang="en-US" sz="2800"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A294EADF-9415-C06B-A704-98AF914F1A88}"/>
              </a:ext>
            </a:extLst>
          </p:cNvPr>
          <p:cNvSpPr/>
          <p:nvPr/>
        </p:nvSpPr>
        <p:spPr>
          <a:xfrm>
            <a:off x="-9539" y="2978553"/>
            <a:ext cx="9051553" cy="1420261"/>
          </a:xfrm>
          <a:prstGeom prst="rect">
            <a:avLst/>
          </a:prstGeom>
        </p:spPr>
        <p:txBody>
          <a:bodyPr wrap="square">
            <a:spAutoFit/>
          </a:bodyPr>
          <a:lstStyle/>
          <a:p>
            <a:pPr marL="342900" indent="-342900">
              <a:lnSpc>
                <a:spcPct val="150000"/>
              </a:lnSpc>
              <a:buFont typeface="Wingdings" pitchFamily="2" charset="2"/>
              <a:buChar char="Ø"/>
            </a:pPr>
            <a:r>
              <a:rPr lang="en-US" sz="2000" dirty="0">
                <a:latin typeface="Arial" panose="020B0604020202020204" pitchFamily="34" charset="0"/>
                <a:cs typeface="Arial" panose="020B0604020202020204" pitchFamily="34" charset="0"/>
              </a:rPr>
              <a:t>Search-space grows exponentially by “average degree”</a:t>
            </a:r>
          </a:p>
          <a:p>
            <a:pPr marL="342900" indent="-342900">
              <a:lnSpc>
                <a:spcPct val="150000"/>
              </a:lnSpc>
              <a:buFont typeface="Wingdings" pitchFamily="2" charset="2"/>
              <a:buChar char="Ø"/>
            </a:pPr>
            <a:r>
              <a:rPr lang="en-US" sz="2000" dirty="0">
                <a:latin typeface="Arial" panose="020B0604020202020204" pitchFamily="34" charset="0"/>
                <a:cs typeface="Arial" panose="020B0604020202020204" pitchFamily="34" charset="0"/>
              </a:rPr>
              <a:t>As a general rule: If the average degree is 1000:</a:t>
            </a:r>
          </a:p>
          <a:p>
            <a:pPr marL="800100" lvl="1" indent="-342900">
              <a:lnSpc>
                <a:spcPct val="150000"/>
              </a:lnSpc>
              <a:buFont typeface="Wingdings" pitchFamily="2" charset="2"/>
              <a:buChar char="Ø"/>
            </a:pPr>
            <a:r>
              <a:rPr lang="en-US" sz="2000" dirty="0">
                <a:latin typeface="Arial" panose="020B0604020202020204" pitchFamily="34" charset="0"/>
                <a:cs typeface="Arial" panose="020B0604020202020204" pitchFamily="34" charset="0"/>
              </a:rPr>
              <a:t>1000</a:t>
            </a:r>
            <a:r>
              <a:rPr lang="en-US" sz="2000" baseline="30000" dirty="0">
                <a:latin typeface="Arial" panose="020B0604020202020204" pitchFamily="34" charset="0"/>
                <a:cs typeface="Arial" panose="020B0604020202020204" pitchFamily="34" charset="0"/>
              </a:rPr>
              <a:t>3</a:t>
            </a:r>
            <a:r>
              <a:rPr lang="en-US" sz="2000" dirty="0">
                <a:latin typeface="Arial" panose="020B0604020202020204" pitchFamily="34" charset="0"/>
                <a:cs typeface="Arial" panose="020B0604020202020204" pitchFamily="34" charset="0"/>
              </a:rPr>
              <a:t> many possible intermediate combinations to generate and search</a:t>
            </a:r>
          </a:p>
        </p:txBody>
      </p:sp>
      <p:grpSp>
        <p:nvGrpSpPr>
          <p:cNvPr id="24" name="Group 23">
            <a:extLst>
              <a:ext uri="{FF2B5EF4-FFF2-40B4-BE49-F238E27FC236}">
                <a16:creationId xmlns:a16="http://schemas.microsoft.com/office/drawing/2014/main" id="{497BE229-FAFB-EDEC-82E0-CA3C8E6980D6}"/>
              </a:ext>
            </a:extLst>
          </p:cNvPr>
          <p:cNvGrpSpPr/>
          <p:nvPr/>
        </p:nvGrpSpPr>
        <p:grpSpPr>
          <a:xfrm>
            <a:off x="664135" y="1187635"/>
            <a:ext cx="4013406" cy="1361142"/>
            <a:chOff x="669864" y="620417"/>
            <a:chExt cx="4013406" cy="1361142"/>
          </a:xfrm>
        </p:grpSpPr>
        <p:sp>
          <p:nvSpPr>
            <p:cNvPr id="11" name="TextBox 10">
              <a:extLst>
                <a:ext uri="{FF2B5EF4-FFF2-40B4-BE49-F238E27FC236}">
                  <a16:creationId xmlns:a16="http://schemas.microsoft.com/office/drawing/2014/main" id="{65BC7796-46D8-233F-C579-93C9EC3B4A68}"/>
                </a:ext>
              </a:extLst>
            </p:cNvPr>
            <p:cNvSpPr txBox="1"/>
            <p:nvPr/>
          </p:nvSpPr>
          <p:spPr>
            <a:xfrm>
              <a:off x="669864" y="620417"/>
              <a:ext cx="4013406" cy="1361142"/>
            </a:xfrm>
            <a:prstGeom prst="rect">
              <a:avLst/>
            </a:prstGeom>
            <a:noFill/>
          </p:spPr>
          <p:txBody>
            <a:bodyPr wrap="square" rtlCol="0">
              <a:spAutoFit/>
            </a:bodyPr>
            <a:lstStyle/>
            <a:p>
              <a:pPr>
                <a:lnSpc>
                  <a:spcPct val="150000"/>
                </a:lnSpc>
              </a:pPr>
              <a:r>
                <a:rPr lang="en-US" sz="1900" b="1" dirty="0">
                  <a:solidFill>
                    <a:schemeClr val="accent6"/>
                  </a:solidFill>
                  <a:latin typeface="Consolas"/>
                  <a:cs typeface="Consolas"/>
                </a:rPr>
                <a:t>MATCH</a:t>
              </a:r>
              <a:r>
                <a:rPr lang="en-US" sz="1900" dirty="0">
                  <a:latin typeface="Consolas"/>
                  <a:cs typeface="Consolas"/>
                </a:rPr>
                <a:t> </a:t>
              </a:r>
            </a:p>
            <a:p>
              <a:pPr>
                <a:lnSpc>
                  <a:spcPct val="150000"/>
                </a:lnSpc>
              </a:pPr>
              <a:r>
                <a:rPr lang="en-US" sz="1900" b="1" dirty="0">
                  <a:solidFill>
                    <a:schemeClr val="accent6"/>
                  </a:solidFill>
                  <a:latin typeface="Consolas"/>
                  <a:cs typeface="Consolas"/>
                </a:rPr>
                <a:t>WHERE</a:t>
              </a:r>
              <a:r>
                <a:rPr lang="en-US" sz="1900" dirty="0">
                  <a:latin typeface="Consolas"/>
                  <a:cs typeface="Consolas"/>
                </a:rPr>
                <a:t> </a:t>
              </a:r>
              <a:r>
                <a:rPr lang="en-US" sz="1900" dirty="0" err="1">
                  <a:latin typeface="Consolas"/>
                  <a:cs typeface="Consolas"/>
                </a:rPr>
                <a:t>a.age</a:t>
              </a:r>
              <a:r>
                <a:rPr lang="en-US" sz="1900" dirty="0">
                  <a:latin typeface="Consolas"/>
                  <a:cs typeface="Consolas"/>
                </a:rPr>
                <a:t> &lt; </a:t>
              </a:r>
              <a:r>
                <a:rPr lang="en-US" sz="1900" dirty="0" err="1">
                  <a:latin typeface="Consolas"/>
                  <a:cs typeface="Consolas"/>
                </a:rPr>
                <a:t>d.age</a:t>
              </a:r>
              <a:endParaRPr lang="en-US" sz="1900" dirty="0">
                <a:latin typeface="Consolas"/>
                <a:cs typeface="Consolas"/>
              </a:endParaRPr>
            </a:p>
            <a:p>
              <a:pPr>
                <a:lnSpc>
                  <a:spcPct val="150000"/>
                </a:lnSpc>
              </a:pPr>
              <a:r>
                <a:rPr lang="en-US" sz="1900" b="1" dirty="0">
                  <a:solidFill>
                    <a:schemeClr val="accent6"/>
                  </a:solidFill>
                  <a:latin typeface="Consolas"/>
                  <a:cs typeface="Consolas"/>
                </a:rPr>
                <a:t>RETURN</a:t>
              </a:r>
              <a:r>
                <a:rPr lang="en-US" sz="1900" dirty="0">
                  <a:latin typeface="Consolas"/>
                  <a:cs typeface="Consolas"/>
                </a:rPr>
                <a:t> </a:t>
              </a:r>
              <a:r>
                <a:rPr lang="en-US" sz="1900" dirty="0" err="1">
                  <a:latin typeface="Consolas"/>
                  <a:cs typeface="Consolas"/>
                </a:rPr>
                <a:t>a.ID</a:t>
              </a:r>
              <a:r>
                <a:rPr lang="en-US" sz="1900" dirty="0">
                  <a:latin typeface="Consolas"/>
                  <a:cs typeface="Consolas"/>
                </a:rPr>
                <a:t>, </a:t>
              </a:r>
              <a:r>
                <a:rPr lang="en-US" sz="1900" dirty="0" err="1">
                  <a:latin typeface="Consolas"/>
                  <a:cs typeface="Consolas"/>
                </a:rPr>
                <a:t>c.ID</a:t>
              </a:r>
              <a:endParaRPr lang="en-US" sz="1900" dirty="0">
                <a:latin typeface="Consolas"/>
                <a:cs typeface="Consolas"/>
              </a:endParaRPr>
            </a:p>
          </p:txBody>
        </p:sp>
        <p:sp>
          <p:nvSpPr>
            <p:cNvPr id="12" name="Oval 11">
              <a:extLst>
                <a:ext uri="{FF2B5EF4-FFF2-40B4-BE49-F238E27FC236}">
                  <a16:creationId xmlns:a16="http://schemas.microsoft.com/office/drawing/2014/main" id="{D59208D2-6B81-1867-1E6F-61C642BC17D5}"/>
                </a:ext>
              </a:extLst>
            </p:cNvPr>
            <p:cNvSpPr/>
            <p:nvPr/>
          </p:nvSpPr>
          <p:spPr>
            <a:xfrm>
              <a:off x="1564898" y="762953"/>
              <a:ext cx="349752"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a</a:t>
              </a:r>
            </a:p>
          </p:txBody>
        </p:sp>
        <p:sp>
          <p:nvSpPr>
            <p:cNvPr id="13" name="Oval 12">
              <a:extLst>
                <a:ext uri="{FF2B5EF4-FFF2-40B4-BE49-F238E27FC236}">
                  <a16:creationId xmlns:a16="http://schemas.microsoft.com/office/drawing/2014/main" id="{7FA9EB98-F281-4499-2CAA-30E3A6FA38DE}"/>
                </a:ext>
              </a:extLst>
            </p:cNvPr>
            <p:cNvSpPr/>
            <p:nvPr/>
          </p:nvSpPr>
          <p:spPr>
            <a:xfrm>
              <a:off x="2410308" y="762953"/>
              <a:ext cx="349752"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b</a:t>
              </a:r>
            </a:p>
          </p:txBody>
        </p:sp>
        <p:sp>
          <p:nvSpPr>
            <p:cNvPr id="14" name="Oval 13">
              <a:extLst>
                <a:ext uri="{FF2B5EF4-FFF2-40B4-BE49-F238E27FC236}">
                  <a16:creationId xmlns:a16="http://schemas.microsoft.com/office/drawing/2014/main" id="{95534B6B-B735-8C65-C1D0-14ECBBEBB9FA}"/>
                </a:ext>
              </a:extLst>
            </p:cNvPr>
            <p:cNvSpPr/>
            <p:nvPr/>
          </p:nvSpPr>
          <p:spPr>
            <a:xfrm>
              <a:off x="3293818" y="762953"/>
              <a:ext cx="349752"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c</a:t>
              </a:r>
            </a:p>
          </p:txBody>
        </p:sp>
        <p:cxnSp>
          <p:nvCxnSpPr>
            <p:cNvPr id="15" name="Straight Arrow Connector 14">
              <a:extLst>
                <a:ext uri="{FF2B5EF4-FFF2-40B4-BE49-F238E27FC236}">
                  <a16:creationId xmlns:a16="http://schemas.microsoft.com/office/drawing/2014/main" id="{62DA05E8-B215-2F68-25D2-8E57515B605E}"/>
                </a:ext>
              </a:extLst>
            </p:cNvPr>
            <p:cNvCxnSpPr>
              <a:cxnSpLocks/>
              <a:stCxn id="12" idx="6"/>
              <a:endCxn id="13" idx="2"/>
            </p:cNvCxnSpPr>
            <p:nvPr/>
          </p:nvCxnSpPr>
          <p:spPr>
            <a:xfrm>
              <a:off x="1914650" y="933966"/>
              <a:ext cx="495658"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50FC6D65-5803-7532-5E82-281B5AA04029}"/>
                </a:ext>
              </a:extLst>
            </p:cNvPr>
            <p:cNvCxnSpPr>
              <a:cxnSpLocks/>
              <a:stCxn id="13" idx="6"/>
              <a:endCxn id="14" idx="2"/>
            </p:cNvCxnSpPr>
            <p:nvPr/>
          </p:nvCxnSpPr>
          <p:spPr>
            <a:xfrm>
              <a:off x="2760060" y="933966"/>
              <a:ext cx="533758"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sp>
          <p:nvSpPr>
            <p:cNvPr id="18" name="Oval 17">
              <a:extLst>
                <a:ext uri="{FF2B5EF4-FFF2-40B4-BE49-F238E27FC236}">
                  <a16:creationId xmlns:a16="http://schemas.microsoft.com/office/drawing/2014/main" id="{497949D0-6DBF-BD91-6F5A-3856C99C748F}"/>
                </a:ext>
              </a:extLst>
            </p:cNvPr>
            <p:cNvSpPr/>
            <p:nvPr/>
          </p:nvSpPr>
          <p:spPr>
            <a:xfrm>
              <a:off x="4171206" y="762953"/>
              <a:ext cx="349752"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d</a:t>
              </a:r>
            </a:p>
          </p:txBody>
        </p:sp>
        <p:cxnSp>
          <p:nvCxnSpPr>
            <p:cNvPr id="19" name="Straight Arrow Connector 18">
              <a:extLst>
                <a:ext uri="{FF2B5EF4-FFF2-40B4-BE49-F238E27FC236}">
                  <a16:creationId xmlns:a16="http://schemas.microsoft.com/office/drawing/2014/main" id="{11AB57DD-CA9A-80B5-AB61-D45209502726}"/>
                </a:ext>
              </a:extLst>
            </p:cNvPr>
            <p:cNvCxnSpPr>
              <a:cxnSpLocks/>
              <a:stCxn id="14" idx="6"/>
              <a:endCxn id="18" idx="2"/>
            </p:cNvCxnSpPr>
            <p:nvPr/>
          </p:nvCxnSpPr>
          <p:spPr>
            <a:xfrm>
              <a:off x="3643570" y="933966"/>
              <a:ext cx="527636"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grpSp>
      <p:pic>
        <p:nvPicPr>
          <p:cNvPr id="61" name="Picture 60">
            <a:extLst>
              <a:ext uri="{FF2B5EF4-FFF2-40B4-BE49-F238E27FC236}">
                <a16:creationId xmlns:a16="http://schemas.microsoft.com/office/drawing/2014/main" id="{3C1AD2D3-B0C3-B3C6-D4F7-9798EBD8332F}"/>
              </a:ext>
            </a:extLst>
          </p:cNvPr>
          <p:cNvPicPr>
            <a:picLocks noChangeAspect="1"/>
          </p:cNvPicPr>
          <p:nvPr/>
        </p:nvPicPr>
        <p:blipFill>
          <a:blip r:embed="rId4"/>
          <a:stretch>
            <a:fillRect/>
          </a:stretch>
        </p:blipFill>
        <p:spPr>
          <a:xfrm>
            <a:off x="5248013" y="720019"/>
            <a:ext cx="3231852" cy="2411459"/>
          </a:xfrm>
          <a:prstGeom prst="rect">
            <a:avLst/>
          </a:prstGeom>
        </p:spPr>
      </p:pic>
      <p:sp>
        <p:nvSpPr>
          <p:cNvPr id="62" name="Rectangle 61">
            <a:extLst>
              <a:ext uri="{FF2B5EF4-FFF2-40B4-BE49-F238E27FC236}">
                <a16:creationId xmlns:a16="http://schemas.microsoft.com/office/drawing/2014/main" id="{AE5D4B2D-71BA-9977-77BA-07367B21F3DB}"/>
              </a:ext>
            </a:extLst>
          </p:cNvPr>
          <p:cNvSpPr/>
          <p:nvPr/>
        </p:nvSpPr>
        <p:spPr>
          <a:xfrm>
            <a:off x="0" y="4543245"/>
            <a:ext cx="9051553" cy="1420261"/>
          </a:xfrm>
          <a:prstGeom prst="rect">
            <a:avLst/>
          </a:prstGeom>
        </p:spPr>
        <p:txBody>
          <a:bodyPr wrap="square">
            <a:spAutoFit/>
          </a:bodyPr>
          <a:lstStyle/>
          <a:p>
            <a:pPr marL="342900" indent="-342900">
              <a:lnSpc>
                <a:spcPct val="150000"/>
              </a:lnSpc>
              <a:buFont typeface="Wingdings" pitchFamily="2" charset="2"/>
              <a:buChar char="Ø"/>
            </a:pPr>
            <a:r>
              <a:rPr lang="en-US" sz="2000" dirty="0">
                <a:latin typeface="Arial" panose="020B0604020202020204" pitchFamily="34" charset="0"/>
                <a:cs typeface="Arial" panose="020B0604020202020204" pitchFamily="34" charset="0"/>
              </a:rPr>
              <a:t>Key takeaways of this part of the talk is modern theoretical work argue:</a:t>
            </a:r>
          </a:p>
          <a:p>
            <a:pPr marL="800100" lvl="1" indent="-342900">
              <a:lnSpc>
                <a:spcPct val="150000"/>
              </a:lnSpc>
              <a:buFont typeface="Wingdings" pitchFamily="2" charset="2"/>
              <a:buChar char="Ø"/>
            </a:pPr>
            <a:r>
              <a:rPr lang="en-US" sz="2000" dirty="0">
                <a:latin typeface="Arial" panose="020B0604020202020204" pitchFamily="34" charset="0"/>
                <a:cs typeface="Arial" panose="020B0604020202020204" pitchFamily="34" charset="0"/>
              </a:rPr>
              <a:t>For some queries, cyclic ones, the search space can be decreased</a:t>
            </a:r>
          </a:p>
          <a:p>
            <a:pPr marL="800100" lvl="1" indent="-342900">
              <a:lnSpc>
                <a:spcPct val="150000"/>
              </a:lnSpc>
              <a:buFont typeface="Wingdings" pitchFamily="2" charset="2"/>
              <a:buChar char="Ø"/>
            </a:pPr>
            <a:r>
              <a:rPr lang="en-US" sz="2000" dirty="0">
                <a:latin typeface="Arial" panose="020B0604020202020204" pitchFamily="34" charset="0"/>
                <a:cs typeface="Arial" panose="020B0604020202020204" pitchFamily="34" charset="0"/>
              </a:rPr>
              <a:t>For some queries, acyclic ones, the search space can be compressed</a:t>
            </a:r>
          </a:p>
        </p:txBody>
      </p:sp>
    </p:spTree>
    <p:custDataLst>
      <p:tags r:id="rId1"/>
    </p:custDataLst>
    <p:extLst>
      <p:ext uri="{BB962C8B-B14F-4D97-AF65-F5344CB8AC3E}">
        <p14:creationId xmlns:p14="http://schemas.microsoft.com/office/powerpoint/2010/main" val="257352879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2">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2">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AA938BE-47BD-4745-9337-0680DF1A0585}"/>
              </a:ext>
            </a:extLst>
          </p:cNvPr>
          <p:cNvSpPr txBox="1"/>
          <p:nvPr/>
        </p:nvSpPr>
        <p:spPr>
          <a:xfrm>
            <a:off x="19126" y="25400"/>
            <a:ext cx="9089425" cy="584775"/>
          </a:xfrm>
          <a:prstGeom prst="rect">
            <a:avLst/>
          </a:prstGeom>
          <a:noFill/>
        </p:spPr>
        <p:txBody>
          <a:bodyPr wrap="square" rtlCol="0">
            <a:spAutoFit/>
          </a:bodyPr>
          <a:lstStyle/>
          <a:p>
            <a:pPr marL="274320" indent="-457200"/>
            <a:r>
              <a:rPr lang="en-US" sz="3200" kern="0" dirty="0">
                <a:solidFill>
                  <a:srgbClr val="000000"/>
                </a:solidFill>
                <a:latin typeface="Arial"/>
                <a:cs typeface="Arial"/>
              </a:rPr>
              <a:t>Outline</a:t>
            </a:r>
            <a:endParaRPr lang="en-US" sz="3200" b="1" dirty="0">
              <a:solidFill>
                <a:srgbClr val="B90000"/>
              </a:solidFill>
              <a:latin typeface="Arial"/>
              <a:cs typeface="Arial"/>
            </a:endParaRPr>
          </a:p>
        </p:txBody>
      </p:sp>
      <p:cxnSp>
        <p:nvCxnSpPr>
          <p:cNvPr id="4" name="Straight Connector 3">
            <a:extLst>
              <a:ext uri="{FF2B5EF4-FFF2-40B4-BE49-F238E27FC236}">
                <a16:creationId xmlns:a16="http://schemas.microsoft.com/office/drawing/2014/main" id="{20DEC877-A25C-E57D-D97F-C23D7937C51D}"/>
              </a:ext>
            </a:extLst>
          </p:cNvPr>
          <p:cNvCxnSpPr/>
          <p:nvPr/>
        </p:nvCxnSpPr>
        <p:spPr>
          <a:xfrm>
            <a:off x="-6509" y="705597"/>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179B6E51-985B-9834-3FAA-56FAD2B75F68}"/>
              </a:ext>
            </a:extLst>
          </p:cNvPr>
          <p:cNvSpPr txBox="1"/>
          <p:nvPr/>
        </p:nvSpPr>
        <p:spPr>
          <a:xfrm>
            <a:off x="-30302" y="660627"/>
            <a:ext cx="9138853" cy="1131848"/>
          </a:xfrm>
          <a:prstGeom prst="rect">
            <a:avLst/>
          </a:prstGeom>
          <a:noFill/>
        </p:spPr>
        <p:txBody>
          <a:bodyPr wrap="square" rtlCol="0">
            <a:spAutoFit/>
          </a:bodyPr>
          <a:lstStyle/>
          <a:p>
            <a:pPr marL="342900" indent="-342900">
              <a:lnSpc>
                <a:spcPct val="150000"/>
              </a:lnSpc>
              <a:buFont typeface="Wingdings" pitchFamily="2" charset="2"/>
              <a:buChar char="Ø"/>
            </a:pPr>
            <a:r>
              <a:rPr lang="en-US" sz="2400" kern="0" dirty="0">
                <a:solidFill>
                  <a:schemeClr val="bg1">
                    <a:lumMod val="85000"/>
                  </a:schemeClr>
                </a:solidFill>
                <a:latin typeface="Arial"/>
                <a:cs typeface="Arial"/>
              </a:rPr>
              <a:t>Worst-case Optimal Join Algorithms</a:t>
            </a:r>
          </a:p>
          <a:p>
            <a:pPr marL="342900" indent="-342900">
              <a:lnSpc>
                <a:spcPct val="150000"/>
              </a:lnSpc>
              <a:buFont typeface="Wingdings" pitchFamily="2" charset="2"/>
              <a:buChar char="Ø"/>
            </a:pPr>
            <a:r>
              <a:rPr lang="en-US" sz="2400" kern="0" dirty="0">
                <a:latin typeface="Arial"/>
                <a:cs typeface="Arial"/>
              </a:rPr>
              <a:t>Factorization: System Integration Example</a:t>
            </a:r>
          </a:p>
        </p:txBody>
      </p:sp>
    </p:spTree>
    <p:custDataLst>
      <p:tags r:id="rId1"/>
    </p:custDataLst>
    <p:extLst>
      <p:ext uri="{BB962C8B-B14F-4D97-AF65-F5344CB8AC3E}">
        <p14:creationId xmlns:p14="http://schemas.microsoft.com/office/powerpoint/2010/main" val="51798423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3504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a:xfrm>
            <a:off x="7003891" y="6169752"/>
            <a:ext cx="2133600" cy="365125"/>
          </a:xfrm>
        </p:spPr>
        <p:txBody>
          <a:bodyPr/>
          <a:lstStyle/>
          <a:p>
            <a:fld id="{65CC13EC-677E-384F-B278-2939878C589F}" type="slidenum">
              <a:rPr lang="en-US" smtClean="0"/>
              <a:t>21</a:t>
            </a:fld>
            <a:endParaRPr lang="en-US" dirty="0"/>
          </a:p>
        </p:txBody>
      </p:sp>
      <p:sp>
        <p:nvSpPr>
          <p:cNvPr id="16" name="TextBox 15">
            <a:extLst>
              <a:ext uri="{FF2B5EF4-FFF2-40B4-BE49-F238E27FC236}">
                <a16:creationId xmlns:a16="http://schemas.microsoft.com/office/drawing/2014/main" id="{70B28615-162E-0446-97BA-6A74199ED555}"/>
              </a:ext>
            </a:extLst>
          </p:cNvPr>
          <p:cNvSpPr txBox="1"/>
          <p:nvPr/>
        </p:nvSpPr>
        <p:spPr>
          <a:xfrm>
            <a:off x="-60297" y="-10993"/>
            <a:ext cx="9258085" cy="523220"/>
          </a:xfrm>
          <a:prstGeom prst="rect">
            <a:avLst/>
          </a:prstGeom>
          <a:noFill/>
        </p:spPr>
        <p:txBody>
          <a:bodyPr wrap="square" rtlCol="0">
            <a:spAutoFit/>
          </a:bodyPr>
          <a:lstStyle/>
          <a:p>
            <a:pPr marL="274320" indent="-457200"/>
            <a:r>
              <a:rPr lang="en-US" sz="2800" kern="0" dirty="0">
                <a:latin typeface="Arial"/>
                <a:cs typeface="Arial"/>
              </a:rPr>
              <a:t>Processing In Traditional Processors</a:t>
            </a:r>
            <a:endParaRPr lang="en-US" sz="2800" b="1" dirty="0">
              <a:solidFill>
                <a:srgbClr val="B90000"/>
              </a:solidFill>
              <a:latin typeface="Arial" panose="020B0604020202020204" pitchFamily="34" charset="0"/>
              <a:cs typeface="Arial" panose="020B0604020202020204" pitchFamily="34" charset="0"/>
            </a:endParaRPr>
          </a:p>
        </p:txBody>
      </p:sp>
      <p:sp>
        <p:nvSpPr>
          <p:cNvPr id="24" name="TextBox 23">
            <a:extLst>
              <a:ext uri="{FF2B5EF4-FFF2-40B4-BE49-F238E27FC236}">
                <a16:creationId xmlns:a16="http://schemas.microsoft.com/office/drawing/2014/main" id="{4B93D4BC-B391-434F-B1C3-4C788BE1394F}"/>
              </a:ext>
            </a:extLst>
          </p:cNvPr>
          <p:cNvSpPr txBox="1"/>
          <p:nvPr/>
        </p:nvSpPr>
        <p:spPr>
          <a:xfrm>
            <a:off x="96730" y="2573976"/>
            <a:ext cx="2671280" cy="1138773"/>
          </a:xfrm>
          <a:prstGeom prst="rect">
            <a:avLst/>
          </a:prstGeom>
          <a:noFill/>
        </p:spPr>
        <p:txBody>
          <a:bodyPr wrap="square" rtlCol="0">
            <a:spAutoFit/>
          </a:bodyPr>
          <a:lstStyle/>
          <a:p>
            <a:r>
              <a:rPr lang="en-US" sz="1700" dirty="0">
                <a:latin typeface="Consolas"/>
                <a:cs typeface="Consolas"/>
              </a:rPr>
              <a:t>SELECT dep, avg(age)</a:t>
            </a:r>
          </a:p>
          <a:p>
            <a:r>
              <a:rPr lang="en-US" sz="1700" dirty="0">
                <a:latin typeface="Consolas"/>
                <a:cs typeface="Consolas"/>
              </a:rPr>
              <a:t>FROM Employee E</a:t>
            </a:r>
          </a:p>
          <a:p>
            <a:r>
              <a:rPr lang="en-US" sz="1700" dirty="0">
                <a:latin typeface="Consolas"/>
                <a:cs typeface="Consolas"/>
              </a:rPr>
              <a:t>WHERE age &gt; 30</a:t>
            </a:r>
          </a:p>
          <a:p>
            <a:r>
              <a:rPr lang="en-US" sz="1700" dirty="0">
                <a:latin typeface="Consolas"/>
                <a:cs typeface="Consolas"/>
              </a:rPr>
              <a:t>GROUP BY dep</a:t>
            </a:r>
          </a:p>
        </p:txBody>
      </p:sp>
      <p:graphicFrame>
        <p:nvGraphicFramePr>
          <p:cNvPr id="32" name="Table 9">
            <a:extLst>
              <a:ext uri="{FF2B5EF4-FFF2-40B4-BE49-F238E27FC236}">
                <a16:creationId xmlns:a16="http://schemas.microsoft.com/office/drawing/2014/main" id="{C2FD80C7-A8AD-A747-A02D-6FD2C3F481CD}"/>
              </a:ext>
            </a:extLst>
          </p:cNvPr>
          <p:cNvGraphicFramePr>
            <a:graphicFrameLocks noGrp="1"/>
          </p:cNvGraphicFramePr>
          <p:nvPr/>
        </p:nvGraphicFramePr>
        <p:xfrm>
          <a:off x="169555" y="3712749"/>
          <a:ext cx="1971740" cy="2560320"/>
        </p:xfrm>
        <a:graphic>
          <a:graphicData uri="http://schemas.openxmlformats.org/drawingml/2006/table">
            <a:tbl>
              <a:tblPr firstRow="1" bandRow="1">
                <a:tableStyleId>{5940675A-B579-460E-94D1-54222C63F5DA}</a:tableStyleId>
              </a:tblPr>
              <a:tblGrid>
                <a:gridCol w="698818">
                  <a:extLst>
                    <a:ext uri="{9D8B030D-6E8A-4147-A177-3AD203B41FA5}">
                      <a16:colId xmlns:a16="http://schemas.microsoft.com/office/drawing/2014/main" val="445756136"/>
                    </a:ext>
                  </a:extLst>
                </a:gridCol>
                <a:gridCol w="567754">
                  <a:extLst>
                    <a:ext uri="{9D8B030D-6E8A-4147-A177-3AD203B41FA5}">
                      <a16:colId xmlns:a16="http://schemas.microsoft.com/office/drawing/2014/main" val="1750544339"/>
                    </a:ext>
                  </a:extLst>
                </a:gridCol>
                <a:gridCol w="705168">
                  <a:extLst>
                    <a:ext uri="{9D8B030D-6E8A-4147-A177-3AD203B41FA5}">
                      <a16:colId xmlns:a16="http://schemas.microsoft.com/office/drawing/2014/main" val="492969902"/>
                    </a:ext>
                  </a:extLst>
                </a:gridCol>
              </a:tblGrid>
              <a:tr h="257434">
                <a:tc gridSpan="3">
                  <a:txBody>
                    <a:bodyPr/>
                    <a:lstStyle/>
                    <a:p>
                      <a:pPr algn="ctr"/>
                      <a:r>
                        <a:rPr lang="en-US" b="1" u="sng" dirty="0"/>
                        <a:t>Employee</a:t>
                      </a:r>
                    </a:p>
                  </a:txBody>
                  <a:tcPr>
                    <a:noFill/>
                  </a:tcPr>
                </a:tc>
                <a:tc hMerge="1">
                  <a:txBody>
                    <a:bodyPr/>
                    <a:lstStyle/>
                    <a:p>
                      <a:pPr algn="ctr"/>
                      <a:endParaRPr lang="en-US" b="1" u="sng" dirty="0"/>
                    </a:p>
                  </a:txBody>
                  <a:tcPr>
                    <a:noFill/>
                  </a:tcPr>
                </a:tc>
                <a:tc hMerge="1">
                  <a:txBody>
                    <a:bodyPr/>
                    <a:lstStyle/>
                    <a:p>
                      <a:pPr algn="ctr"/>
                      <a:endParaRPr lang="en-US" b="1" u="sng" dirty="0"/>
                    </a:p>
                  </a:txBody>
                  <a:tcPr>
                    <a:noFill/>
                  </a:tcPr>
                </a:tc>
                <a:extLst>
                  <a:ext uri="{0D108BD9-81ED-4DB2-BD59-A6C34878D82A}">
                    <a16:rowId xmlns:a16="http://schemas.microsoft.com/office/drawing/2014/main" val="687915550"/>
                  </a:ext>
                </a:extLst>
              </a:tr>
              <a:tr h="257434">
                <a:tc>
                  <a:txBody>
                    <a:bodyPr/>
                    <a:lstStyle/>
                    <a:p>
                      <a:pPr algn="ctr"/>
                      <a:r>
                        <a:rPr lang="en-US" b="1" u="sng" dirty="0" err="1"/>
                        <a:t>eID</a:t>
                      </a:r>
                      <a:endParaRPr lang="en-US" b="1" u="sng" dirty="0"/>
                    </a:p>
                  </a:txBody>
                  <a:tcPr>
                    <a:noFill/>
                  </a:tcPr>
                </a:tc>
                <a:tc>
                  <a:txBody>
                    <a:bodyPr/>
                    <a:lstStyle/>
                    <a:p>
                      <a:pPr algn="ctr"/>
                      <a:r>
                        <a:rPr lang="en-US" b="1" u="sng" dirty="0"/>
                        <a:t>age</a:t>
                      </a:r>
                    </a:p>
                  </a:txBody>
                  <a:tcPr>
                    <a:noFill/>
                  </a:tcPr>
                </a:tc>
                <a:tc>
                  <a:txBody>
                    <a:bodyPr/>
                    <a:lstStyle/>
                    <a:p>
                      <a:pPr algn="ctr"/>
                      <a:r>
                        <a:rPr lang="en-US" b="1" u="sng" dirty="0"/>
                        <a:t>dep</a:t>
                      </a:r>
                    </a:p>
                  </a:txBody>
                  <a:tcPr>
                    <a:noFill/>
                  </a:tcPr>
                </a:tc>
                <a:extLst>
                  <a:ext uri="{0D108BD9-81ED-4DB2-BD59-A6C34878D82A}">
                    <a16:rowId xmlns:a16="http://schemas.microsoft.com/office/drawing/2014/main" val="4080700020"/>
                  </a:ext>
                </a:extLst>
              </a:tr>
              <a:tr h="257434">
                <a:tc>
                  <a:txBody>
                    <a:bodyPr/>
                    <a:lstStyle/>
                    <a:p>
                      <a:pPr algn="ctr"/>
                      <a:r>
                        <a:rPr lang="en-US" dirty="0"/>
                        <a:t>3121</a:t>
                      </a:r>
                    </a:p>
                  </a:txBody>
                  <a:tcPr/>
                </a:tc>
                <a:tc>
                  <a:txBody>
                    <a:bodyPr/>
                    <a:lstStyle/>
                    <a:p>
                      <a:pPr algn="ctr"/>
                      <a:r>
                        <a:rPr lang="en-US" dirty="0"/>
                        <a:t>25</a:t>
                      </a:r>
                    </a:p>
                  </a:txBody>
                  <a:tcPr/>
                </a:tc>
                <a:tc>
                  <a:txBody>
                    <a:bodyPr/>
                    <a:lstStyle/>
                    <a:p>
                      <a:pPr algn="ctr"/>
                      <a:r>
                        <a:rPr lang="en-US" dirty="0"/>
                        <a:t>IT</a:t>
                      </a:r>
                    </a:p>
                  </a:txBody>
                  <a:tcPr/>
                </a:tc>
                <a:extLst>
                  <a:ext uri="{0D108BD9-81ED-4DB2-BD59-A6C34878D82A}">
                    <a16:rowId xmlns:a16="http://schemas.microsoft.com/office/drawing/2014/main" val="2682496556"/>
                  </a:ext>
                </a:extLst>
              </a:tr>
              <a:tr h="257434">
                <a:tc>
                  <a:txBody>
                    <a:bodyPr/>
                    <a:lstStyle/>
                    <a:p>
                      <a:pPr algn="ctr"/>
                      <a:r>
                        <a:rPr lang="en-US" dirty="0"/>
                        <a:t>2431</a:t>
                      </a:r>
                    </a:p>
                  </a:txBody>
                  <a:tcPr/>
                </a:tc>
                <a:tc>
                  <a:txBody>
                    <a:bodyPr/>
                    <a:lstStyle/>
                    <a:p>
                      <a:pPr algn="ctr"/>
                      <a:r>
                        <a:rPr lang="en-US" dirty="0"/>
                        <a:t>29</a:t>
                      </a:r>
                    </a:p>
                  </a:txBody>
                  <a:tcPr/>
                </a:tc>
                <a:tc>
                  <a:txBody>
                    <a:bodyPr/>
                    <a:lstStyle/>
                    <a:p>
                      <a:pPr algn="ctr"/>
                      <a:r>
                        <a:rPr lang="en-US" dirty="0"/>
                        <a:t>Sales</a:t>
                      </a:r>
                    </a:p>
                  </a:txBody>
                  <a:tcPr/>
                </a:tc>
                <a:extLst>
                  <a:ext uri="{0D108BD9-81ED-4DB2-BD59-A6C34878D82A}">
                    <a16:rowId xmlns:a16="http://schemas.microsoft.com/office/drawing/2014/main" val="3455285377"/>
                  </a:ext>
                </a:extLst>
              </a:tr>
              <a:tr h="257434">
                <a:tc>
                  <a:txBody>
                    <a:bodyPr/>
                    <a:lstStyle/>
                    <a:p>
                      <a:pPr algn="ctr"/>
                      <a:r>
                        <a:rPr lang="en-US" dirty="0"/>
                        <a:t>1113</a:t>
                      </a:r>
                    </a:p>
                  </a:txBody>
                  <a:tcPr/>
                </a:tc>
                <a:tc>
                  <a:txBody>
                    <a:bodyPr/>
                    <a:lstStyle/>
                    <a:p>
                      <a:pPr algn="ctr"/>
                      <a:r>
                        <a:rPr lang="en-US" dirty="0"/>
                        <a:t>34</a:t>
                      </a:r>
                    </a:p>
                  </a:txBody>
                  <a:tcPr/>
                </a:tc>
                <a:tc>
                  <a:txBody>
                    <a:bodyPr/>
                    <a:lstStyle/>
                    <a:p>
                      <a:pPr algn="ctr"/>
                      <a:r>
                        <a:rPr lang="en-US" dirty="0"/>
                        <a:t>HR</a:t>
                      </a:r>
                    </a:p>
                  </a:txBody>
                  <a:tcPr/>
                </a:tc>
                <a:extLst>
                  <a:ext uri="{0D108BD9-81ED-4DB2-BD59-A6C34878D82A}">
                    <a16:rowId xmlns:a16="http://schemas.microsoft.com/office/drawing/2014/main" val="2468315624"/>
                  </a:ext>
                </a:extLst>
              </a:tr>
              <a:tr h="257434">
                <a:tc>
                  <a:txBody>
                    <a:bodyPr/>
                    <a:lstStyle/>
                    <a:p>
                      <a:pPr algn="ctr"/>
                      <a:r>
                        <a:rPr lang="en-US" dirty="0"/>
                        <a:t>5110</a:t>
                      </a:r>
                    </a:p>
                  </a:txBody>
                  <a:tcPr/>
                </a:tc>
                <a:tc>
                  <a:txBody>
                    <a:bodyPr/>
                    <a:lstStyle/>
                    <a:p>
                      <a:pPr algn="ctr"/>
                      <a:r>
                        <a:rPr lang="en-US" dirty="0"/>
                        <a:t>35</a:t>
                      </a:r>
                    </a:p>
                  </a:txBody>
                  <a:tcPr/>
                </a:tc>
                <a:tc>
                  <a:txBody>
                    <a:bodyPr/>
                    <a:lstStyle/>
                    <a:p>
                      <a:pPr algn="ctr"/>
                      <a:r>
                        <a:rPr lang="en-US" dirty="0"/>
                        <a:t>HR</a:t>
                      </a:r>
                    </a:p>
                  </a:txBody>
                  <a:tcPr/>
                </a:tc>
                <a:extLst>
                  <a:ext uri="{0D108BD9-81ED-4DB2-BD59-A6C34878D82A}">
                    <a16:rowId xmlns:a16="http://schemas.microsoft.com/office/drawing/2014/main" val="152575402"/>
                  </a:ext>
                </a:extLst>
              </a:tr>
              <a:tr h="257434">
                <a:tc>
                  <a:txBody>
                    <a:bodyPr/>
                    <a:lstStyle/>
                    <a:p>
                      <a:pPr algn="ctr"/>
                      <a:r>
                        <a:rPr lang="en-US" dirty="0"/>
                        <a:t>9926</a:t>
                      </a:r>
                    </a:p>
                  </a:txBody>
                  <a:tcPr/>
                </a:tc>
                <a:tc>
                  <a:txBody>
                    <a:bodyPr/>
                    <a:lstStyle/>
                    <a:p>
                      <a:pPr algn="ctr"/>
                      <a:r>
                        <a:rPr lang="en-US" dirty="0"/>
                        <a:t>46</a:t>
                      </a:r>
                    </a:p>
                  </a:txBody>
                  <a:tcPr/>
                </a:tc>
                <a:tc>
                  <a:txBody>
                    <a:bodyPr/>
                    <a:lstStyle/>
                    <a:p>
                      <a:pPr algn="ctr"/>
                      <a:r>
                        <a:rPr lang="en-US" dirty="0"/>
                        <a:t>Sales</a:t>
                      </a:r>
                    </a:p>
                  </a:txBody>
                  <a:tcPr/>
                </a:tc>
                <a:extLst>
                  <a:ext uri="{0D108BD9-81ED-4DB2-BD59-A6C34878D82A}">
                    <a16:rowId xmlns:a16="http://schemas.microsoft.com/office/drawing/2014/main" val="3898794684"/>
                  </a:ext>
                </a:extLst>
              </a:tr>
            </a:tbl>
          </a:graphicData>
        </a:graphic>
      </p:graphicFrame>
      <p:grpSp>
        <p:nvGrpSpPr>
          <p:cNvPr id="60" name="Group 59">
            <a:extLst>
              <a:ext uri="{FF2B5EF4-FFF2-40B4-BE49-F238E27FC236}">
                <a16:creationId xmlns:a16="http://schemas.microsoft.com/office/drawing/2014/main" id="{3C56BD7E-48FE-1740-A2B4-E7A6AA19F8B7}"/>
              </a:ext>
            </a:extLst>
          </p:cNvPr>
          <p:cNvGrpSpPr/>
          <p:nvPr/>
        </p:nvGrpSpPr>
        <p:grpSpPr>
          <a:xfrm>
            <a:off x="3182374" y="2854490"/>
            <a:ext cx="5652137" cy="669799"/>
            <a:chOff x="5454335" y="2577694"/>
            <a:chExt cx="5652137" cy="669799"/>
          </a:xfrm>
        </p:grpSpPr>
        <p:sp>
          <p:nvSpPr>
            <p:cNvPr id="14" name="Rounded Rectangle 13">
              <a:extLst>
                <a:ext uri="{FF2B5EF4-FFF2-40B4-BE49-F238E27FC236}">
                  <a16:creationId xmlns:a16="http://schemas.microsoft.com/office/drawing/2014/main" id="{20ABF566-22D1-A04C-A695-B21AF1CC2AC4}"/>
                </a:ext>
              </a:extLst>
            </p:cNvPr>
            <p:cNvSpPr/>
            <p:nvPr/>
          </p:nvSpPr>
          <p:spPr>
            <a:xfrm>
              <a:off x="5454335" y="2649354"/>
              <a:ext cx="1953030" cy="520255"/>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Scan Employees: age &gt; 30, dep</a:t>
              </a:r>
            </a:p>
          </p:txBody>
        </p:sp>
        <p:sp>
          <p:nvSpPr>
            <p:cNvPr id="29" name="Rounded Rectangle 28">
              <a:extLst>
                <a:ext uri="{FF2B5EF4-FFF2-40B4-BE49-F238E27FC236}">
                  <a16:creationId xmlns:a16="http://schemas.microsoft.com/office/drawing/2014/main" id="{A5632235-AE4F-8E4D-833C-D50A41B222B0}"/>
                </a:ext>
              </a:extLst>
            </p:cNvPr>
            <p:cNvSpPr/>
            <p:nvPr/>
          </p:nvSpPr>
          <p:spPr>
            <a:xfrm>
              <a:off x="8162418" y="2577694"/>
              <a:ext cx="2944054" cy="669799"/>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solidFill>
                    <a:schemeClr val="tx1"/>
                  </a:solidFill>
                </a:rPr>
                <a:t>GroupBy</a:t>
              </a:r>
              <a:r>
                <a:rPr lang="en-US" dirty="0">
                  <a:solidFill>
                    <a:schemeClr val="tx1"/>
                  </a:solidFill>
                </a:rPr>
                <a:t> &amp; Aggregate</a:t>
              </a:r>
            </a:p>
            <a:p>
              <a:pPr algn="ctr"/>
              <a:r>
                <a:rPr lang="en-US" dirty="0">
                  <a:solidFill>
                    <a:schemeClr val="tx1"/>
                  </a:solidFill>
                </a:rPr>
                <a:t>key: dep, </a:t>
              </a:r>
              <a:r>
                <a:rPr lang="en-US" dirty="0" err="1">
                  <a:solidFill>
                    <a:schemeClr val="tx1"/>
                  </a:solidFill>
                </a:rPr>
                <a:t>aggr</a:t>
              </a:r>
              <a:r>
                <a:rPr lang="en-US" dirty="0">
                  <a:solidFill>
                    <a:schemeClr val="tx1"/>
                  </a:solidFill>
                </a:rPr>
                <a:t>: avg(age)</a:t>
              </a:r>
            </a:p>
          </p:txBody>
        </p:sp>
        <p:cxnSp>
          <p:nvCxnSpPr>
            <p:cNvPr id="36" name="Straight Connector 35">
              <a:extLst>
                <a:ext uri="{FF2B5EF4-FFF2-40B4-BE49-F238E27FC236}">
                  <a16:creationId xmlns:a16="http://schemas.microsoft.com/office/drawing/2014/main" id="{A1AAC9BE-D290-CD49-AD57-9C77E498B0D9}"/>
                </a:ext>
              </a:extLst>
            </p:cNvPr>
            <p:cNvCxnSpPr>
              <a:cxnSpLocks/>
              <a:stCxn id="14" idx="3"/>
              <a:endCxn id="29" idx="1"/>
            </p:cNvCxnSpPr>
            <p:nvPr/>
          </p:nvCxnSpPr>
          <p:spPr>
            <a:xfrm>
              <a:off x="7407365" y="2909482"/>
              <a:ext cx="755053" cy="3112"/>
            </a:xfrm>
            <a:prstGeom prst="line">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53" name="TextBox 52">
            <a:extLst>
              <a:ext uri="{FF2B5EF4-FFF2-40B4-BE49-F238E27FC236}">
                <a16:creationId xmlns:a16="http://schemas.microsoft.com/office/drawing/2014/main" id="{20CEBBB9-5294-3744-9454-20CA761DF6A9}"/>
              </a:ext>
            </a:extLst>
          </p:cNvPr>
          <p:cNvSpPr txBox="1"/>
          <p:nvPr/>
        </p:nvSpPr>
        <p:spPr>
          <a:xfrm>
            <a:off x="-74366" y="602362"/>
            <a:ext cx="9401245" cy="2060885"/>
          </a:xfrm>
          <a:prstGeom prst="rect">
            <a:avLst/>
          </a:prstGeom>
          <a:noFill/>
        </p:spPr>
        <p:txBody>
          <a:bodyPr wrap="square" rtlCol="0">
            <a:spAutoFit/>
          </a:bodyPr>
          <a:lstStyle/>
          <a:p>
            <a:pPr marL="256032" indent="-256032">
              <a:lnSpc>
                <a:spcPct val="150000"/>
              </a:lnSpc>
              <a:buFont typeface="Wingdings" pitchFamily="2" charset="2"/>
              <a:buChar char="Ø"/>
            </a:pPr>
            <a:r>
              <a:rPr lang="en-US" sz="2200" dirty="0">
                <a:latin typeface="Arial" panose="020B0604020202020204" pitchFamily="34" charset="0"/>
                <a:cs typeface="Arial" panose="020B0604020202020204" pitchFamily="34" charset="0"/>
              </a:rPr>
              <a:t>Columnar RDBMSs, e.g., </a:t>
            </a:r>
            <a:r>
              <a:rPr lang="en-US" sz="2200" dirty="0" err="1">
                <a:latin typeface="Arial" panose="020B0604020202020204" pitchFamily="34" charset="0"/>
                <a:cs typeface="Arial" panose="020B0604020202020204" pitchFamily="34" charset="0"/>
              </a:rPr>
              <a:t>Vectorwise</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MonetDB</a:t>
            </a:r>
            <a:r>
              <a:rPr lang="en-US" sz="2200" dirty="0">
                <a:latin typeface="Arial" panose="020B0604020202020204" pitchFamily="34" charset="0"/>
                <a:cs typeface="Arial" panose="020B0604020202020204" pitchFamily="34" charset="0"/>
              </a:rPr>
              <a:t>, Vertica, </a:t>
            </a:r>
            <a:r>
              <a:rPr lang="en-US" sz="2200" dirty="0" err="1">
                <a:latin typeface="Arial" panose="020B0604020202020204" pitchFamily="34" charset="0"/>
                <a:cs typeface="Arial" panose="020B0604020202020204" pitchFamily="34" charset="0"/>
              </a:rPr>
              <a:t>DuckDB</a:t>
            </a:r>
            <a:endParaRPr lang="en-US" sz="2200" dirty="0">
              <a:latin typeface="Arial" panose="020B0604020202020204" pitchFamily="34" charset="0"/>
              <a:cs typeface="Arial" panose="020B0604020202020204" pitchFamily="34" charset="0"/>
            </a:endParaRPr>
          </a:p>
          <a:p>
            <a:pPr marL="256032" indent="-256032">
              <a:lnSpc>
                <a:spcPct val="150000"/>
              </a:lnSpc>
              <a:buFont typeface="Wingdings" pitchFamily="2" charset="2"/>
              <a:buChar char="Ø"/>
            </a:pPr>
            <a:r>
              <a:rPr lang="en-US" sz="2200" dirty="0">
                <a:latin typeface="Arial" panose="020B0604020202020204" pitchFamily="34" charset="0"/>
                <a:cs typeface="Arial" panose="020B0604020202020204" pitchFamily="34" charset="0"/>
              </a:rPr>
              <a:t>Optimized for OLAP workloads (online analytical processing)</a:t>
            </a:r>
          </a:p>
          <a:p>
            <a:pPr marL="713232" lvl="1" indent="-256032">
              <a:lnSpc>
                <a:spcPct val="150000"/>
              </a:lnSpc>
              <a:buFont typeface="Wingdings" pitchFamily="2" charset="2"/>
              <a:buChar char="Ø"/>
            </a:pPr>
            <a:r>
              <a:rPr lang="en-US" sz="2200" dirty="0">
                <a:latin typeface="Arial" panose="020B0604020202020204" pitchFamily="34" charset="0"/>
                <a:cs typeface="Arial" panose="020B0604020202020204" pitchFamily="34" charset="0"/>
              </a:rPr>
              <a:t>Read-heavy but joins are not m-n, and aggregation-heavy</a:t>
            </a:r>
          </a:p>
          <a:p>
            <a:pPr marL="256032" indent="-256032">
              <a:lnSpc>
                <a:spcPct val="150000"/>
              </a:lnSpc>
              <a:buFont typeface="Wingdings" pitchFamily="2" charset="2"/>
              <a:buChar char="Ø"/>
            </a:pPr>
            <a:r>
              <a:rPr lang="en-US" sz="2200" dirty="0">
                <a:latin typeface="Arial" panose="020B0604020202020204" pitchFamily="34" charset="0"/>
                <a:cs typeface="Arial" panose="020B0604020202020204" pitchFamily="34" charset="0"/>
              </a:rPr>
              <a:t>Operators process a </a:t>
            </a:r>
            <a:r>
              <a:rPr lang="en-US" sz="2200" i="1" dirty="0">
                <a:latin typeface="Arial" panose="020B0604020202020204" pitchFamily="34" charset="0"/>
                <a:cs typeface="Arial" panose="020B0604020202020204" pitchFamily="34" charset="0"/>
              </a:rPr>
              <a:t>block of flat tuples at-a-time </a:t>
            </a:r>
            <a:r>
              <a:rPr lang="en-US" sz="2200" dirty="0">
                <a:latin typeface="Arial" panose="020B0604020202020204" pitchFamily="34" charset="0"/>
                <a:cs typeface="Arial" panose="020B0604020202020204" pitchFamily="34" charset="0"/>
              </a:rPr>
              <a:t>in for loops.</a:t>
            </a:r>
          </a:p>
        </p:txBody>
      </p:sp>
      <p:graphicFrame>
        <p:nvGraphicFramePr>
          <p:cNvPr id="43" name="Table 42">
            <a:extLst>
              <a:ext uri="{FF2B5EF4-FFF2-40B4-BE49-F238E27FC236}">
                <a16:creationId xmlns:a16="http://schemas.microsoft.com/office/drawing/2014/main" id="{E1EFAF11-8565-8541-96FD-D87250393B08}"/>
              </a:ext>
            </a:extLst>
          </p:cNvPr>
          <p:cNvGraphicFramePr>
            <a:graphicFrameLocks noGrp="1"/>
          </p:cNvGraphicFramePr>
          <p:nvPr/>
        </p:nvGraphicFramePr>
        <p:xfrm>
          <a:off x="3147531" y="3665214"/>
          <a:ext cx="1987873" cy="2011680"/>
        </p:xfrm>
        <a:graphic>
          <a:graphicData uri="http://schemas.openxmlformats.org/drawingml/2006/table">
            <a:tbl>
              <a:tblPr firstRow="1" bandRow="1">
                <a:tableStyleId>{5A111915-BE36-4E01-A7E5-04B1672EAD32}</a:tableStyleId>
              </a:tblPr>
              <a:tblGrid>
                <a:gridCol w="736918">
                  <a:extLst>
                    <a:ext uri="{9D8B030D-6E8A-4147-A177-3AD203B41FA5}">
                      <a16:colId xmlns:a16="http://schemas.microsoft.com/office/drawing/2014/main" val="756443269"/>
                    </a:ext>
                  </a:extLst>
                </a:gridCol>
                <a:gridCol w="514037">
                  <a:extLst>
                    <a:ext uri="{9D8B030D-6E8A-4147-A177-3AD203B41FA5}">
                      <a16:colId xmlns:a16="http://schemas.microsoft.com/office/drawing/2014/main" val="106623427"/>
                    </a:ext>
                  </a:extLst>
                </a:gridCol>
                <a:gridCol w="736918">
                  <a:extLst>
                    <a:ext uri="{9D8B030D-6E8A-4147-A177-3AD203B41FA5}">
                      <a16:colId xmlns:a16="http://schemas.microsoft.com/office/drawing/2014/main" val="160116245"/>
                    </a:ext>
                  </a:extLst>
                </a:gridCol>
              </a:tblGrid>
              <a:tr h="221436">
                <a:tc>
                  <a:txBody>
                    <a:bodyPr/>
                    <a:lstStyle/>
                    <a:p>
                      <a:pPr algn="ctr"/>
                      <a:r>
                        <a:rPr lang="en-US" sz="1600" b="1" u="sng" dirty="0">
                          <a:solidFill>
                            <a:schemeClr val="tx1"/>
                          </a:solidFill>
                        </a:rPr>
                        <a:t>dep</a:t>
                      </a:r>
                    </a:p>
                  </a:txBody>
                  <a:tcPr>
                    <a:noFill/>
                  </a:tcPr>
                </a:tc>
                <a:tc>
                  <a:txBody>
                    <a:bodyPr/>
                    <a:lstStyle/>
                    <a:p>
                      <a:pPr algn="ctr"/>
                      <a:r>
                        <a:rPr lang="en-US" sz="1600" b="1" u="sng" dirty="0">
                          <a:solidFill>
                            <a:schemeClr val="tx1"/>
                          </a:solidFill>
                        </a:rPr>
                        <a:t>age</a:t>
                      </a:r>
                    </a:p>
                  </a:txBody>
                  <a:tcPr>
                    <a:no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1" u="sng" dirty="0" err="1">
                          <a:solidFill>
                            <a:schemeClr val="tx1"/>
                          </a:solidFill>
                        </a:rPr>
                        <a:t>fmask</a:t>
                      </a:r>
                      <a:endParaRPr lang="en-US" sz="1600" b="1" u="sng" dirty="0">
                        <a:solidFill>
                          <a:schemeClr val="tx1"/>
                        </a:solidFill>
                      </a:endParaRPr>
                    </a:p>
                  </a:txBody>
                  <a:tcPr>
                    <a:noFill/>
                  </a:tcPr>
                </a:tc>
                <a:extLst>
                  <a:ext uri="{0D108BD9-81ED-4DB2-BD59-A6C34878D82A}">
                    <a16:rowId xmlns:a16="http://schemas.microsoft.com/office/drawing/2014/main" val="1238788007"/>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IT</a:t>
                      </a:r>
                    </a:p>
                  </a:txBody>
                  <a:tcPr>
                    <a:noFill/>
                  </a:tcPr>
                </a:tc>
                <a:tc>
                  <a:txBody>
                    <a:bodyPr/>
                    <a:lstStyle/>
                    <a:p>
                      <a:pPr algn="ctr"/>
                      <a:r>
                        <a:rPr lang="en-US" sz="1600" dirty="0">
                          <a:solidFill>
                            <a:schemeClr val="tx1"/>
                          </a:solidFill>
                        </a:rPr>
                        <a:t>25</a:t>
                      </a:r>
                      <a:endParaRPr lang="en-US" sz="1600" b="1" u="sng" dirty="0">
                        <a:solidFill>
                          <a:schemeClr val="tx1"/>
                        </a:solidFill>
                      </a:endParaRPr>
                    </a:p>
                  </a:txBody>
                  <a:tcPr>
                    <a:noFill/>
                  </a:tcPr>
                </a:tc>
                <a:tc>
                  <a:txBody>
                    <a:bodyPr/>
                    <a:lstStyle/>
                    <a:p>
                      <a:pPr algn="ctr"/>
                      <a:endParaRPr lang="en-US" sz="1600" b="1" u="sng" dirty="0">
                        <a:solidFill>
                          <a:schemeClr val="tx1"/>
                        </a:solidFill>
                      </a:endParaRPr>
                    </a:p>
                  </a:txBody>
                  <a:tcPr>
                    <a:noFill/>
                  </a:tcPr>
                </a:tc>
                <a:extLst>
                  <a:ext uri="{0D108BD9-81ED-4DB2-BD59-A6C34878D82A}">
                    <a16:rowId xmlns:a16="http://schemas.microsoft.com/office/drawing/2014/main" val="1957423602"/>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Sales</a:t>
                      </a:r>
                    </a:p>
                  </a:txBody>
                  <a:tcPr>
                    <a:noFill/>
                  </a:tcPr>
                </a:tc>
                <a:tc>
                  <a:txBody>
                    <a:bodyPr/>
                    <a:lstStyle/>
                    <a:p>
                      <a:pPr algn="ctr"/>
                      <a:r>
                        <a:rPr lang="en-US" sz="1600" dirty="0">
                          <a:solidFill>
                            <a:schemeClr val="tx1"/>
                          </a:solidFill>
                        </a:rPr>
                        <a:t>29</a:t>
                      </a:r>
                      <a:endParaRPr lang="en-US" sz="1600" b="1" u="sng" dirty="0">
                        <a:solidFill>
                          <a:schemeClr val="tx1"/>
                        </a:solidFill>
                      </a:endParaRPr>
                    </a:p>
                  </a:txBody>
                  <a:tcPr>
                    <a:noFill/>
                  </a:tcPr>
                </a:tc>
                <a:tc>
                  <a:txBody>
                    <a:bodyPr/>
                    <a:lstStyle/>
                    <a:p>
                      <a:pPr algn="ctr"/>
                      <a:endParaRPr lang="en-US" sz="1600" b="1" u="sng" dirty="0">
                        <a:solidFill>
                          <a:schemeClr val="tx1"/>
                        </a:solidFill>
                      </a:endParaRPr>
                    </a:p>
                  </a:txBody>
                  <a:tcPr>
                    <a:noFill/>
                  </a:tcPr>
                </a:tc>
                <a:extLst>
                  <a:ext uri="{0D108BD9-81ED-4DB2-BD59-A6C34878D82A}">
                    <a16:rowId xmlns:a16="http://schemas.microsoft.com/office/drawing/2014/main" val="2413402598"/>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HR</a:t>
                      </a:r>
                    </a:p>
                  </a:txBody>
                  <a:tcPr>
                    <a:noFill/>
                  </a:tcPr>
                </a:tc>
                <a:tc>
                  <a:txBody>
                    <a:bodyPr/>
                    <a:lstStyle/>
                    <a:p>
                      <a:pPr algn="ctr"/>
                      <a:r>
                        <a:rPr lang="en-US" sz="1600" dirty="0">
                          <a:solidFill>
                            <a:schemeClr val="tx1"/>
                          </a:solidFill>
                        </a:rPr>
                        <a:t>34</a:t>
                      </a:r>
                      <a:endParaRPr lang="en-US" sz="1600" b="1" u="sng" dirty="0">
                        <a:solidFill>
                          <a:schemeClr val="tx1"/>
                        </a:solidFill>
                      </a:endParaRPr>
                    </a:p>
                  </a:txBody>
                  <a:tcPr>
                    <a:noFill/>
                  </a:tcPr>
                </a:tc>
                <a:tc>
                  <a:txBody>
                    <a:bodyPr/>
                    <a:lstStyle/>
                    <a:p>
                      <a:pPr algn="ctr"/>
                      <a:endParaRPr lang="en-US" sz="1600" b="1" u="sng" dirty="0">
                        <a:solidFill>
                          <a:schemeClr val="tx1"/>
                        </a:solidFill>
                      </a:endParaRPr>
                    </a:p>
                  </a:txBody>
                  <a:tcPr>
                    <a:noFill/>
                  </a:tcPr>
                </a:tc>
                <a:extLst>
                  <a:ext uri="{0D108BD9-81ED-4DB2-BD59-A6C34878D82A}">
                    <a16:rowId xmlns:a16="http://schemas.microsoft.com/office/drawing/2014/main" val="2757511232"/>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HR</a:t>
                      </a:r>
                    </a:p>
                  </a:txBody>
                  <a:tcPr>
                    <a:noFill/>
                  </a:tcPr>
                </a:tc>
                <a:tc>
                  <a:txBody>
                    <a:bodyPr/>
                    <a:lstStyle/>
                    <a:p>
                      <a:pPr algn="ctr"/>
                      <a:r>
                        <a:rPr lang="en-US" sz="1600" dirty="0">
                          <a:solidFill>
                            <a:schemeClr val="tx1"/>
                          </a:solidFill>
                        </a:rPr>
                        <a:t>35</a:t>
                      </a:r>
                      <a:endParaRPr lang="en-US" sz="1600" b="1" u="sng" dirty="0">
                        <a:solidFill>
                          <a:schemeClr val="tx1"/>
                        </a:solidFill>
                      </a:endParaRPr>
                    </a:p>
                  </a:txBody>
                  <a:tcPr>
                    <a:noFill/>
                  </a:tcPr>
                </a:tc>
                <a:tc>
                  <a:txBody>
                    <a:bodyPr/>
                    <a:lstStyle/>
                    <a:p>
                      <a:pPr algn="ctr"/>
                      <a:endParaRPr lang="en-US" sz="1600" b="1" u="sng" dirty="0">
                        <a:solidFill>
                          <a:schemeClr val="tx1"/>
                        </a:solidFill>
                      </a:endParaRPr>
                    </a:p>
                  </a:txBody>
                  <a:tcPr>
                    <a:noFill/>
                  </a:tcPr>
                </a:tc>
                <a:extLst>
                  <a:ext uri="{0D108BD9-81ED-4DB2-BD59-A6C34878D82A}">
                    <a16:rowId xmlns:a16="http://schemas.microsoft.com/office/drawing/2014/main" val="539415669"/>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Sales</a:t>
                      </a:r>
                    </a:p>
                  </a:txBody>
                  <a:tcPr>
                    <a:noFill/>
                  </a:tcPr>
                </a:tc>
                <a:tc>
                  <a:txBody>
                    <a:bodyPr/>
                    <a:lstStyle/>
                    <a:p>
                      <a:pPr algn="ctr"/>
                      <a:r>
                        <a:rPr lang="en-US" sz="1600" dirty="0">
                          <a:solidFill>
                            <a:schemeClr val="tx1"/>
                          </a:solidFill>
                        </a:rPr>
                        <a:t>46</a:t>
                      </a:r>
                      <a:endParaRPr lang="en-US" sz="1600" b="1" u="sng" dirty="0">
                        <a:solidFill>
                          <a:schemeClr val="tx1"/>
                        </a:solidFill>
                      </a:endParaRPr>
                    </a:p>
                  </a:txBody>
                  <a:tcPr>
                    <a:noFill/>
                  </a:tcPr>
                </a:tc>
                <a:tc>
                  <a:txBody>
                    <a:bodyPr/>
                    <a:lstStyle/>
                    <a:p>
                      <a:pPr algn="ctr"/>
                      <a:endParaRPr lang="en-US" sz="1600" b="1" u="sng" dirty="0">
                        <a:solidFill>
                          <a:schemeClr val="tx1"/>
                        </a:solidFill>
                      </a:endParaRPr>
                    </a:p>
                  </a:txBody>
                  <a:tcPr>
                    <a:noFill/>
                  </a:tcPr>
                </a:tc>
                <a:extLst>
                  <a:ext uri="{0D108BD9-81ED-4DB2-BD59-A6C34878D82A}">
                    <a16:rowId xmlns:a16="http://schemas.microsoft.com/office/drawing/2014/main" val="89522058"/>
                  </a:ext>
                </a:extLst>
              </a:tr>
            </a:tbl>
          </a:graphicData>
        </a:graphic>
      </p:graphicFrame>
      <p:cxnSp>
        <p:nvCxnSpPr>
          <p:cNvPr id="22" name="Straight Arrow Connector 21">
            <a:extLst>
              <a:ext uri="{FF2B5EF4-FFF2-40B4-BE49-F238E27FC236}">
                <a16:creationId xmlns:a16="http://schemas.microsoft.com/office/drawing/2014/main" id="{332FC84D-B5FF-1F4D-BFCF-A8640830A22A}"/>
              </a:ext>
            </a:extLst>
          </p:cNvPr>
          <p:cNvCxnSpPr>
            <a:cxnSpLocks/>
          </p:cNvCxnSpPr>
          <p:nvPr/>
        </p:nvCxnSpPr>
        <p:spPr>
          <a:xfrm flipH="1" flipV="1">
            <a:off x="5209914" y="4163826"/>
            <a:ext cx="230067" cy="1"/>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7" name="Straight Arrow Connector 46">
            <a:extLst>
              <a:ext uri="{FF2B5EF4-FFF2-40B4-BE49-F238E27FC236}">
                <a16:creationId xmlns:a16="http://schemas.microsoft.com/office/drawing/2014/main" id="{73D0BE10-EEE3-084F-92CC-8F76AA82DAA1}"/>
              </a:ext>
            </a:extLst>
          </p:cNvPr>
          <p:cNvCxnSpPr>
            <a:cxnSpLocks/>
          </p:cNvCxnSpPr>
          <p:nvPr/>
        </p:nvCxnSpPr>
        <p:spPr>
          <a:xfrm flipH="1" flipV="1">
            <a:off x="5210284" y="4500451"/>
            <a:ext cx="229327" cy="1"/>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a:extLst>
              <a:ext uri="{FF2B5EF4-FFF2-40B4-BE49-F238E27FC236}">
                <a16:creationId xmlns:a16="http://schemas.microsoft.com/office/drawing/2014/main" id="{2C327F98-8AAA-D941-823C-C1603C559148}"/>
              </a:ext>
            </a:extLst>
          </p:cNvPr>
          <p:cNvCxnSpPr>
            <a:cxnSpLocks/>
          </p:cNvCxnSpPr>
          <p:nvPr/>
        </p:nvCxnSpPr>
        <p:spPr>
          <a:xfrm flipH="1" flipV="1">
            <a:off x="5211456" y="4837076"/>
            <a:ext cx="226982" cy="1"/>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9" name="Straight Arrow Connector 48">
            <a:extLst>
              <a:ext uri="{FF2B5EF4-FFF2-40B4-BE49-F238E27FC236}">
                <a16:creationId xmlns:a16="http://schemas.microsoft.com/office/drawing/2014/main" id="{2DDFBBA6-90D9-CD48-BBCD-C65F12D8CDCA}"/>
              </a:ext>
            </a:extLst>
          </p:cNvPr>
          <p:cNvCxnSpPr>
            <a:cxnSpLocks/>
          </p:cNvCxnSpPr>
          <p:nvPr/>
        </p:nvCxnSpPr>
        <p:spPr>
          <a:xfrm flipH="1" flipV="1">
            <a:off x="5210647" y="5173701"/>
            <a:ext cx="228600" cy="1"/>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50" name="Straight Arrow Connector 49">
            <a:extLst>
              <a:ext uri="{FF2B5EF4-FFF2-40B4-BE49-F238E27FC236}">
                <a16:creationId xmlns:a16="http://schemas.microsoft.com/office/drawing/2014/main" id="{3F292CE6-9B35-3B4E-9770-D8D43A048133}"/>
              </a:ext>
            </a:extLst>
          </p:cNvPr>
          <p:cNvCxnSpPr>
            <a:cxnSpLocks/>
          </p:cNvCxnSpPr>
          <p:nvPr/>
        </p:nvCxnSpPr>
        <p:spPr>
          <a:xfrm flipH="1" flipV="1">
            <a:off x="5210647" y="5510327"/>
            <a:ext cx="228600" cy="1"/>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38" name="Rectangle 37">
            <a:extLst>
              <a:ext uri="{FF2B5EF4-FFF2-40B4-BE49-F238E27FC236}">
                <a16:creationId xmlns:a16="http://schemas.microsoft.com/office/drawing/2014/main" id="{FFF89295-2474-234C-BF8E-D3E8CFAB78D8}"/>
              </a:ext>
            </a:extLst>
          </p:cNvPr>
          <p:cNvSpPr/>
          <p:nvPr/>
        </p:nvSpPr>
        <p:spPr>
          <a:xfrm>
            <a:off x="2300377" y="5700346"/>
            <a:ext cx="6425105" cy="1045223"/>
          </a:xfrm>
          <a:prstGeom prst="rect">
            <a:avLst/>
          </a:prstGeom>
        </p:spPr>
        <p:txBody>
          <a:bodyPr wrap="square">
            <a:spAutoFit/>
          </a:bodyPr>
          <a:lstStyle/>
          <a:p>
            <a:pPr marL="342900" indent="-342900">
              <a:lnSpc>
                <a:spcPct val="150000"/>
              </a:lnSpc>
              <a:buFont typeface="Wingdings" pitchFamily="2" charset="2"/>
              <a:buChar char="Ø"/>
            </a:pPr>
            <a:r>
              <a:rPr lang="en-US" sz="2200" dirty="0">
                <a:latin typeface="Arial" panose="020B0604020202020204" pitchFamily="34" charset="0"/>
                <a:cs typeface="Arial" panose="020B0604020202020204" pitchFamily="34" charset="0"/>
              </a:rPr>
              <a:t>Block-based: Good CPU utilization</a:t>
            </a:r>
          </a:p>
          <a:p>
            <a:pPr marL="342900" indent="-342900">
              <a:lnSpc>
                <a:spcPct val="150000"/>
              </a:lnSpc>
              <a:buFont typeface="Wingdings" pitchFamily="2" charset="2"/>
              <a:buChar char="Ø"/>
            </a:pPr>
            <a:r>
              <a:rPr lang="en-US" sz="2200" kern="0" dirty="0">
                <a:solidFill>
                  <a:srgbClr val="C00000"/>
                </a:solidFill>
                <a:latin typeface="Arial"/>
                <a:cs typeface="Arial"/>
              </a:rPr>
              <a:t>Flat Tuples: Not optimized for m-n joins</a:t>
            </a:r>
          </a:p>
        </p:txBody>
      </p:sp>
      <p:graphicFrame>
        <p:nvGraphicFramePr>
          <p:cNvPr id="26" name="Table 25">
            <a:extLst>
              <a:ext uri="{FF2B5EF4-FFF2-40B4-BE49-F238E27FC236}">
                <a16:creationId xmlns:a16="http://schemas.microsoft.com/office/drawing/2014/main" id="{834E79E8-C569-8443-B7BB-2C17539EBA6A}"/>
              </a:ext>
            </a:extLst>
          </p:cNvPr>
          <p:cNvGraphicFramePr>
            <a:graphicFrameLocks noGrp="1"/>
          </p:cNvGraphicFramePr>
          <p:nvPr/>
        </p:nvGraphicFramePr>
        <p:xfrm>
          <a:off x="3145536" y="3666205"/>
          <a:ext cx="1987873" cy="2011680"/>
        </p:xfrm>
        <a:graphic>
          <a:graphicData uri="http://schemas.openxmlformats.org/drawingml/2006/table">
            <a:tbl>
              <a:tblPr firstRow="1" bandRow="1">
                <a:tableStyleId>{5A111915-BE36-4E01-A7E5-04B1672EAD32}</a:tableStyleId>
              </a:tblPr>
              <a:tblGrid>
                <a:gridCol w="736918">
                  <a:extLst>
                    <a:ext uri="{9D8B030D-6E8A-4147-A177-3AD203B41FA5}">
                      <a16:colId xmlns:a16="http://schemas.microsoft.com/office/drawing/2014/main" val="756443269"/>
                    </a:ext>
                  </a:extLst>
                </a:gridCol>
                <a:gridCol w="514037">
                  <a:extLst>
                    <a:ext uri="{9D8B030D-6E8A-4147-A177-3AD203B41FA5}">
                      <a16:colId xmlns:a16="http://schemas.microsoft.com/office/drawing/2014/main" val="106623427"/>
                    </a:ext>
                  </a:extLst>
                </a:gridCol>
                <a:gridCol w="736918">
                  <a:extLst>
                    <a:ext uri="{9D8B030D-6E8A-4147-A177-3AD203B41FA5}">
                      <a16:colId xmlns:a16="http://schemas.microsoft.com/office/drawing/2014/main" val="160116245"/>
                    </a:ext>
                  </a:extLst>
                </a:gridCol>
              </a:tblGrid>
              <a:tr h="221436">
                <a:tc>
                  <a:txBody>
                    <a:bodyPr/>
                    <a:lstStyle/>
                    <a:p>
                      <a:pPr algn="ctr"/>
                      <a:r>
                        <a:rPr lang="en-US" sz="1600" b="1" u="sng" dirty="0">
                          <a:solidFill>
                            <a:schemeClr val="tx1"/>
                          </a:solidFill>
                        </a:rPr>
                        <a:t>dep</a:t>
                      </a:r>
                    </a:p>
                  </a:txBody>
                  <a:tcPr>
                    <a:noFill/>
                  </a:tcPr>
                </a:tc>
                <a:tc>
                  <a:txBody>
                    <a:bodyPr/>
                    <a:lstStyle/>
                    <a:p>
                      <a:pPr algn="ctr"/>
                      <a:r>
                        <a:rPr lang="en-US" sz="1600" b="1" u="sng" dirty="0">
                          <a:solidFill>
                            <a:schemeClr val="tx1"/>
                          </a:solidFill>
                        </a:rPr>
                        <a:t>age</a:t>
                      </a:r>
                    </a:p>
                  </a:txBody>
                  <a:tcPr>
                    <a:no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1" u="sng" dirty="0" err="1">
                          <a:solidFill>
                            <a:schemeClr val="tx1"/>
                          </a:solidFill>
                        </a:rPr>
                        <a:t>fmask</a:t>
                      </a:r>
                      <a:endParaRPr lang="en-US" sz="1600" b="1" u="sng" dirty="0">
                        <a:solidFill>
                          <a:schemeClr val="tx1"/>
                        </a:solidFill>
                      </a:endParaRPr>
                    </a:p>
                  </a:txBody>
                  <a:tcPr>
                    <a:noFill/>
                  </a:tcPr>
                </a:tc>
                <a:extLst>
                  <a:ext uri="{0D108BD9-81ED-4DB2-BD59-A6C34878D82A}">
                    <a16:rowId xmlns:a16="http://schemas.microsoft.com/office/drawing/2014/main" val="1238788007"/>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IT</a:t>
                      </a:r>
                    </a:p>
                  </a:txBody>
                  <a:tcPr>
                    <a:noFill/>
                  </a:tcPr>
                </a:tc>
                <a:tc>
                  <a:txBody>
                    <a:bodyPr/>
                    <a:lstStyle/>
                    <a:p>
                      <a:pPr algn="ctr"/>
                      <a:r>
                        <a:rPr lang="en-US" sz="1600" dirty="0">
                          <a:solidFill>
                            <a:schemeClr val="tx1"/>
                          </a:solidFill>
                        </a:rPr>
                        <a:t>25</a:t>
                      </a:r>
                      <a:endParaRPr lang="en-US" sz="1600" b="1" u="sng" dirty="0">
                        <a:solidFill>
                          <a:schemeClr val="tx1"/>
                        </a:solidFill>
                      </a:endParaRPr>
                    </a:p>
                  </a:txBody>
                  <a:tcPr>
                    <a:noFill/>
                  </a:tcPr>
                </a:tc>
                <a:tc>
                  <a:txBody>
                    <a:bodyPr/>
                    <a:lstStyle/>
                    <a:p>
                      <a:pPr algn="ctr"/>
                      <a:r>
                        <a:rPr lang="en-US" sz="1600" b="0" u="none" dirty="0">
                          <a:solidFill>
                            <a:schemeClr val="tx1"/>
                          </a:solidFill>
                        </a:rPr>
                        <a:t>0</a:t>
                      </a:r>
                    </a:p>
                  </a:txBody>
                  <a:tcPr>
                    <a:noFill/>
                  </a:tcPr>
                </a:tc>
                <a:extLst>
                  <a:ext uri="{0D108BD9-81ED-4DB2-BD59-A6C34878D82A}">
                    <a16:rowId xmlns:a16="http://schemas.microsoft.com/office/drawing/2014/main" val="1957423602"/>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Sales</a:t>
                      </a:r>
                    </a:p>
                  </a:txBody>
                  <a:tcPr>
                    <a:noFill/>
                  </a:tcPr>
                </a:tc>
                <a:tc>
                  <a:txBody>
                    <a:bodyPr/>
                    <a:lstStyle/>
                    <a:p>
                      <a:pPr algn="ctr"/>
                      <a:r>
                        <a:rPr lang="en-US" sz="1600" dirty="0">
                          <a:solidFill>
                            <a:schemeClr val="tx1"/>
                          </a:solidFill>
                        </a:rPr>
                        <a:t>29</a:t>
                      </a:r>
                      <a:endParaRPr lang="en-US" sz="1600" b="1" u="sng" dirty="0">
                        <a:solidFill>
                          <a:schemeClr val="tx1"/>
                        </a:solidFill>
                      </a:endParaRPr>
                    </a:p>
                  </a:txBody>
                  <a:tcPr>
                    <a:noFill/>
                  </a:tcPr>
                </a:tc>
                <a:tc>
                  <a:txBody>
                    <a:bodyPr/>
                    <a:lstStyle/>
                    <a:p>
                      <a:pPr algn="ctr"/>
                      <a:endParaRPr lang="en-US" sz="1600" b="1" u="sng" dirty="0">
                        <a:solidFill>
                          <a:schemeClr val="tx1"/>
                        </a:solidFill>
                      </a:endParaRPr>
                    </a:p>
                  </a:txBody>
                  <a:tcPr>
                    <a:noFill/>
                  </a:tcPr>
                </a:tc>
                <a:extLst>
                  <a:ext uri="{0D108BD9-81ED-4DB2-BD59-A6C34878D82A}">
                    <a16:rowId xmlns:a16="http://schemas.microsoft.com/office/drawing/2014/main" val="2413402598"/>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HR</a:t>
                      </a:r>
                    </a:p>
                  </a:txBody>
                  <a:tcPr>
                    <a:noFill/>
                  </a:tcPr>
                </a:tc>
                <a:tc>
                  <a:txBody>
                    <a:bodyPr/>
                    <a:lstStyle/>
                    <a:p>
                      <a:pPr algn="ctr"/>
                      <a:r>
                        <a:rPr lang="en-US" sz="1600" dirty="0">
                          <a:solidFill>
                            <a:schemeClr val="tx1"/>
                          </a:solidFill>
                        </a:rPr>
                        <a:t>34</a:t>
                      </a:r>
                      <a:endParaRPr lang="en-US" sz="1600" b="1" u="sng" dirty="0">
                        <a:solidFill>
                          <a:schemeClr val="tx1"/>
                        </a:solidFill>
                      </a:endParaRPr>
                    </a:p>
                  </a:txBody>
                  <a:tcPr>
                    <a:noFill/>
                  </a:tcPr>
                </a:tc>
                <a:tc>
                  <a:txBody>
                    <a:bodyPr/>
                    <a:lstStyle/>
                    <a:p>
                      <a:pPr algn="ctr"/>
                      <a:endParaRPr lang="en-US" sz="1600" b="1" u="sng" dirty="0">
                        <a:solidFill>
                          <a:schemeClr val="tx1"/>
                        </a:solidFill>
                      </a:endParaRPr>
                    </a:p>
                  </a:txBody>
                  <a:tcPr>
                    <a:noFill/>
                  </a:tcPr>
                </a:tc>
                <a:extLst>
                  <a:ext uri="{0D108BD9-81ED-4DB2-BD59-A6C34878D82A}">
                    <a16:rowId xmlns:a16="http://schemas.microsoft.com/office/drawing/2014/main" val="2757511232"/>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HR</a:t>
                      </a:r>
                    </a:p>
                  </a:txBody>
                  <a:tcPr>
                    <a:noFill/>
                  </a:tcPr>
                </a:tc>
                <a:tc>
                  <a:txBody>
                    <a:bodyPr/>
                    <a:lstStyle/>
                    <a:p>
                      <a:pPr algn="ctr"/>
                      <a:r>
                        <a:rPr lang="en-US" sz="1600" dirty="0">
                          <a:solidFill>
                            <a:schemeClr val="tx1"/>
                          </a:solidFill>
                        </a:rPr>
                        <a:t>35</a:t>
                      </a:r>
                      <a:endParaRPr lang="en-US" sz="1600" b="1" u="sng" dirty="0">
                        <a:solidFill>
                          <a:schemeClr val="tx1"/>
                        </a:solidFill>
                      </a:endParaRPr>
                    </a:p>
                  </a:txBody>
                  <a:tcPr>
                    <a:noFill/>
                  </a:tcPr>
                </a:tc>
                <a:tc>
                  <a:txBody>
                    <a:bodyPr/>
                    <a:lstStyle/>
                    <a:p>
                      <a:pPr algn="ctr"/>
                      <a:endParaRPr lang="en-US" sz="1600" b="1" u="sng" dirty="0">
                        <a:solidFill>
                          <a:schemeClr val="tx1"/>
                        </a:solidFill>
                      </a:endParaRPr>
                    </a:p>
                  </a:txBody>
                  <a:tcPr>
                    <a:noFill/>
                  </a:tcPr>
                </a:tc>
                <a:extLst>
                  <a:ext uri="{0D108BD9-81ED-4DB2-BD59-A6C34878D82A}">
                    <a16:rowId xmlns:a16="http://schemas.microsoft.com/office/drawing/2014/main" val="539415669"/>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Sales</a:t>
                      </a:r>
                    </a:p>
                  </a:txBody>
                  <a:tcPr>
                    <a:noFill/>
                  </a:tcPr>
                </a:tc>
                <a:tc>
                  <a:txBody>
                    <a:bodyPr/>
                    <a:lstStyle/>
                    <a:p>
                      <a:pPr algn="ctr"/>
                      <a:r>
                        <a:rPr lang="en-US" sz="1600" dirty="0">
                          <a:solidFill>
                            <a:schemeClr val="tx1"/>
                          </a:solidFill>
                        </a:rPr>
                        <a:t>46</a:t>
                      </a:r>
                      <a:endParaRPr lang="en-US" sz="1600" b="1" u="sng" dirty="0">
                        <a:solidFill>
                          <a:schemeClr val="tx1"/>
                        </a:solidFill>
                      </a:endParaRPr>
                    </a:p>
                  </a:txBody>
                  <a:tcPr>
                    <a:noFill/>
                  </a:tcPr>
                </a:tc>
                <a:tc>
                  <a:txBody>
                    <a:bodyPr/>
                    <a:lstStyle/>
                    <a:p>
                      <a:pPr algn="ctr"/>
                      <a:endParaRPr lang="en-US" sz="1600" b="1" u="sng" dirty="0">
                        <a:solidFill>
                          <a:schemeClr val="tx1"/>
                        </a:solidFill>
                      </a:endParaRPr>
                    </a:p>
                  </a:txBody>
                  <a:tcPr>
                    <a:noFill/>
                  </a:tcPr>
                </a:tc>
                <a:extLst>
                  <a:ext uri="{0D108BD9-81ED-4DB2-BD59-A6C34878D82A}">
                    <a16:rowId xmlns:a16="http://schemas.microsoft.com/office/drawing/2014/main" val="89522058"/>
                  </a:ext>
                </a:extLst>
              </a:tr>
            </a:tbl>
          </a:graphicData>
        </a:graphic>
      </p:graphicFrame>
      <p:graphicFrame>
        <p:nvGraphicFramePr>
          <p:cNvPr id="27" name="Table 26">
            <a:extLst>
              <a:ext uri="{FF2B5EF4-FFF2-40B4-BE49-F238E27FC236}">
                <a16:creationId xmlns:a16="http://schemas.microsoft.com/office/drawing/2014/main" id="{327218C4-30AD-8D4C-8F2B-0378F8701AC9}"/>
              </a:ext>
            </a:extLst>
          </p:cNvPr>
          <p:cNvGraphicFramePr>
            <a:graphicFrameLocks noGrp="1"/>
          </p:cNvGraphicFramePr>
          <p:nvPr/>
        </p:nvGraphicFramePr>
        <p:xfrm>
          <a:off x="3145536" y="3666205"/>
          <a:ext cx="1987873" cy="2011680"/>
        </p:xfrm>
        <a:graphic>
          <a:graphicData uri="http://schemas.openxmlformats.org/drawingml/2006/table">
            <a:tbl>
              <a:tblPr firstRow="1" bandRow="1">
                <a:tableStyleId>{5A111915-BE36-4E01-A7E5-04B1672EAD32}</a:tableStyleId>
              </a:tblPr>
              <a:tblGrid>
                <a:gridCol w="736918">
                  <a:extLst>
                    <a:ext uri="{9D8B030D-6E8A-4147-A177-3AD203B41FA5}">
                      <a16:colId xmlns:a16="http://schemas.microsoft.com/office/drawing/2014/main" val="756443269"/>
                    </a:ext>
                  </a:extLst>
                </a:gridCol>
                <a:gridCol w="514037">
                  <a:extLst>
                    <a:ext uri="{9D8B030D-6E8A-4147-A177-3AD203B41FA5}">
                      <a16:colId xmlns:a16="http://schemas.microsoft.com/office/drawing/2014/main" val="106623427"/>
                    </a:ext>
                  </a:extLst>
                </a:gridCol>
                <a:gridCol w="736918">
                  <a:extLst>
                    <a:ext uri="{9D8B030D-6E8A-4147-A177-3AD203B41FA5}">
                      <a16:colId xmlns:a16="http://schemas.microsoft.com/office/drawing/2014/main" val="160116245"/>
                    </a:ext>
                  </a:extLst>
                </a:gridCol>
              </a:tblGrid>
              <a:tr h="221436">
                <a:tc>
                  <a:txBody>
                    <a:bodyPr/>
                    <a:lstStyle/>
                    <a:p>
                      <a:pPr algn="ctr"/>
                      <a:r>
                        <a:rPr lang="en-US" sz="1600" b="1" u="sng" dirty="0">
                          <a:solidFill>
                            <a:schemeClr val="tx1"/>
                          </a:solidFill>
                        </a:rPr>
                        <a:t>dep</a:t>
                      </a:r>
                    </a:p>
                  </a:txBody>
                  <a:tcPr>
                    <a:noFill/>
                  </a:tcPr>
                </a:tc>
                <a:tc>
                  <a:txBody>
                    <a:bodyPr/>
                    <a:lstStyle/>
                    <a:p>
                      <a:pPr algn="ctr"/>
                      <a:r>
                        <a:rPr lang="en-US" sz="1600" b="1" u="sng" dirty="0">
                          <a:solidFill>
                            <a:schemeClr val="tx1"/>
                          </a:solidFill>
                        </a:rPr>
                        <a:t>age</a:t>
                      </a:r>
                    </a:p>
                  </a:txBody>
                  <a:tcPr>
                    <a:no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1" u="sng" dirty="0" err="1">
                          <a:solidFill>
                            <a:schemeClr val="tx1"/>
                          </a:solidFill>
                        </a:rPr>
                        <a:t>fmask</a:t>
                      </a:r>
                      <a:endParaRPr lang="en-US" sz="1600" b="1" u="sng" dirty="0">
                        <a:solidFill>
                          <a:schemeClr val="tx1"/>
                        </a:solidFill>
                      </a:endParaRPr>
                    </a:p>
                  </a:txBody>
                  <a:tcPr>
                    <a:noFill/>
                  </a:tcPr>
                </a:tc>
                <a:extLst>
                  <a:ext uri="{0D108BD9-81ED-4DB2-BD59-A6C34878D82A}">
                    <a16:rowId xmlns:a16="http://schemas.microsoft.com/office/drawing/2014/main" val="1238788007"/>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IT</a:t>
                      </a:r>
                    </a:p>
                  </a:txBody>
                  <a:tcPr>
                    <a:noFill/>
                  </a:tcPr>
                </a:tc>
                <a:tc>
                  <a:txBody>
                    <a:bodyPr/>
                    <a:lstStyle/>
                    <a:p>
                      <a:pPr algn="ctr"/>
                      <a:r>
                        <a:rPr lang="en-US" sz="1600" dirty="0">
                          <a:solidFill>
                            <a:schemeClr val="tx1"/>
                          </a:solidFill>
                        </a:rPr>
                        <a:t>25</a:t>
                      </a:r>
                      <a:endParaRPr lang="en-US" sz="1600" b="1" u="sng" dirty="0">
                        <a:solidFill>
                          <a:schemeClr val="tx1"/>
                        </a:solidFill>
                      </a:endParaRPr>
                    </a:p>
                  </a:txBody>
                  <a:tcPr>
                    <a:noFill/>
                  </a:tcPr>
                </a:tc>
                <a:tc>
                  <a:txBody>
                    <a:bodyPr/>
                    <a:lstStyle/>
                    <a:p>
                      <a:pPr algn="ctr"/>
                      <a:r>
                        <a:rPr lang="en-US" sz="1600" b="0" u="none" dirty="0">
                          <a:solidFill>
                            <a:schemeClr val="tx1"/>
                          </a:solidFill>
                        </a:rPr>
                        <a:t>0</a:t>
                      </a:r>
                    </a:p>
                  </a:txBody>
                  <a:tcPr>
                    <a:noFill/>
                  </a:tcPr>
                </a:tc>
                <a:extLst>
                  <a:ext uri="{0D108BD9-81ED-4DB2-BD59-A6C34878D82A}">
                    <a16:rowId xmlns:a16="http://schemas.microsoft.com/office/drawing/2014/main" val="1957423602"/>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Sales</a:t>
                      </a:r>
                    </a:p>
                  </a:txBody>
                  <a:tcPr>
                    <a:noFill/>
                  </a:tcPr>
                </a:tc>
                <a:tc>
                  <a:txBody>
                    <a:bodyPr/>
                    <a:lstStyle/>
                    <a:p>
                      <a:pPr algn="ctr"/>
                      <a:r>
                        <a:rPr lang="en-US" sz="1600" dirty="0">
                          <a:solidFill>
                            <a:schemeClr val="tx1"/>
                          </a:solidFill>
                        </a:rPr>
                        <a:t>29</a:t>
                      </a:r>
                      <a:endParaRPr lang="en-US" sz="1600" b="1" u="sng" dirty="0">
                        <a:solidFill>
                          <a:schemeClr val="tx1"/>
                        </a:solidFill>
                      </a:endParaRPr>
                    </a:p>
                  </a:txBody>
                  <a:tcPr>
                    <a:noFill/>
                  </a:tcPr>
                </a:tc>
                <a:tc>
                  <a:txBody>
                    <a:bodyPr/>
                    <a:lstStyle/>
                    <a:p>
                      <a:pPr algn="ctr"/>
                      <a:r>
                        <a:rPr lang="en-US" sz="1600" b="0" u="none" dirty="0">
                          <a:solidFill>
                            <a:schemeClr val="tx1"/>
                          </a:solidFill>
                        </a:rPr>
                        <a:t>0</a:t>
                      </a:r>
                    </a:p>
                  </a:txBody>
                  <a:tcPr>
                    <a:noFill/>
                  </a:tcPr>
                </a:tc>
                <a:extLst>
                  <a:ext uri="{0D108BD9-81ED-4DB2-BD59-A6C34878D82A}">
                    <a16:rowId xmlns:a16="http://schemas.microsoft.com/office/drawing/2014/main" val="2413402598"/>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HR</a:t>
                      </a:r>
                    </a:p>
                  </a:txBody>
                  <a:tcPr>
                    <a:noFill/>
                  </a:tcPr>
                </a:tc>
                <a:tc>
                  <a:txBody>
                    <a:bodyPr/>
                    <a:lstStyle/>
                    <a:p>
                      <a:pPr algn="ctr"/>
                      <a:r>
                        <a:rPr lang="en-US" sz="1600" dirty="0">
                          <a:solidFill>
                            <a:schemeClr val="tx1"/>
                          </a:solidFill>
                        </a:rPr>
                        <a:t>34</a:t>
                      </a:r>
                      <a:endParaRPr lang="en-US" sz="1600" b="1" u="sng" dirty="0">
                        <a:solidFill>
                          <a:schemeClr val="tx1"/>
                        </a:solidFill>
                      </a:endParaRPr>
                    </a:p>
                  </a:txBody>
                  <a:tcPr>
                    <a:noFill/>
                  </a:tcPr>
                </a:tc>
                <a:tc>
                  <a:txBody>
                    <a:bodyPr/>
                    <a:lstStyle/>
                    <a:p>
                      <a:pPr algn="ctr"/>
                      <a:endParaRPr lang="en-US" sz="1600" b="1" u="sng" dirty="0">
                        <a:solidFill>
                          <a:schemeClr val="tx1"/>
                        </a:solidFill>
                      </a:endParaRPr>
                    </a:p>
                  </a:txBody>
                  <a:tcPr>
                    <a:noFill/>
                  </a:tcPr>
                </a:tc>
                <a:extLst>
                  <a:ext uri="{0D108BD9-81ED-4DB2-BD59-A6C34878D82A}">
                    <a16:rowId xmlns:a16="http://schemas.microsoft.com/office/drawing/2014/main" val="2757511232"/>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HR</a:t>
                      </a:r>
                    </a:p>
                  </a:txBody>
                  <a:tcPr>
                    <a:noFill/>
                  </a:tcPr>
                </a:tc>
                <a:tc>
                  <a:txBody>
                    <a:bodyPr/>
                    <a:lstStyle/>
                    <a:p>
                      <a:pPr algn="ctr"/>
                      <a:r>
                        <a:rPr lang="en-US" sz="1600" dirty="0">
                          <a:solidFill>
                            <a:schemeClr val="tx1"/>
                          </a:solidFill>
                        </a:rPr>
                        <a:t>35</a:t>
                      </a:r>
                      <a:endParaRPr lang="en-US" sz="1600" b="1" u="sng" dirty="0">
                        <a:solidFill>
                          <a:schemeClr val="tx1"/>
                        </a:solidFill>
                      </a:endParaRPr>
                    </a:p>
                  </a:txBody>
                  <a:tcPr>
                    <a:noFill/>
                  </a:tcPr>
                </a:tc>
                <a:tc>
                  <a:txBody>
                    <a:bodyPr/>
                    <a:lstStyle/>
                    <a:p>
                      <a:pPr algn="ctr"/>
                      <a:endParaRPr lang="en-US" sz="1600" b="1" u="sng" dirty="0">
                        <a:solidFill>
                          <a:schemeClr val="tx1"/>
                        </a:solidFill>
                      </a:endParaRPr>
                    </a:p>
                  </a:txBody>
                  <a:tcPr>
                    <a:noFill/>
                  </a:tcPr>
                </a:tc>
                <a:extLst>
                  <a:ext uri="{0D108BD9-81ED-4DB2-BD59-A6C34878D82A}">
                    <a16:rowId xmlns:a16="http://schemas.microsoft.com/office/drawing/2014/main" val="539415669"/>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Sales</a:t>
                      </a:r>
                    </a:p>
                  </a:txBody>
                  <a:tcPr>
                    <a:noFill/>
                  </a:tcPr>
                </a:tc>
                <a:tc>
                  <a:txBody>
                    <a:bodyPr/>
                    <a:lstStyle/>
                    <a:p>
                      <a:pPr algn="ctr"/>
                      <a:r>
                        <a:rPr lang="en-US" sz="1600" dirty="0">
                          <a:solidFill>
                            <a:schemeClr val="tx1"/>
                          </a:solidFill>
                        </a:rPr>
                        <a:t>46</a:t>
                      </a:r>
                      <a:endParaRPr lang="en-US" sz="1600" b="1" u="sng" dirty="0">
                        <a:solidFill>
                          <a:schemeClr val="tx1"/>
                        </a:solidFill>
                      </a:endParaRPr>
                    </a:p>
                  </a:txBody>
                  <a:tcPr>
                    <a:noFill/>
                  </a:tcPr>
                </a:tc>
                <a:tc>
                  <a:txBody>
                    <a:bodyPr/>
                    <a:lstStyle/>
                    <a:p>
                      <a:pPr algn="ctr"/>
                      <a:endParaRPr lang="en-US" sz="1600" b="1" u="sng" dirty="0">
                        <a:solidFill>
                          <a:schemeClr val="tx1"/>
                        </a:solidFill>
                      </a:endParaRPr>
                    </a:p>
                  </a:txBody>
                  <a:tcPr>
                    <a:noFill/>
                  </a:tcPr>
                </a:tc>
                <a:extLst>
                  <a:ext uri="{0D108BD9-81ED-4DB2-BD59-A6C34878D82A}">
                    <a16:rowId xmlns:a16="http://schemas.microsoft.com/office/drawing/2014/main" val="89522058"/>
                  </a:ext>
                </a:extLst>
              </a:tr>
            </a:tbl>
          </a:graphicData>
        </a:graphic>
      </p:graphicFrame>
      <p:graphicFrame>
        <p:nvGraphicFramePr>
          <p:cNvPr id="28" name="Table 27">
            <a:extLst>
              <a:ext uri="{FF2B5EF4-FFF2-40B4-BE49-F238E27FC236}">
                <a16:creationId xmlns:a16="http://schemas.microsoft.com/office/drawing/2014/main" id="{53B1A7EA-5927-714B-B179-03F0662B5A9E}"/>
              </a:ext>
            </a:extLst>
          </p:cNvPr>
          <p:cNvGraphicFramePr>
            <a:graphicFrameLocks noGrp="1"/>
          </p:cNvGraphicFramePr>
          <p:nvPr/>
        </p:nvGraphicFramePr>
        <p:xfrm>
          <a:off x="3145536" y="3666205"/>
          <a:ext cx="1987873" cy="2011680"/>
        </p:xfrm>
        <a:graphic>
          <a:graphicData uri="http://schemas.openxmlformats.org/drawingml/2006/table">
            <a:tbl>
              <a:tblPr firstRow="1" bandRow="1">
                <a:tableStyleId>{5A111915-BE36-4E01-A7E5-04B1672EAD32}</a:tableStyleId>
              </a:tblPr>
              <a:tblGrid>
                <a:gridCol w="736918">
                  <a:extLst>
                    <a:ext uri="{9D8B030D-6E8A-4147-A177-3AD203B41FA5}">
                      <a16:colId xmlns:a16="http://schemas.microsoft.com/office/drawing/2014/main" val="756443269"/>
                    </a:ext>
                  </a:extLst>
                </a:gridCol>
                <a:gridCol w="514037">
                  <a:extLst>
                    <a:ext uri="{9D8B030D-6E8A-4147-A177-3AD203B41FA5}">
                      <a16:colId xmlns:a16="http://schemas.microsoft.com/office/drawing/2014/main" val="106623427"/>
                    </a:ext>
                  </a:extLst>
                </a:gridCol>
                <a:gridCol w="736918">
                  <a:extLst>
                    <a:ext uri="{9D8B030D-6E8A-4147-A177-3AD203B41FA5}">
                      <a16:colId xmlns:a16="http://schemas.microsoft.com/office/drawing/2014/main" val="160116245"/>
                    </a:ext>
                  </a:extLst>
                </a:gridCol>
              </a:tblGrid>
              <a:tr h="221436">
                <a:tc>
                  <a:txBody>
                    <a:bodyPr/>
                    <a:lstStyle/>
                    <a:p>
                      <a:pPr algn="ctr"/>
                      <a:r>
                        <a:rPr lang="en-US" sz="1600" b="1" u="sng" dirty="0">
                          <a:solidFill>
                            <a:schemeClr val="tx1"/>
                          </a:solidFill>
                        </a:rPr>
                        <a:t>dep</a:t>
                      </a:r>
                    </a:p>
                  </a:txBody>
                  <a:tcPr>
                    <a:noFill/>
                  </a:tcPr>
                </a:tc>
                <a:tc>
                  <a:txBody>
                    <a:bodyPr/>
                    <a:lstStyle/>
                    <a:p>
                      <a:pPr algn="ctr"/>
                      <a:r>
                        <a:rPr lang="en-US" sz="1600" b="1" u="sng" dirty="0">
                          <a:solidFill>
                            <a:schemeClr val="tx1"/>
                          </a:solidFill>
                        </a:rPr>
                        <a:t>age</a:t>
                      </a:r>
                    </a:p>
                  </a:txBody>
                  <a:tcPr>
                    <a:no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1" u="sng" dirty="0" err="1">
                          <a:solidFill>
                            <a:schemeClr val="tx1"/>
                          </a:solidFill>
                        </a:rPr>
                        <a:t>fmask</a:t>
                      </a:r>
                      <a:endParaRPr lang="en-US" sz="1600" b="1" u="sng" dirty="0">
                        <a:solidFill>
                          <a:schemeClr val="tx1"/>
                        </a:solidFill>
                      </a:endParaRPr>
                    </a:p>
                  </a:txBody>
                  <a:tcPr>
                    <a:noFill/>
                  </a:tcPr>
                </a:tc>
                <a:extLst>
                  <a:ext uri="{0D108BD9-81ED-4DB2-BD59-A6C34878D82A}">
                    <a16:rowId xmlns:a16="http://schemas.microsoft.com/office/drawing/2014/main" val="1238788007"/>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IT</a:t>
                      </a:r>
                    </a:p>
                  </a:txBody>
                  <a:tcPr>
                    <a:noFill/>
                  </a:tcPr>
                </a:tc>
                <a:tc>
                  <a:txBody>
                    <a:bodyPr/>
                    <a:lstStyle/>
                    <a:p>
                      <a:pPr algn="ctr"/>
                      <a:r>
                        <a:rPr lang="en-US" sz="1600" dirty="0">
                          <a:solidFill>
                            <a:schemeClr val="tx1"/>
                          </a:solidFill>
                        </a:rPr>
                        <a:t>25</a:t>
                      </a:r>
                      <a:endParaRPr lang="en-US" sz="1600" b="1" u="sng" dirty="0">
                        <a:solidFill>
                          <a:schemeClr val="tx1"/>
                        </a:solidFill>
                      </a:endParaRPr>
                    </a:p>
                  </a:txBody>
                  <a:tcPr>
                    <a:noFill/>
                  </a:tcPr>
                </a:tc>
                <a:tc>
                  <a:txBody>
                    <a:bodyPr/>
                    <a:lstStyle/>
                    <a:p>
                      <a:pPr algn="ctr"/>
                      <a:r>
                        <a:rPr lang="en-US" sz="1600" b="0" u="none" dirty="0">
                          <a:solidFill>
                            <a:schemeClr val="tx1"/>
                          </a:solidFill>
                        </a:rPr>
                        <a:t>0</a:t>
                      </a:r>
                    </a:p>
                  </a:txBody>
                  <a:tcPr>
                    <a:noFill/>
                  </a:tcPr>
                </a:tc>
                <a:extLst>
                  <a:ext uri="{0D108BD9-81ED-4DB2-BD59-A6C34878D82A}">
                    <a16:rowId xmlns:a16="http://schemas.microsoft.com/office/drawing/2014/main" val="1957423602"/>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Sales</a:t>
                      </a:r>
                    </a:p>
                  </a:txBody>
                  <a:tcPr>
                    <a:noFill/>
                  </a:tcPr>
                </a:tc>
                <a:tc>
                  <a:txBody>
                    <a:bodyPr/>
                    <a:lstStyle/>
                    <a:p>
                      <a:pPr algn="ctr"/>
                      <a:r>
                        <a:rPr lang="en-US" sz="1600" dirty="0">
                          <a:solidFill>
                            <a:schemeClr val="tx1"/>
                          </a:solidFill>
                        </a:rPr>
                        <a:t>29</a:t>
                      </a:r>
                      <a:endParaRPr lang="en-US" sz="1600" b="1" u="sng" dirty="0">
                        <a:solidFill>
                          <a:schemeClr val="tx1"/>
                        </a:solidFill>
                      </a:endParaRPr>
                    </a:p>
                  </a:txBody>
                  <a:tcPr>
                    <a:noFill/>
                  </a:tcPr>
                </a:tc>
                <a:tc>
                  <a:txBody>
                    <a:bodyPr/>
                    <a:lstStyle/>
                    <a:p>
                      <a:pPr algn="ctr"/>
                      <a:r>
                        <a:rPr lang="en-US" sz="1600" b="0" u="none" dirty="0">
                          <a:solidFill>
                            <a:schemeClr val="tx1"/>
                          </a:solidFill>
                        </a:rPr>
                        <a:t>0</a:t>
                      </a:r>
                    </a:p>
                  </a:txBody>
                  <a:tcPr>
                    <a:noFill/>
                  </a:tcPr>
                </a:tc>
                <a:extLst>
                  <a:ext uri="{0D108BD9-81ED-4DB2-BD59-A6C34878D82A}">
                    <a16:rowId xmlns:a16="http://schemas.microsoft.com/office/drawing/2014/main" val="2413402598"/>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HR</a:t>
                      </a:r>
                    </a:p>
                  </a:txBody>
                  <a:tcPr>
                    <a:noFill/>
                  </a:tcPr>
                </a:tc>
                <a:tc>
                  <a:txBody>
                    <a:bodyPr/>
                    <a:lstStyle/>
                    <a:p>
                      <a:pPr algn="ctr"/>
                      <a:r>
                        <a:rPr lang="en-US" sz="1600" dirty="0">
                          <a:solidFill>
                            <a:schemeClr val="tx1"/>
                          </a:solidFill>
                        </a:rPr>
                        <a:t>34</a:t>
                      </a:r>
                      <a:endParaRPr lang="en-US" sz="1600" b="1" u="sng" dirty="0">
                        <a:solidFill>
                          <a:schemeClr val="tx1"/>
                        </a:solidFill>
                      </a:endParaRPr>
                    </a:p>
                  </a:txBody>
                  <a:tcPr>
                    <a:noFill/>
                  </a:tcPr>
                </a:tc>
                <a:tc>
                  <a:txBody>
                    <a:bodyPr/>
                    <a:lstStyle/>
                    <a:p>
                      <a:pPr algn="ctr"/>
                      <a:r>
                        <a:rPr lang="en-US" sz="1600" b="0" u="none" dirty="0">
                          <a:solidFill>
                            <a:schemeClr val="tx1"/>
                          </a:solidFill>
                        </a:rPr>
                        <a:t>1</a:t>
                      </a:r>
                    </a:p>
                  </a:txBody>
                  <a:tcPr>
                    <a:noFill/>
                  </a:tcPr>
                </a:tc>
                <a:extLst>
                  <a:ext uri="{0D108BD9-81ED-4DB2-BD59-A6C34878D82A}">
                    <a16:rowId xmlns:a16="http://schemas.microsoft.com/office/drawing/2014/main" val="2757511232"/>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HR</a:t>
                      </a:r>
                    </a:p>
                  </a:txBody>
                  <a:tcPr>
                    <a:noFill/>
                  </a:tcPr>
                </a:tc>
                <a:tc>
                  <a:txBody>
                    <a:bodyPr/>
                    <a:lstStyle/>
                    <a:p>
                      <a:pPr algn="ctr"/>
                      <a:r>
                        <a:rPr lang="en-US" sz="1600" dirty="0">
                          <a:solidFill>
                            <a:schemeClr val="tx1"/>
                          </a:solidFill>
                        </a:rPr>
                        <a:t>35</a:t>
                      </a:r>
                      <a:endParaRPr lang="en-US" sz="1600" b="1" u="sng" dirty="0">
                        <a:solidFill>
                          <a:schemeClr val="tx1"/>
                        </a:solidFill>
                      </a:endParaRPr>
                    </a:p>
                  </a:txBody>
                  <a:tcPr>
                    <a:noFill/>
                  </a:tcPr>
                </a:tc>
                <a:tc>
                  <a:txBody>
                    <a:bodyPr/>
                    <a:lstStyle/>
                    <a:p>
                      <a:pPr algn="ctr"/>
                      <a:endParaRPr lang="en-US" sz="1600" b="1" u="sng" dirty="0">
                        <a:solidFill>
                          <a:schemeClr val="tx1"/>
                        </a:solidFill>
                      </a:endParaRPr>
                    </a:p>
                  </a:txBody>
                  <a:tcPr>
                    <a:noFill/>
                  </a:tcPr>
                </a:tc>
                <a:extLst>
                  <a:ext uri="{0D108BD9-81ED-4DB2-BD59-A6C34878D82A}">
                    <a16:rowId xmlns:a16="http://schemas.microsoft.com/office/drawing/2014/main" val="539415669"/>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Sales</a:t>
                      </a:r>
                    </a:p>
                  </a:txBody>
                  <a:tcPr>
                    <a:noFill/>
                  </a:tcPr>
                </a:tc>
                <a:tc>
                  <a:txBody>
                    <a:bodyPr/>
                    <a:lstStyle/>
                    <a:p>
                      <a:pPr algn="ctr"/>
                      <a:r>
                        <a:rPr lang="en-US" sz="1600" dirty="0">
                          <a:solidFill>
                            <a:schemeClr val="tx1"/>
                          </a:solidFill>
                        </a:rPr>
                        <a:t>46</a:t>
                      </a:r>
                      <a:endParaRPr lang="en-US" sz="1600" b="1" u="sng" dirty="0">
                        <a:solidFill>
                          <a:schemeClr val="tx1"/>
                        </a:solidFill>
                      </a:endParaRPr>
                    </a:p>
                  </a:txBody>
                  <a:tcPr>
                    <a:noFill/>
                  </a:tcPr>
                </a:tc>
                <a:tc>
                  <a:txBody>
                    <a:bodyPr/>
                    <a:lstStyle/>
                    <a:p>
                      <a:pPr algn="ctr"/>
                      <a:endParaRPr lang="en-US" sz="1600" b="1" u="sng" dirty="0">
                        <a:solidFill>
                          <a:schemeClr val="tx1"/>
                        </a:solidFill>
                      </a:endParaRPr>
                    </a:p>
                  </a:txBody>
                  <a:tcPr>
                    <a:noFill/>
                  </a:tcPr>
                </a:tc>
                <a:extLst>
                  <a:ext uri="{0D108BD9-81ED-4DB2-BD59-A6C34878D82A}">
                    <a16:rowId xmlns:a16="http://schemas.microsoft.com/office/drawing/2014/main" val="89522058"/>
                  </a:ext>
                </a:extLst>
              </a:tr>
            </a:tbl>
          </a:graphicData>
        </a:graphic>
      </p:graphicFrame>
      <p:graphicFrame>
        <p:nvGraphicFramePr>
          <p:cNvPr id="30" name="Table 29">
            <a:extLst>
              <a:ext uri="{FF2B5EF4-FFF2-40B4-BE49-F238E27FC236}">
                <a16:creationId xmlns:a16="http://schemas.microsoft.com/office/drawing/2014/main" id="{B0CCF728-601D-AA44-AE51-94BBEEB73FF5}"/>
              </a:ext>
            </a:extLst>
          </p:cNvPr>
          <p:cNvGraphicFramePr>
            <a:graphicFrameLocks noGrp="1"/>
          </p:cNvGraphicFramePr>
          <p:nvPr/>
        </p:nvGraphicFramePr>
        <p:xfrm>
          <a:off x="3145536" y="3666205"/>
          <a:ext cx="1987873" cy="2011680"/>
        </p:xfrm>
        <a:graphic>
          <a:graphicData uri="http://schemas.openxmlformats.org/drawingml/2006/table">
            <a:tbl>
              <a:tblPr firstRow="1" bandRow="1">
                <a:tableStyleId>{5A111915-BE36-4E01-A7E5-04B1672EAD32}</a:tableStyleId>
              </a:tblPr>
              <a:tblGrid>
                <a:gridCol w="736918">
                  <a:extLst>
                    <a:ext uri="{9D8B030D-6E8A-4147-A177-3AD203B41FA5}">
                      <a16:colId xmlns:a16="http://schemas.microsoft.com/office/drawing/2014/main" val="756443269"/>
                    </a:ext>
                  </a:extLst>
                </a:gridCol>
                <a:gridCol w="514037">
                  <a:extLst>
                    <a:ext uri="{9D8B030D-6E8A-4147-A177-3AD203B41FA5}">
                      <a16:colId xmlns:a16="http://schemas.microsoft.com/office/drawing/2014/main" val="106623427"/>
                    </a:ext>
                  </a:extLst>
                </a:gridCol>
                <a:gridCol w="736918">
                  <a:extLst>
                    <a:ext uri="{9D8B030D-6E8A-4147-A177-3AD203B41FA5}">
                      <a16:colId xmlns:a16="http://schemas.microsoft.com/office/drawing/2014/main" val="160116245"/>
                    </a:ext>
                  </a:extLst>
                </a:gridCol>
              </a:tblGrid>
              <a:tr h="221436">
                <a:tc>
                  <a:txBody>
                    <a:bodyPr/>
                    <a:lstStyle/>
                    <a:p>
                      <a:pPr algn="ctr"/>
                      <a:r>
                        <a:rPr lang="en-US" sz="1600" b="1" u="sng" dirty="0">
                          <a:solidFill>
                            <a:schemeClr val="tx1"/>
                          </a:solidFill>
                        </a:rPr>
                        <a:t>dep</a:t>
                      </a:r>
                    </a:p>
                  </a:txBody>
                  <a:tcPr>
                    <a:noFill/>
                  </a:tcPr>
                </a:tc>
                <a:tc>
                  <a:txBody>
                    <a:bodyPr/>
                    <a:lstStyle/>
                    <a:p>
                      <a:pPr algn="ctr"/>
                      <a:r>
                        <a:rPr lang="en-US" sz="1600" b="1" u="sng" dirty="0">
                          <a:solidFill>
                            <a:schemeClr val="tx1"/>
                          </a:solidFill>
                        </a:rPr>
                        <a:t>age</a:t>
                      </a:r>
                    </a:p>
                  </a:txBody>
                  <a:tcPr>
                    <a:no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1" u="sng" dirty="0" err="1">
                          <a:solidFill>
                            <a:schemeClr val="tx1"/>
                          </a:solidFill>
                        </a:rPr>
                        <a:t>fmask</a:t>
                      </a:r>
                      <a:endParaRPr lang="en-US" sz="1600" b="1" u="sng" dirty="0">
                        <a:solidFill>
                          <a:schemeClr val="tx1"/>
                        </a:solidFill>
                      </a:endParaRPr>
                    </a:p>
                  </a:txBody>
                  <a:tcPr>
                    <a:noFill/>
                  </a:tcPr>
                </a:tc>
                <a:extLst>
                  <a:ext uri="{0D108BD9-81ED-4DB2-BD59-A6C34878D82A}">
                    <a16:rowId xmlns:a16="http://schemas.microsoft.com/office/drawing/2014/main" val="1238788007"/>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IT</a:t>
                      </a:r>
                    </a:p>
                  </a:txBody>
                  <a:tcPr>
                    <a:noFill/>
                  </a:tcPr>
                </a:tc>
                <a:tc>
                  <a:txBody>
                    <a:bodyPr/>
                    <a:lstStyle/>
                    <a:p>
                      <a:pPr algn="ctr"/>
                      <a:r>
                        <a:rPr lang="en-US" sz="1600" dirty="0">
                          <a:solidFill>
                            <a:schemeClr val="tx1"/>
                          </a:solidFill>
                        </a:rPr>
                        <a:t>25</a:t>
                      </a:r>
                      <a:endParaRPr lang="en-US" sz="1600" b="1" u="sng" dirty="0">
                        <a:solidFill>
                          <a:schemeClr val="tx1"/>
                        </a:solidFill>
                      </a:endParaRPr>
                    </a:p>
                  </a:txBody>
                  <a:tcPr>
                    <a:noFill/>
                  </a:tcPr>
                </a:tc>
                <a:tc>
                  <a:txBody>
                    <a:bodyPr/>
                    <a:lstStyle/>
                    <a:p>
                      <a:pPr algn="ctr"/>
                      <a:r>
                        <a:rPr lang="en-US" sz="1600" b="0" u="none" dirty="0">
                          <a:solidFill>
                            <a:schemeClr val="tx1"/>
                          </a:solidFill>
                        </a:rPr>
                        <a:t>0</a:t>
                      </a:r>
                    </a:p>
                  </a:txBody>
                  <a:tcPr>
                    <a:noFill/>
                  </a:tcPr>
                </a:tc>
                <a:extLst>
                  <a:ext uri="{0D108BD9-81ED-4DB2-BD59-A6C34878D82A}">
                    <a16:rowId xmlns:a16="http://schemas.microsoft.com/office/drawing/2014/main" val="1957423602"/>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Sales</a:t>
                      </a:r>
                    </a:p>
                  </a:txBody>
                  <a:tcPr>
                    <a:noFill/>
                  </a:tcPr>
                </a:tc>
                <a:tc>
                  <a:txBody>
                    <a:bodyPr/>
                    <a:lstStyle/>
                    <a:p>
                      <a:pPr algn="ctr"/>
                      <a:r>
                        <a:rPr lang="en-US" sz="1600" dirty="0">
                          <a:solidFill>
                            <a:schemeClr val="tx1"/>
                          </a:solidFill>
                        </a:rPr>
                        <a:t>29</a:t>
                      </a:r>
                      <a:endParaRPr lang="en-US" sz="1600" b="1" u="sng" dirty="0">
                        <a:solidFill>
                          <a:schemeClr val="tx1"/>
                        </a:solidFill>
                      </a:endParaRPr>
                    </a:p>
                  </a:txBody>
                  <a:tcPr>
                    <a:noFill/>
                  </a:tcPr>
                </a:tc>
                <a:tc>
                  <a:txBody>
                    <a:bodyPr/>
                    <a:lstStyle/>
                    <a:p>
                      <a:pPr algn="ctr"/>
                      <a:r>
                        <a:rPr lang="en-US" sz="1600" b="0" u="none" dirty="0">
                          <a:solidFill>
                            <a:schemeClr val="tx1"/>
                          </a:solidFill>
                        </a:rPr>
                        <a:t>0</a:t>
                      </a:r>
                    </a:p>
                  </a:txBody>
                  <a:tcPr>
                    <a:noFill/>
                  </a:tcPr>
                </a:tc>
                <a:extLst>
                  <a:ext uri="{0D108BD9-81ED-4DB2-BD59-A6C34878D82A}">
                    <a16:rowId xmlns:a16="http://schemas.microsoft.com/office/drawing/2014/main" val="2413402598"/>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HR</a:t>
                      </a:r>
                    </a:p>
                  </a:txBody>
                  <a:tcPr>
                    <a:noFill/>
                  </a:tcPr>
                </a:tc>
                <a:tc>
                  <a:txBody>
                    <a:bodyPr/>
                    <a:lstStyle/>
                    <a:p>
                      <a:pPr algn="ctr"/>
                      <a:r>
                        <a:rPr lang="en-US" sz="1600" dirty="0">
                          <a:solidFill>
                            <a:schemeClr val="tx1"/>
                          </a:solidFill>
                        </a:rPr>
                        <a:t>34</a:t>
                      </a:r>
                      <a:endParaRPr lang="en-US" sz="1600" b="1" u="sng" dirty="0">
                        <a:solidFill>
                          <a:schemeClr val="tx1"/>
                        </a:solidFill>
                      </a:endParaRPr>
                    </a:p>
                  </a:txBody>
                  <a:tcPr>
                    <a:noFill/>
                  </a:tcPr>
                </a:tc>
                <a:tc>
                  <a:txBody>
                    <a:bodyPr/>
                    <a:lstStyle/>
                    <a:p>
                      <a:pPr algn="ctr"/>
                      <a:r>
                        <a:rPr lang="en-US" sz="1600" b="0" u="none" dirty="0">
                          <a:solidFill>
                            <a:schemeClr val="tx1"/>
                          </a:solidFill>
                        </a:rPr>
                        <a:t>1</a:t>
                      </a:r>
                    </a:p>
                  </a:txBody>
                  <a:tcPr>
                    <a:noFill/>
                  </a:tcPr>
                </a:tc>
                <a:extLst>
                  <a:ext uri="{0D108BD9-81ED-4DB2-BD59-A6C34878D82A}">
                    <a16:rowId xmlns:a16="http://schemas.microsoft.com/office/drawing/2014/main" val="2757511232"/>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HR</a:t>
                      </a:r>
                    </a:p>
                  </a:txBody>
                  <a:tcPr>
                    <a:noFill/>
                  </a:tcPr>
                </a:tc>
                <a:tc>
                  <a:txBody>
                    <a:bodyPr/>
                    <a:lstStyle/>
                    <a:p>
                      <a:pPr algn="ctr"/>
                      <a:r>
                        <a:rPr lang="en-US" sz="1600" dirty="0">
                          <a:solidFill>
                            <a:schemeClr val="tx1"/>
                          </a:solidFill>
                        </a:rPr>
                        <a:t>35</a:t>
                      </a:r>
                      <a:endParaRPr lang="en-US" sz="1600" b="1" u="sng" dirty="0">
                        <a:solidFill>
                          <a:schemeClr val="tx1"/>
                        </a:solidFill>
                      </a:endParaRPr>
                    </a:p>
                  </a:txBody>
                  <a:tcPr>
                    <a:noFill/>
                  </a:tcPr>
                </a:tc>
                <a:tc>
                  <a:txBody>
                    <a:bodyPr/>
                    <a:lstStyle/>
                    <a:p>
                      <a:pPr algn="ctr"/>
                      <a:r>
                        <a:rPr lang="en-US" sz="1600" b="0" u="none" dirty="0">
                          <a:solidFill>
                            <a:schemeClr val="tx1"/>
                          </a:solidFill>
                        </a:rPr>
                        <a:t>1</a:t>
                      </a:r>
                    </a:p>
                  </a:txBody>
                  <a:tcPr>
                    <a:noFill/>
                  </a:tcPr>
                </a:tc>
                <a:extLst>
                  <a:ext uri="{0D108BD9-81ED-4DB2-BD59-A6C34878D82A}">
                    <a16:rowId xmlns:a16="http://schemas.microsoft.com/office/drawing/2014/main" val="539415669"/>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Sales</a:t>
                      </a:r>
                    </a:p>
                  </a:txBody>
                  <a:tcPr>
                    <a:noFill/>
                  </a:tcPr>
                </a:tc>
                <a:tc>
                  <a:txBody>
                    <a:bodyPr/>
                    <a:lstStyle/>
                    <a:p>
                      <a:pPr algn="ctr"/>
                      <a:r>
                        <a:rPr lang="en-US" sz="1600" dirty="0">
                          <a:solidFill>
                            <a:schemeClr val="tx1"/>
                          </a:solidFill>
                        </a:rPr>
                        <a:t>46</a:t>
                      </a:r>
                      <a:endParaRPr lang="en-US" sz="1600" b="1" u="sng" dirty="0">
                        <a:solidFill>
                          <a:schemeClr val="tx1"/>
                        </a:solidFill>
                      </a:endParaRPr>
                    </a:p>
                  </a:txBody>
                  <a:tcPr>
                    <a:noFill/>
                  </a:tcPr>
                </a:tc>
                <a:tc>
                  <a:txBody>
                    <a:bodyPr/>
                    <a:lstStyle/>
                    <a:p>
                      <a:pPr algn="ctr"/>
                      <a:endParaRPr lang="en-US" sz="1600" b="1" u="sng" dirty="0">
                        <a:solidFill>
                          <a:schemeClr val="tx1"/>
                        </a:solidFill>
                      </a:endParaRPr>
                    </a:p>
                  </a:txBody>
                  <a:tcPr>
                    <a:noFill/>
                  </a:tcPr>
                </a:tc>
                <a:extLst>
                  <a:ext uri="{0D108BD9-81ED-4DB2-BD59-A6C34878D82A}">
                    <a16:rowId xmlns:a16="http://schemas.microsoft.com/office/drawing/2014/main" val="89522058"/>
                  </a:ext>
                </a:extLst>
              </a:tr>
            </a:tbl>
          </a:graphicData>
        </a:graphic>
      </p:graphicFrame>
      <p:graphicFrame>
        <p:nvGraphicFramePr>
          <p:cNvPr id="31" name="Table 30">
            <a:extLst>
              <a:ext uri="{FF2B5EF4-FFF2-40B4-BE49-F238E27FC236}">
                <a16:creationId xmlns:a16="http://schemas.microsoft.com/office/drawing/2014/main" id="{713BB136-55B0-EC4F-A24C-1B838BE4D114}"/>
              </a:ext>
            </a:extLst>
          </p:cNvPr>
          <p:cNvGraphicFramePr>
            <a:graphicFrameLocks noGrp="1"/>
          </p:cNvGraphicFramePr>
          <p:nvPr/>
        </p:nvGraphicFramePr>
        <p:xfrm>
          <a:off x="3145536" y="3666205"/>
          <a:ext cx="1987873" cy="2011680"/>
        </p:xfrm>
        <a:graphic>
          <a:graphicData uri="http://schemas.openxmlformats.org/drawingml/2006/table">
            <a:tbl>
              <a:tblPr firstRow="1" bandRow="1">
                <a:tableStyleId>{5A111915-BE36-4E01-A7E5-04B1672EAD32}</a:tableStyleId>
              </a:tblPr>
              <a:tblGrid>
                <a:gridCol w="736918">
                  <a:extLst>
                    <a:ext uri="{9D8B030D-6E8A-4147-A177-3AD203B41FA5}">
                      <a16:colId xmlns:a16="http://schemas.microsoft.com/office/drawing/2014/main" val="756443269"/>
                    </a:ext>
                  </a:extLst>
                </a:gridCol>
                <a:gridCol w="514037">
                  <a:extLst>
                    <a:ext uri="{9D8B030D-6E8A-4147-A177-3AD203B41FA5}">
                      <a16:colId xmlns:a16="http://schemas.microsoft.com/office/drawing/2014/main" val="106623427"/>
                    </a:ext>
                  </a:extLst>
                </a:gridCol>
                <a:gridCol w="736918">
                  <a:extLst>
                    <a:ext uri="{9D8B030D-6E8A-4147-A177-3AD203B41FA5}">
                      <a16:colId xmlns:a16="http://schemas.microsoft.com/office/drawing/2014/main" val="160116245"/>
                    </a:ext>
                  </a:extLst>
                </a:gridCol>
              </a:tblGrid>
              <a:tr h="221436">
                <a:tc>
                  <a:txBody>
                    <a:bodyPr/>
                    <a:lstStyle/>
                    <a:p>
                      <a:pPr algn="ctr"/>
                      <a:r>
                        <a:rPr lang="en-US" sz="1600" b="1" u="sng" dirty="0">
                          <a:solidFill>
                            <a:schemeClr val="tx1"/>
                          </a:solidFill>
                        </a:rPr>
                        <a:t>dep</a:t>
                      </a:r>
                    </a:p>
                  </a:txBody>
                  <a:tcPr>
                    <a:noFill/>
                  </a:tcPr>
                </a:tc>
                <a:tc>
                  <a:txBody>
                    <a:bodyPr/>
                    <a:lstStyle/>
                    <a:p>
                      <a:pPr algn="ctr"/>
                      <a:r>
                        <a:rPr lang="en-US" sz="1600" b="1" u="sng" dirty="0">
                          <a:solidFill>
                            <a:schemeClr val="tx1"/>
                          </a:solidFill>
                        </a:rPr>
                        <a:t>age</a:t>
                      </a:r>
                    </a:p>
                  </a:txBody>
                  <a:tcPr>
                    <a:no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1" u="sng" dirty="0" err="1">
                          <a:solidFill>
                            <a:schemeClr val="tx1"/>
                          </a:solidFill>
                        </a:rPr>
                        <a:t>fmask</a:t>
                      </a:r>
                      <a:endParaRPr lang="en-US" sz="1600" b="1" u="sng" dirty="0">
                        <a:solidFill>
                          <a:schemeClr val="tx1"/>
                        </a:solidFill>
                      </a:endParaRPr>
                    </a:p>
                  </a:txBody>
                  <a:tcPr>
                    <a:noFill/>
                  </a:tcPr>
                </a:tc>
                <a:extLst>
                  <a:ext uri="{0D108BD9-81ED-4DB2-BD59-A6C34878D82A}">
                    <a16:rowId xmlns:a16="http://schemas.microsoft.com/office/drawing/2014/main" val="1238788007"/>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IT</a:t>
                      </a:r>
                    </a:p>
                  </a:txBody>
                  <a:tcPr>
                    <a:noFill/>
                  </a:tcPr>
                </a:tc>
                <a:tc>
                  <a:txBody>
                    <a:bodyPr/>
                    <a:lstStyle/>
                    <a:p>
                      <a:pPr algn="ctr"/>
                      <a:r>
                        <a:rPr lang="en-US" sz="1600" dirty="0">
                          <a:solidFill>
                            <a:schemeClr val="tx1"/>
                          </a:solidFill>
                        </a:rPr>
                        <a:t>25</a:t>
                      </a:r>
                      <a:endParaRPr lang="en-US" sz="1600" b="1" u="sng" dirty="0">
                        <a:solidFill>
                          <a:schemeClr val="tx1"/>
                        </a:solidFill>
                      </a:endParaRPr>
                    </a:p>
                  </a:txBody>
                  <a:tcPr>
                    <a:noFill/>
                  </a:tcPr>
                </a:tc>
                <a:tc>
                  <a:txBody>
                    <a:bodyPr/>
                    <a:lstStyle/>
                    <a:p>
                      <a:pPr algn="ctr"/>
                      <a:r>
                        <a:rPr lang="en-US" sz="1600" b="0" u="none" dirty="0">
                          <a:solidFill>
                            <a:schemeClr val="tx1"/>
                          </a:solidFill>
                        </a:rPr>
                        <a:t>0</a:t>
                      </a:r>
                    </a:p>
                  </a:txBody>
                  <a:tcPr>
                    <a:noFill/>
                  </a:tcPr>
                </a:tc>
                <a:extLst>
                  <a:ext uri="{0D108BD9-81ED-4DB2-BD59-A6C34878D82A}">
                    <a16:rowId xmlns:a16="http://schemas.microsoft.com/office/drawing/2014/main" val="1957423602"/>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Sales</a:t>
                      </a:r>
                    </a:p>
                  </a:txBody>
                  <a:tcPr>
                    <a:noFill/>
                  </a:tcPr>
                </a:tc>
                <a:tc>
                  <a:txBody>
                    <a:bodyPr/>
                    <a:lstStyle/>
                    <a:p>
                      <a:pPr algn="ctr"/>
                      <a:r>
                        <a:rPr lang="en-US" sz="1600" dirty="0">
                          <a:solidFill>
                            <a:schemeClr val="tx1"/>
                          </a:solidFill>
                        </a:rPr>
                        <a:t>29</a:t>
                      </a:r>
                      <a:endParaRPr lang="en-US" sz="1600" b="1" u="sng" dirty="0">
                        <a:solidFill>
                          <a:schemeClr val="tx1"/>
                        </a:solidFill>
                      </a:endParaRPr>
                    </a:p>
                  </a:txBody>
                  <a:tcPr>
                    <a:noFill/>
                  </a:tcPr>
                </a:tc>
                <a:tc>
                  <a:txBody>
                    <a:bodyPr/>
                    <a:lstStyle/>
                    <a:p>
                      <a:pPr algn="ctr"/>
                      <a:r>
                        <a:rPr lang="en-US" sz="1600" b="0" u="none" dirty="0">
                          <a:solidFill>
                            <a:schemeClr val="tx1"/>
                          </a:solidFill>
                        </a:rPr>
                        <a:t>0</a:t>
                      </a:r>
                    </a:p>
                  </a:txBody>
                  <a:tcPr>
                    <a:noFill/>
                  </a:tcPr>
                </a:tc>
                <a:extLst>
                  <a:ext uri="{0D108BD9-81ED-4DB2-BD59-A6C34878D82A}">
                    <a16:rowId xmlns:a16="http://schemas.microsoft.com/office/drawing/2014/main" val="2413402598"/>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HR</a:t>
                      </a:r>
                    </a:p>
                  </a:txBody>
                  <a:tcPr>
                    <a:noFill/>
                  </a:tcPr>
                </a:tc>
                <a:tc>
                  <a:txBody>
                    <a:bodyPr/>
                    <a:lstStyle/>
                    <a:p>
                      <a:pPr algn="ctr"/>
                      <a:r>
                        <a:rPr lang="en-US" sz="1600" dirty="0">
                          <a:solidFill>
                            <a:schemeClr val="tx1"/>
                          </a:solidFill>
                        </a:rPr>
                        <a:t>34</a:t>
                      </a:r>
                      <a:endParaRPr lang="en-US" sz="1600" b="1" u="sng" dirty="0">
                        <a:solidFill>
                          <a:schemeClr val="tx1"/>
                        </a:solidFill>
                      </a:endParaRPr>
                    </a:p>
                  </a:txBody>
                  <a:tcPr>
                    <a:noFill/>
                  </a:tcPr>
                </a:tc>
                <a:tc>
                  <a:txBody>
                    <a:bodyPr/>
                    <a:lstStyle/>
                    <a:p>
                      <a:pPr algn="ctr"/>
                      <a:r>
                        <a:rPr lang="en-US" sz="1600" b="0" u="none" dirty="0">
                          <a:solidFill>
                            <a:schemeClr val="tx1"/>
                          </a:solidFill>
                        </a:rPr>
                        <a:t>1</a:t>
                      </a:r>
                    </a:p>
                  </a:txBody>
                  <a:tcPr>
                    <a:noFill/>
                  </a:tcPr>
                </a:tc>
                <a:extLst>
                  <a:ext uri="{0D108BD9-81ED-4DB2-BD59-A6C34878D82A}">
                    <a16:rowId xmlns:a16="http://schemas.microsoft.com/office/drawing/2014/main" val="2757511232"/>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HR</a:t>
                      </a:r>
                    </a:p>
                  </a:txBody>
                  <a:tcPr>
                    <a:noFill/>
                  </a:tcPr>
                </a:tc>
                <a:tc>
                  <a:txBody>
                    <a:bodyPr/>
                    <a:lstStyle/>
                    <a:p>
                      <a:pPr algn="ctr"/>
                      <a:r>
                        <a:rPr lang="en-US" sz="1600" dirty="0">
                          <a:solidFill>
                            <a:schemeClr val="tx1"/>
                          </a:solidFill>
                        </a:rPr>
                        <a:t>35</a:t>
                      </a:r>
                      <a:endParaRPr lang="en-US" sz="1600" b="1" u="sng" dirty="0">
                        <a:solidFill>
                          <a:schemeClr val="tx1"/>
                        </a:solidFill>
                      </a:endParaRPr>
                    </a:p>
                  </a:txBody>
                  <a:tcPr>
                    <a:noFill/>
                  </a:tcPr>
                </a:tc>
                <a:tc>
                  <a:txBody>
                    <a:bodyPr/>
                    <a:lstStyle/>
                    <a:p>
                      <a:pPr algn="ctr"/>
                      <a:r>
                        <a:rPr lang="en-US" sz="1600" b="0" u="none" dirty="0">
                          <a:solidFill>
                            <a:schemeClr val="tx1"/>
                          </a:solidFill>
                        </a:rPr>
                        <a:t>1</a:t>
                      </a:r>
                    </a:p>
                  </a:txBody>
                  <a:tcPr>
                    <a:noFill/>
                  </a:tcPr>
                </a:tc>
                <a:extLst>
                  <a:ext uri="{0D108BD9-81ED-4DB2-BD59-A6C34878D82A}">
                    <a16:rowId xmlns:a16="http://schemas.microsoft.com/office/drawing/2014/main" val="539415669"/>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Sales</a:t>
                      </a:r>
                    </a:p>
                  </a:txBody>
                  <a:tcPr>
                    <a:noFill/>
                  </a:tcPr>
                </a:tc>
                <a:tc>
                  <a:txBody>
                    <a:bodyPr/>
                    <a:lstStyle/>
                    <a:p>
                      <a:pPr algn="ctr"/>
                      <a:r>
                        <a:rPr lang="en-US" sz="1600" dirty="0">
                          <a:solidFill>
                            <a:schemeClr val="tx1"/>
                          </a:solidFill>
                        </a:rPr>
                        <a:t>46</a:t>
                      </a:r>
                      <a:endParaRPr lang="en-US" sz="1600" b="1" u="sng" dirty="0">
                        <a:solidFill>
                          <a:schemeClr val="tx1"/>
                        </a:solidFill>
                      </a:endParaRPr>
                    </a:p>
                  </a:txBody>
                  <a:tcPr>
                    <a:noFill/>
                  </a:tcPr>
                </a:tc>
                <a:tc>
                  <a:txBody>
                    <a:bodyPr/>
                    <a:lstStyle/>
                    <a:p>
                      <a:pPr algn="ctr"/>
                      <a:r>
                        <a:rPr lang="en-US" sz="1600" b="0" u="none" dirty="0">
                          <a:solidFill>
                            <a:schemeClr val="tx1"/>
                          </a:solidFill>
                        </a:rPr>
                        <a:t>1</a:t>
                      </a:r>
                    </a:p>
                  </a:txBody>
                  <a:tcPr>
                    <a:noFill/>
                  </a:tcPr>
                </a:tc>
                <a:extLst>
                  <a:ext uri="{0D108BD9-81ED-4DB2-BD59-A6C34878D82A}">
                    <a16:rowId xmlns:a16="http://schemas.microsoft.com/office/drawing/2014/main" val="89522058"/>
                  </a:ext>
                </a:extLst>
              </a:tr>
            </a:tbl>
          </a:graphicData>
        </a:graphic>
      </p:graphicFrame>
      <p:graphicFrame>
        <p:nvGraphicFramePr>
          <p:cNvPr id="33" name="Table 32">
            <a:extLst>
              <a:ext uri="{FF2B5EF4-FFF2-40B4-BE49-F238E27FC236}">
                <a16:creationId xmlns:a16="http://schemas.microsoft.com/office/drawing/2014/main" id="{92D77871-86EF-044C-8E64-F41E6B3710EF}"/>
              </a:ext>
            </a:extLst>
          </p:cNvPr>
          <p:cNvGraphicFramePr>
            <a:graphicFrameLocks noGrp="1"/>
          </p:cNvGraphicFramePr>
          <p:nvPr/>
        </p:nvGraphicFramePr>
        <p:xfrm>
          <a:off x="3145536" y="3666205"/>
          <a:ext cx="1250955" cy="2011680"/>
        </p:xfrm>
        <a:graphic>
          <a:graphicData uri="http://schemas.openxmlformats.org/drawingml/2006/table">
            <a:tbl>
              <a:tblPr firstRow="1" bandRow="1">
                <a:tableStyleId>{5A111915-BE36-4E01-A7E5-04B1672EAD32}</a:tableStyleId>
              </a:tblPr>
              <a:tblGrid>
                <a:gridCol w="736918">
                  <a:extLst>
                    <a:ext uri="{9D8B030D-6E8A-4147-A177-3AD203B41FA5}">
                      <a16:colId xmlns:a16="http://schemas.microsoft.com/office/drawing/2014/main" val="756443269"/>
                    </a:ext>
                  </a:extLst>
                </a:gridCol>
                <a:gridCol w="514037">
                  <a:extLst>
                    <a:ext uri="{9D8B030D-6E8A-4147-A177-3AD203B41FA5}">
                      <a16:colId xmlns:a16="http://schemas.microsoft.com/office/drawing/2014/main" val="106623427"/>
                    </a:ext>
                  </a:extLst>
                </a:gridCol>
              </a:tblGrid>
              <a:tr h="221436">
                <a:tc>
                  <a:txBody>
                    <a:bodyPr/>
                    <a:lstStyle/>
                    <a:p>
                      <a:pPr algn="ctr"/>
                      <a:r>
                        <a:rPr lang="en-US" sz="1600" b="1" u="sng" dirty="0">
                          <a:solidFill>
                            <a:schemeClr val="tx1"/>
                          </a:solidFill>
                        </a:rPr>
                        <a:t>dep</a:t>
                      </a:r>
                    </a:p>
                  </a:txBody>
                  <a:tcPr>
                    <a:noFill/>
                  </a:tcPr>
                </a:tc>
                <a:tc>
                  <a:txBody>
                    <a:bodyPr/>
                    <a:lstStyle/>
                    <a:p>
                      <a:pPr algn="ctr"/>
                      <a:r>
                        <a:rPr lang="en-US" sz="1600" b="1" u="sng" dirty="0">
                          <a:solidFill>
                            <a:schemeClr val="tx1"/>
                          </a:solidFill>
                        </a:rPr>
                        <a:t>age</a:t>
                      </a:r>
                    </a:p>
                  </a:txBody>
                  <a:tcPr>
                    <a:noFill/>
                  </a:tcPr>
                </a:tc>
                <a:extLst>
                  <a:ext uri="{0D108BD9-81ED-4DB2-BD59-A6C34878D82A}">
                    <a16:rowId xmlns:a16="http://schemas.microsoft.com/office/drawing/2014/main" val="1238788007"/>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IT</a:t>
                      </a:r>
                    </a:p>
                  </a:txBody>
                  <a:tcPr>
                    <a:noFill/>
                  </a:tcPr>
                </a:tc>
                <a:tc>
                  <a:txBody>
                    <a:bodyPr/>
                    <a:lstStyle/>
                    <a:p>
                      <a:pPr algn="ctr"/>
                      <a:r>
                        <a:rPr lang="en-US" sz="1600" dirty="0">
                          <a:solidFill>
                            <a:schemeClr val="tx1"/>
                          </a:solidFill>
                        </a:rPr>
                        <a:t>25</a:t>
                      </a:r>
                      <a:endParaRPr lang="en-US" sz="1600" b="1" u="sng" dirty="0">
                        <a:solidFill>
                          <a:schemeClr val="tx1"/>
                        </a:solidFill>
                      </a:endParaRPr>
                    </a:p>
                  </a:txBody>
                  <a:tcPr>
                    <a:noFill/>
                  </a:tcPr>
                </a:tc>
                <a:extLst>
                  <a:ext uri="{0D108BD9-81ED-4DB2-BD59-A6C34878D82A}">
                    <a16:rowId xmlns:a16="http://schemas.microsoft.com/office/drawing/2014/main" val="1957423602"/>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Sales</a:t>
                      </a:r>
                    </a:p>
                  </a:txBody>
                  <a:tcPr>
                    <a:noFill/>
                  </a:tcPr>
                </a:tc>
                <a:tc>
                  <a:txBody>
                    <a:bodyPr/>
                    <a:lstStyle/>
                    <a:p>
                      <a:pPr algn="ctr"/>
                      <a:r>
                        <a:rPr lang="en-US" sz="1600" dirty="0">
                          <a:solidFill>
                            <a:schemeClr val="tx1"/>
                          </a:solidFill>
                        </a:rPr>
                        <a:t>29</a:t>
                      </a:r>
                      <a:endParaRPr lang="en-US" sz="1600" b="1" u="sng" dirty="0">
                        <a:solidFill>
                          <a:schemeClr val="tx1"/>
                        </a:solidFill>
                      </a:endParaRPr>
                    </a:p>
                  </a:txBody>
                  <a:tcPr>
                    <a:noFill/>
                  </a:tcPr>
                </a:tc>
                <a:extLst>
                  <a:ext uri="{0D108BD9-81ED-4DB2-BD59-A6C34878D82A}">
                    <a16:rowId xmlns:a16="http://schemas.microsoft.com/office/drawing/2014/main" val="2413402598"/>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HR</a:t>
                      </a:r>
                    </a:p>
                  </a:txBody>
                  <a:tcPr>
                    <a:noFill/>
                  </a:tcPr>
                </a:tc>
                <a:tc>
                  <a:txBody>
                    <a:bodyPr/>
                    <a:lstStyle/>
                    <a:p>
                      <a:pPr algn="ctr"/>
                      <a:r>
                        <a:rPr lang="en-US" sz="1600" dirty="0">
                          <a:solidFill>
                            <a:schemeClr val="tx1"/>
                          </a:solidFill>
                        </a:rPr>
                        <a:t>34</a:t>
                      </a:r>
                      <a:endParaRPr lang="en-US" sz="1600" b="1" u="sng" dirty="0">
                        <a:solidFill>
                          <a:schemeClr val="tx1"/>
                        </a:solidFill>
                      </a:endParaRPr>
                    </a:p>
                  </a:txBody>
                  <a:tcPr>
                    <a:noFill/>
                  </a:tcPr>
                </a:tc>
                <a:extLst>
                  <a:ext uri="{0D108BD9-81ED-4DB2-BD59-A6C34878D82A}">
                    <a16:rowId xmlns:a16="http://schemas.microsoft.com/office/drawing/2014/main" val="2757511232"/>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HR</a:t>
                      </a:r>
                    </a:p>
                  </a:txBody>
                  <a:tcPr>
                    <a:noFill/>
                  </a:tcPr>
                </a:tc>
                <a:tc>
                  <a:txBody>
                    <a:bodyPr/>
                    <a:lstStyle/>
                    <a:p>
                      <a:pPr algn="ctr"/>
                      <a:r>
                        <a:rPr lang="en-US" sz="1600" dirty="0">
                          <a:solidFill>
                            <a:schemeClr val="tx1"/>
                          </a:solidFill>
                        </a:rPr>
                        <a:t>35</a:t>
                      </a:r>
                      <a:endParaRPr lang="en-US" sz="1600" b="1" u="sng" dirty="0">
                        <a:solidFill>
                          <a:schemeClr val="tx1"/>
                        </a:solidFill>
                      </a:endParaRPr>
                    </a:p>
                  </a:txBody>
                  <a:tcPr>
                    <a:noFill/>
                  </a:tcPr>
                </a:tc>
                <a:extLst>
                  <a:ext uri="{0D108BD9-81ED-4DB2-BD59-A6C34878D82A}">
                    <a16:rowId xmlns:a16="http://schemas.microsoft.com/office/drawing/2014/main" val="539415669"/>
                  </a:ext>
                </a:extLst>
              </a:tr>
              <a:tr h="22143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rPr>
                        <a:t>Sales</a:t>
                      </a:r>
                    </a:p>
                  </a:txBody>
                  <a:tcPr>
                    <a:noFill/>
                  </a:tcPr>
                </a:tc>
                <a:tc>
                  <a:txBody>
                    <a:bodyPr/>
                    <a:lstStyle/>
                    <a:p>
                      <a:pPr algn="ctr"/>
                      <a:r>
                        <a:rPr lang="en-US" sz="1600" dirty="0">
                          <a:solidFill>
                            <a:schemeClr val="tx1"/>
                          </a:solidFill>
                        </a:rPr>
                        <a:t>46</a:t>
                      </a:r>
                      <a:endParaRPr lang="en-US" sz="1600" b="1" u="sng" dirty="0">
                        <a:solidFill>
                          <a:schemeClr val="tx1"/>
                        </a:solidFill>
                      </a:endParaRPr>
                    </a:p>
                  </a:txBody>
                  <a:tcPr>
                    <a:noFill/>
                  </a:tcPr>
                </a:tc>
                <a:extLst>
                  <a:ext uri="{0D108BD9-81ED-4DB2-BD59-A6C34878D82A}">
                    <a16:rowId xmlns:a16="http://schemas.microsoft.com/office/drawing/2014/main" val="89522058"/>
                  </a:ext>
                </a:extLst>
              </a:tr>
            </a:tbl>
          </a:graphicData>
        </a:graphic>
      </p:graphicFrame>
    </p:spTree>
    <p:custDataLst>
      <p:tags r:id="rId1"/>
    </p:custDataLst>
    <p:extLst>
      <p:ext uri="{BB962C8B-B14F-4D97-AF65-F5344CB8AC3E}">
        <p14:creationId xmlns:p14="http://schemas.microsoft.com/office/powerpoint/2010/main" val="156176748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nodeType="clickEffect">
                                  <p:stCondLst>
                                    <p:cond delay="0"/>
                                  </p:stCondLst>
                                  <p:childTnLst>
                                    <p:set>
                                      <p:cBhvr>
                                        <p:cTn id="20" dur="1" fill="hold">
                                          <p:stCondLst>
                                            <p:cond delay="0"/>
                                          </p:stCondLst>
                                        </p:cTn>
                                        <p:tgtEl>
                                          <p:spTgt spid="33"/>
                                        </p:tgtEl>
                                        <p:attrNameLst>
                                          <p:attrName>style.visibility</p:attrName>
                                        </p:attrNameLst>
                                      </p:cBhvr>
                                      <p:to>
                                        <p:strVal val="hidden"/>
                                      </p:to>
                                    </p:set>
                                  </p:childTnLst>
                                </p:cTn>
                              </p:par>
                              <p:par>
                                <p:cTn id="21" presetID="1" presetClass="entr" presetSubtype="0" fill="hold" nodeType="withEffect">
                                  <p:stCondLst>
                                    <p:cond delay="0"/>
                                  </p:stCondLst>
                                  <p:childTnLst>
                                    <p:set>
                                      <p:cBhvr>
                                        <p:cTn id="22" dur="1" fill="hold">
                                          <p:stCondLst>
                                            <p:cond delay="0"/>
                                          </p:stCondLst>
                                        </p:cTn>
                                        <p:tgtEl>
                                          <p:spTgt spid="4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43"/>
                                        </p:tgtEl>
                                        <p:attrNameLst>
                                          <p:attrName>style.visibility</p:attrName>
                                        </p:attrNameLst>
                                      </p:cBhvr>
                                      <p:to>
                                        <p:strVal val="hidden"/>
                                      </p:to>
                                    </p:set>
                                  </p:childTnLst>
                                </p:cTn>
                              </p:par>
                              <p:par>
                                <p:cTn id="27" presetID="1" presetClass="entr" presetSubtype="0" fill="hold" nodeType="with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nodeType="clickEffect">
                                  <p:stCondLst>
                                    <p:cond delay="0"/>
                                  </p:stCondLst>
                                  <p:childTnLst>
                                    <p:set>
                                      <p:cBhvr>
                                        <p:cTn id="34" dur="1" fill="hold">
                                          <p:stCondLst>
                                            <p:cond delay="0"/>
                                          </p:stCondLst>
                                        </p:cTn>
                                        <p:tgtEl>
                                          <p:spTgt spid="26"/>
                                        </p:tgtEl>
                                        <p:attrNameLst>
                                          <p:attrName>style.visibility</p:attrName>
                                        </p:attrNameLst>
                                      </p:cBhvr>
                                      <p:to>
                                        <p:strVal val="hidden"/>
                                      </p:to>
                                    </p:set>
                                  </p:childTnLst>
                                </p:cTn>
                              </p:par>
                              <p:par>
                                <p:cTn id="35" presetID="1" presetClass="exit" presetSubtype="0" fill="hold" nodeType="withEffect">
                                  <p:stCondLst>
                                    <p:cond delay="0"/>
                                  </p:stCondLst>
                                  <p:childTnLst>
                                    <p:set>
                                      <p:cBhvr>
                                        <p:cTn id="36" dur="1" fill="hold">
                                          <p:stCondLst>
                                            <p:cond delay="0"/>
                                          </p:stCondLst>
                                        </p:cTn>
                                        <p:tgtEl>
                                          <p:spTgt spid="22"/>
                                        </p:tgtEl>
                                        <p:attrNameLst>
                                          <p:attrName>style.visibility</p:attrName>
                                        </p:attrNameLst>
                                      </p:cBhvr>
                                      <p:to>
                                        <p:strVal val="hidden"/>
                                      </p:to>
                                    </p:set>
                                  </p:childTnLst>
                                </p:cTn>
                              </p:par>
                              <p:par>
                                <p:cTn id="37" presetID="1" presetClass="entr" presetSubtype="0" fill="hold" nodeType="withEffect">
                                  <p:stCondLst>
                                    <p:cond delay="0"/>
                                  </p:stCondLst>
                                  <p:childTnLst>
                                    <p:set>
                                      <p:cBhvr>
                                        <p:cTn id="38" dur="1" fill="hold">
                                          <p:stCondLst>
                                            <p:cond delay="0"/>
                                          </p:stCondLst>
                                        </p:cTn>
                                        <p:tgtEl>
                                          <p:spTgt spid="47"/>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7"/>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nodeType="clickEffect">
                                  <p:stCondLst>
                                    <p:cond delay="0"/>
                                  </p:stCondLst>
                                  <p:childTnLst>
                                    <p:set>
                                      <p:cBhvr>
                                        <p:cTn id="44" dur="1" fill="hold">
                                          <p:stCondLst>
                                            <p:cond delay="0"/>
                                          </p:stCondLst>
                                        </p:cTn>
                                        <p:tgtEl>
                                          <p:spTgt spid="27"/>
                                        </p:tgtEl>
                                        <p:attrNameLst>
                                          <p:attrName>style.visibility</p:attrName>
                                        </p:attrNameLst>
                                      </p:cBhvr>
                                      <p:to>
                                        <p:strVal val="hidden"/>
                                      </p:to>
                                    </p:set>
                                  </p:childTnLst>
                                </p:cTn>
                              </p:par>
                              <p:par>
                                <p:cTn id="45" presetID="1" presetClass="entr" presetSubtype="0" fill="hold" nodeType="withEffect">
                                  <p:stCondLst>
                                    <p:cond delay="0"/>
                                  </p:stCondLst>
                                  <p:childTnLst>
                                    <p:set>
                                      <p:cBhvr>
                                        <p:cTn id="46" dur="1" fill="hold">
                                          <p:stCondLst>
                                            <p:cond delay="0"/>
                                          </p:stCondLst>
                                        </p:cTn>
                                        <p:tgtEl>
                                          <p:spTgt spid="28"/>
                                        </p:tgtEl>
                                        <p:attrNameLst>
                                          <p:attrName>style.visibility</p:attrName>
                                        </p:attrNameLst>
                                      </p:cBhvr>
                                      <p:to>
                                        <p:strVal val="visible"/>
                                      </p:to>
                                    </p:set>
                                  </p:childTnLst>
                                </p:cTn>
                              </p:par>
                              <p:par>
                                <p:cTn id="47" presetID="1" presetClass="exit" presetSubtype="0" fill="hold" nodeType="withEffect">
                                  <p:stCondLst>
                                    <p:cond delay="0"/>
                                  </p:stCondLst>
                                  <p:childTnLst>
                                    <p:set>
                                      <p:cBhvr>
                                        <p:cTn id="48" dur="1" fill="hold">
                                          <p:stCondLst>
                                            <p:cond delay="0"/>
                                          </p:stCondLst>
                                        </p:cTn>
                                        <p:tgtEl>
                                          <p:spTgt spid="47"/>
                                        </p:tgtEl>
                                        <p:attrNameLst>
                                          <p:attrName>style.visibility</p:attrName>
                                        </p:attrNameLst>
                                      </p:cBhvr>
                                      <p:to>
                                        <p:strVal val="hidden"/>
                                      </p:to>
                                    </p:set>
                                  </p:childTnLst>
                                </p:cTn>
                              </p:par>
                              <p:par>
                                <p:cTn id="49" presetID="1" presetClass="entr" presetSubtype="0" fill="hold" nodeType="withEffect">
                                  <p:stCondLst>
                                    <p:cond delay="0"/>
                                  </p:stCondLst>
                                  <p:childTnLst>
                                    <p:set>
                                      <p:cBhvr>
                                        <p:cTn id="50" dur="1" fill="hold">
                                          <p:stCondLst>
                                            <p:cond delay="0"/>
                                          </p:stCondLst>
                                        </p:cTn>
                                        <p:tgtEl>
                                          <p:spTgt spid="48"/>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nodeType="clickEffect">
                                  <p:stCondLst>
                                    <p:cond delay="0"/>
                                  </p:stCondLst>
                                  <p:childTnLst>
                                    <p:set>
                                      <p:cBhvr>
                                        <p:cTn id="54" dur="1" fill="hold">
                                          <p:stCondLst>
                                            <p:cond delay="0"/>
                                          </p:stCondLst>
                                        </p:cTn>
                                        <p:tgtEl>
                                          <p:spTgt spid="28"/>
                                        </p:tgtEl>
                                        <p:attrNameLst>
                                          <p:attrName>style.visibility</p:attrName>
                                        </p:attrNameLst>
                                      </p:cBhvr>
                                      <p:to>
                                        <p:strVal val="hidden"/>
                                      </p:to>
                                    </p:set>
                                  </p:childTnLst>
                                </p:cTn>
                              </p:par>
                              <p:par>
                                <p:cTn id="55" presetID="1" presetClass="exit" presetSubtype="0" fill="hold" nodeType="withEffect">
                                  <p:stCondLst>
                                    <p:cond delay="0"/>
                                  </p:stCondLst>
                                  <p:childTnLst>
                                    <p:set>
                                      <p:cBhvr>
                                        <p:cTn id="56" dur="1" fill="hold">
                                          <p:stCondLst>
                                            <p:cond delay="0"/>
                                          </p:stCondLst>
                                        </p:cTn>
                                        <p:tgtEl>
                                          <p:spTgt spid="48"/>
                                        </p:tgtEl>
                                        <p:attrNameLst>
                                          <p:attrName>style.visibility</p:attrName>
                                        </p:attrNameLst>
                                      </p:cBhvr>
                                      <p:to>
                                        <p:strVal val="hidden"/>
                                      </p:to>
                                    </p:set>
                                  </p:childTnLst>
                                </p:cTn>
                              </p:par>
                              <p:par>
                                <p:cTn id="57" presetID="1" presetClass="entr" presetSubtype="0" fill="hold" nodeType="withEffect">
                                  <p:stCondLst>
                                    <p:cond delay="0"/>
                                  </p:stCondLst>
                                  <p:childTnLst>
                                    <p:set>
                                      <p:cBhvr>
                                        <p:cTn id="58" dur="1" fill="hold">
                                          <p:stCondLst>
                                            <p:cond delay="0"/>
                                          </p:stCondLst>
                                        </p:cTn>
                                        <p:tgtEl>
                                          <p:spTgt spid="49"/>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3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xit" presetSubtype="0" fill="hold" nodeType="clickEffect">
                                  <p:stCondLst>
                                    <p:cond delay="0"/>
                                  </p:stCondLst>
                                  <p:childTnLst>
                                    <p:set>
                                      <p:cBhvr>
                                        <p:cTn id="64" dur="1" fill="hold">
                                          <p:stCondLst>
                                            <p:cond delay="0"/>
                                          </p:stCondLst>
                                        </p:cTn>
                                        <p:tgtEl>
                                          <p:spTgt spid="30"/>
                                        </p:tgtEl>
                                        <p:attrNameLst>
                                          <p:attrName>style.visibility</p:attrName>
                                        </p:attrNameLst>
                                      </p:cBhvr>
                                      <p:to>
                                        <p:strVal val="hidden"/>
                                      </p:to>
                                    </p:set>
                                  </p:childTnLst>
                                </p:cTn>
                              </p:par>
                              <p:par>
                                <p:cTn id="65" presetID="1" presetClass="exit" presetSubtype="0" fill="hold" nodeType="withEffect">
                                  <p:stCondLst>
                                    <p:cond delay="0"/>
                                  </p:stCondLst>
                                  <p:childTnLst>
                                    <p:set>
                                      <p:cBhvr>
                                        <p:cTn id="66" dur="1" fill="hold">
                                          <p:stCondLst>
                                            <p:cond delay="0"/>
                                          </p:stCondLst>
                                        </p:cTn>
                                        <p:tgtEl>
                                          <p:spTgt spid="49"/>
                                        </p:tgtEl>
                                        <p:attrNameLst>
                                          <p:attrName>style.visibility</p:attrName>
                                        </p:attrNameLst>
                                      </p:cBhvr>
                                      <p:to>
                                        <p:strVal val="hidden"/>
                                      </p:to>
                                    </p:set>
                                  </p:childTnLst>
                                </p:cTn>
                              </p:par>
                              <p:par>
                                <p:cTn id="67" presetID="1" presetClass="entr" presetSubtype="0" fill="hold" nodeType="withEffect">
                                  <p:stCondLst>
                                    <p:cond delay="0"/>
                                  </p:stCondLst>
                                  <p:childTnLst>
                                    <p:set>
                                      <p:cBhvr>
                                        <p:cTn id="68" dur="1" fill="hold">
                                          <p:stCondLst>
                                            <p:cond delay="0"/>
                                          </p:stCondLst>
                                        </p:cTn>
                                        <p:tgtEl>
                                          <p:spTgt spid="50"/>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31"/>
                                        </p:tgtEl>
                                        <p:attrNameLst>
                                          <p:attrName>style.visibility</p:attrName>
                                        </p:attrNameLst>
                                      </p:cBhvr>
                                      <p:to>
                                        <p:strVal val="visible"/>
                                      </p:to>
                                    </p:set>
                                  </p:childTnLst>
                                </p:cTn>
                              </p:par>
                              <p:par>
                                <p:cTn id="71" presetID="1" presetClass="exit" presetSubtype="0" fill="hold" nodeType="withEffect">
                                  <p:stCondLst>
                                    <p:cond delay="0"/>
                                  </p:stCondLst>
                                  <p:childTnLst>
                                    <p:set>
                                      <p:cBhvr>
                                        <p:cTn id="72" dur="1" fill="hold">
                                          <p:stCondLst>
                                            <p:cond delay="0"/>
                                          </p:stCondLst>
                                        </p:cTn>
                                        <p:tgtEl>
                                          <p:spTgt spid="50"/>
                                        </p:tgtEl>
                                        <p:attrNameLst>
                                          <p:attrName>style.visibility</p:attrName>
                                        </p:attrNameLst>
                                      </p:cBhvr>
                                      <p:to>
                                        <p:strVal val="hidden"/>
                                      </p:to>
                                    </p:set>
                                  </p:childTnLst>
                                </p:cTn>
                              </p:par>
                            </p:childTnLst>
                          </p:cTn>
                        </p:par>
                      </p:childTnLst>
                    </p:cTn>
                  </p:par>
                  <p:par>
                    <p:cTn id="73" fill="hold">
                      <p:stCondLst>
                        <p:cond delay="indefinite"/>
                      </p:stCondLst>
                      <p:childTnLst>
                        <p:par>
                          <p:cTn id="74" fill="hold">
                            <p:stCondLst>
                              <p:cond delay="0"/>
                            </p:stCondLst>
                            <p:childTnLst>
                              <p:par>
                                <p:cTn id="75" presetID="0" presetClass="path" presetSubtype="0" accel="50000" decel="50000" fill="hold" nodeType="clickEffect">
                                  <p:stCondLst>
                                    <p:cond delay="0"/>
                                  </p:stCondLst>
                                  <p:childTnLst>
                                    <p:animMotion origin="layout" path="M -3.61111E-6 2.22222E-6 L 0.31337 -0.00023 " pathEditMode="relative" rAng="0" ptsTypes="AA">
                                      <p:cBhvr>
                                        <p:cTn id="76" dur="2000" fill="hold"/>
                                        <p:tgtEl>
                                          <p:spTgt spid="31"/>
                                        </p:tgtEl>
                                        <p:attrNameLst>
                                          <p:attrName>ppt_x</p:attrName>
                                          <p:attrName>ppt_y</p:attrName>
                                        </p:attrNameLst>
                                      </p:cBhvr>
                                      <p:rCtr x="16094" y="-162"/>
                                    </p:animMotion>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3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3504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a:xfrm>
            <a:off x="7003891" y="6588680"/>
            <a:ext cx="2133600" cy="365125"/>
          </a:xfrm>
        </p:spPr>
        <p:txBody>
          <a:bodyPr/>
          <a:lstStyle/>
          <a:p>
            <a:fld id="{65CC13EC-677E-384F-B278-2939878C589F}" type="slidenum">
              <a:rPr lang="en-US" smtClean="0"/>
              <a:t>22</a:t>
            </a:fld>
            <a:endParaRPr lang="en-US"/>
          </a:p>
        </p:txBody>
      </p:sp>
      <p:sp>
        <p:nvSpPr>
          <p:cNvPr id="16" name="TextBox 15">
            <a:extLst>
              <a:ext uri="{FF2B5EF4-FFF2-40B4-BE49-F238E27FC236}">
                <a16:creationId xmlns:a16="http://schemas.microsoft.com/office/drawing/2014/main" id="{70B28615-162E-0446-97BA-6A74199ED555}"/>
              </a:ext>
            </a:extLst>
          </p:cNvPr>
          <p:cNvSpPr txBox="1"/>
          <p:nvPr/>
        </p:nvSpPr>
        <p:spPr>
          <a:xfrm>
            <a:off x="-4025" y="-10993"/>
            <a:ext cx="9148025" cy="523220"/>
          </a:xfrm>
          <a:prstGeom prst="rect">
            <a:avLst/>
          </a:prstGeom>
          <a:noFill/>
        </p:spPr>
        <p:txBody>
          <a:bodyPr wrap="square" rtlCol="0">
            <a:spAutoFit/>
          </a:bodyPr>
          <a:lstStyle/>
          <a:p>
            <a:pPr marL="274320" indent="-457200"/>
            <a:r>
              <a:rPr lang="en-US" sz="2800" kern="0" dirty="0">
                <a:latin typeface="Arial"/>
                <a:cs typeface="Arial"/>
              </a:rPr>
              <a:t>Repetitions in Traditional Processors</a:t>
            </a:r>
            <a:endParaRPr lang="en-US" sz="2800" dirty="0">
              <a:latin typeface="Arial" panose="020B0604020202020204" pitchFamily="34" charset="0"/>
              <a:cs typeface="Arial" panose="020B0604020202020204" pitchFamily="34" charset="0"/>
            </a:endParaRPr>
          </a:p>
        </p:txBody>
      </p:sp>
      <p:graphicFrame>
        <p:nvGraphicFramePr>
          <p:cNvPr id="118" name="Table 89">
            <a:extLst>
              <a:ext uri="{FF2B5EF4-FFF2-40B4-BE49-F238E27FC236}">
                <a16:creationId xmlns:a16="http://schemas.microsoft.com/office/drawing/2014/main" id="{48098250-C6D8-3E45-A6B1-A0A16700ADD7}"/>
              </a:ext>
            </a:extLst>
          </p:cNvPr>
          <p:cNvGraphicFramePr>
            <a:graphicFrameLocks noGrp="1"/>
          </p:cNvGraphicFramePr>
          <p:nvPr/>
        </p:nvGraphicFramePr>
        <p:xfrm>
          <a:off x="306268" y="3172487"/>
          <a:ext cx="2307146" cy="2990330"/>
        </p:xfrm>
        <a:graphic>
          <a:graphicData uri="http://schemas.openxmlformats.org/drawingml/2006/table">
            <a:tbl>
              <a:tblPr firstRow="1" bandRow="1">
                <a:tableStyleId>{5940675A-B579-460E-94D1-54222C63F5DA}</a:tableStyleId>
              </a:tblPr>
              <a:tblGrid>
                <a:gridCol w="655955">
                  <a:extLst>
                    <a:ext uri="{9D8B030D-6E8A-4147-A177-3AD203B41FA5}">
                      <a16:colId xmlns:a16="http://schemas.microsoft.com/office/drawing/2014/main" val="2830262626"/>
                    </a:ext>
                  </a:extLst>
                </a:gridCol>
                <a:gridCol w="844423">
                  <a:extLst>
                    <a:ext uri="{9D8B030D-6E8A-4147-A177-3AD203B41FA5}">
                      <a16:colId xmlns:a16="http://schemas.microsoft.com/office/drawing/2014/main" val="2411793528"/>
                    </a:ext>
                  </a:extLst>
                </a:gridCol>
                <a:gridCol w="806768">
                  <a:extLst>
                    <a:ext uri="{9D8B030D-6E8A-4147-A177-3AD203B41FA5}">
                      <a16:colId xmlns:a16="http://schemas.microsoft.com/office/drawing/2014/main" val="1655692077"/>
                    </a:ext>
                  </a:extLst>
                </a:gridCol>
              </a:tblGrid>
              <a:tr h="392505">
                <a:tc>
                  <a:txBody>
                    <a:bodyPr/>
                    <a:lstStyle/>
                    <a:p>
                      <a:pPr algn="ctr"/>
                      <a:r>
                        <a:rPr lang="en-US" sz="1600" b="1" u="sng" dirty="0"/>
                        <a:t>b</a:t>
                      </a:r>
                    </a:p>
                  </a:txBody>
                  <a:tcPr/>
                </a:tc>
                <a:tc>
                  <a:txBody>
                    <a:bodyPr/>
                    <a:lstStyle/>
                    <a:p>
                      <a:pPr algn="ctr"/>
                      <a:r>
                        <a:rPr lang="en-US" sz="1600" b="1" u="sng" dirty="0"/>
                        <a:t>name</a:t>
                      </a:r>
                    </a:p>
                  </a:txBody>
                  <a:tcPr/>
                </a:tc>
                <a:tc>
                  <a:txBody>
                    <a:bodyPr/>
                    <a:lstStyle/>
                    <a:p>
                      <a:pPr algn="ctr"/>
                      <a:r>
                        <a:rPr lang="en-US" sz="1600" b="1" u="sng" dirty="0" err="1"/>
                        <a:t>fmask</a:t>
                      </a:r>
                      <a:endParaRPr lang="en-US" sz="1600" b="1" u="sng" dirty="0"/>
                    </a:p>
                  </a:txBody>
                  <a:tcPr/>
                </a:tc>
                <a:extLst>
                  <a:ext uri="{0D108BD9-81ED-4DB2-BD59-A6C34878D82A}">
                    <a16:rowId xmlns:a16="http://schemas.microsoft.com/office/drawing/2014/main" val="1743051445"/>
                  </a:ext>
                </a:extLst>
              </a:tr>
              <a:tr h="392505">
                <a:tc>
                  <a:txBody>
                    <a:bodyPr/>
                    <a:lstStyle/>
                    <a:p>
                      <a:pPr algn="ctr"/>
                      <a:r>
                        <a:rPr lang="en-US" sz="1600" dirty="0"/>
                        <a:t>L</a:t>
                      </a:r>
                      <a:r>
                        <a:rPr lang="en-US" sz="1600" baseline="-25000" dirty="0"/>
                        <a:t>1</a:t>
                      </a:r>
                      <a:endParaRPr lang="en-US" sz="1600" dirty="0"/>
                    </a:p>
                  </a:txBody>
                  <a:tcPr/>
                </a:tc>
                <a:tc>
                  <a:txBody>
                    <a:bodyPr/>
                    <a:lstStyle/>
                    <a:p>
                      <a:pPr algn="ctr"/>
                      <a:r>
                        <a:rPr lang="en-US" sz="1600" dirty="0"/>
                        <a:t>Liz</a:t>
                      </a:r>
                    </a:p>
                  </a:txBody>
                  <a:tcPr/>
                </a:tc>
                <a:tc>
                  <a:txBody>
                    <a:bodyPr/>
                    <a:lstStyle/>
                    <a:p>
                      <a:pPr algn="ctr"/>
                      <a:r>
                        <a:rPr lang="en-US" sz="1600" dirty="0"/>
                        <a:t>1</a:t>
                      </a:r>
                    </a:p>
                  </a:txBody>
                  <a:tcPr/>
                </a:tc>
                <a:extLst>
                  <a:ext uri="{0D108BD9-81ED-4DB2-BD59-A6C34878D82A}">
                    <a16:rowId xmlns:a16="http://schemas.microsoft.com/office/drawing/2014/main" val="2850344886"/>
                  </a:ext>
                </a:extLst>
              </a:tr>
              <a:tr h="392505">
                <a:tc>
                  <a:txBody>
                    <a:bodyPr/>
                    <a:lstStyle/>
                    <a:p>
                      <a:pPr algn="ctr"/>
                      <a:r>
                        <a:rPr lang="en-US" sz="1600" dirty="0"/>
                        <a:t>L</a:t>
                      </a:r>
                      <a:r>
                        <a:rPr lang="en-US" sz="1600" baseline="-25000" dirty="0"/>
                        <a:t>2</a:t>
                      </a:r>
                      <a:endParaRPr lang="en-US" sz="1600" dirty="0"/>
                    </a:p>
                  </a:txBody>
                  <a:tcPr/>
                </a:tc>
                <a:tc>
                  <a:txBody>
                    <a:bodyPr/>
                    <a:lstStyle/>
                    <a:p>
                      <a:pPr algn="ctr"/>
                      <a:r>
                        <a:rPr lang="en-US" sz="1600" dirty="0"/>
                        <a:t>Liz</a:t>
                      </a:r>
                    </a:p>
                  </a:txBody>
                  <a:tcPr/>
                </a:tc>
                <a:tc>
                  <a:txBody>
                    <a:bodyPr/>
                    <a:lstStyle/>
                    <a:p>
                      <a:pPr algn="ctr"/>
                      <a:r>
                        <a:rPr lang="en-US" sz="1600" dirty="0"/>
                        <a:t>1</a:t>
                      </a:r>
                    </a:p>
                  </a:txBody>
                  <a:tcPr/>
                </a:tc>
                <a:extLst>
                  <a:ext uri="{0D108BD9-81ED-4DB2-BD59-A6C34878D82A}">
                    <a16:rowId xmlns:a16="http://schemas.microsoft.com/office/drawing/2014/main" val="90788350"/>
                  </a:ext>
                </a:extLst>
              </a:tr>
              <a:tr h="350795">
                <a:tc>
                  <a:txBody>
                    <a:bodyPr/>
                    <a:lstStyle/>
                    <a:p>
                      <a:pPr algn="ctr"/>
                      <a:r>
                        <a:rPr lang="en-US" sz="1600" dirty="0"/>
                        <a:t>U</a:t>
                      </a:r>
                      <a:r>
                        <a:rPr lang="en-US" sz="1600" baseline="-25000" dirty="0"/>
                        <a:t>1</a:t>
                      </a:r>
                      <a:endParaRPr lang="en-US" sz="1600" dirty="0"/>
                    </a:p>
                  </a:txBody>
                  <a:tcPr/>
                </a:tc>
                <a:tc>
                  <a:txBody>
                    <a:bodyPr/>
                    <a:lstStyle/>
                    <a:p>
                      <a:pPr algn="ctr"/>
                      <a:r>
                        <a:rPr lang="en-US" sz="1600" dirty="0"/>
                        <a:t>Ken</a:t>
                      </a:r>
                    </a:p>
                  </a:txBody>
                  <a:tcPr/>
                </a:tc>
                <a:tc>
                  <a:txBody>
                    <a:bodyPr/>
                    <a:lstStyle/>
                    <a:p>
                      <a:pPr algn="ctr"/>
                      <a:r>
                        <a:rPr lang="en-US" sz="1600" dirty="0"/>
                        <a:t>0</a:t>
                      </a:r>
                    </a:p>
                  </a:txBody>
                  <a:tcPr/>
                </a:tc>
                <a:extLst>
                  <a:ext uri="{0D108BD9-81ED-4DB2-BD59-A6C34878D82A}">
                    <a16:rowId xmlns:a16="http://schemas.microsoft.com/office/drawing/2014/main" val="2393609040"/>
                  </a:ext>
                </a:extLst>
              </a:tr>
              <a:tr h="1069515">
                <a:tc>
                  <a:txBody>
                    <a:bodyPr/>
                    <a:lstStyle/>
                    <a:p>
                      <a:pPr algn="ctr"/>
                      <a:endParaRPr lang="en-US" sz="1600" dirty="0"/>
                    </a:p>
                    <a:p>
                      <a:pPr algn="ctr"/>
                      <a:r>
                        <a:rPr lang="en-US" sz="1600" dirty="0"/>
                        <a:t>…</a:t>
                      </a:r>
                    </a:p>
                  </a:txBody>
                  <a:tcPr/>
                </a:tc>
                <a:tc>
                  <a:txBody>
                    <a:bodyPr/>
                    <a:lstStyle/>
                    <a:p>
                      <a:pPr algn="ctr"/>
                      <a:endParaRPr lang="en-US" sz="1600" dirty="0"/>
                    </a:p>
                    <a:p>
                      <a:pPr algn="ctr"/>
                      <a:r>
                        <a:rPr lang="en-US" sz="1600" dirty="0"/>
                        <a:t>…</a:t>
                      </a:r>
                    </a:p>
                  </a:txBody>
                  <a:tcPr/>
                </a:tc>
                <a:tc>
                  <a:txBody>
                    <a:bodyPr/>
                    <a:lstStyle/>
                    <a:p>
                      <a:pPr algn="ctr"/>
                      <a:endParaRPr lang="en-US" sz="1600" dirty="0"/>
                    </a:p>
                    <a:p>
                      <a:pPr algn="ctr"/>
                      <a:r>
                        <a:rPr lang="en-US" sz="1600" dirty="0"/>
                        <a:t>…</a:t>
                      </a:r>
                    </a:p>
                  </a:txBody>
                  <a:tcPr/>
                </a:tc>
                <a:extLst>
                  <a:ext uri="{0D108BD9-81ED-4DB2-BD59-A6C34878D82A}">
                    <a16:rowId xmlns:a16="http://schemas.microsoft.com/office/drawing/2014/main" val="2636762404"/>
                  </a:ext>
                </a:extLst>
              </a:tr>
              <a:tr h="392505">
                <a:tc>
                  <a:txBody>
                    <a:bodyPr/>
                    <a:lstStyle/>
                    <a:p>
                      <a:pPr algn="ctr"/>
                      <a:r>
                        <a:rPr lang="en-US" sz="1600" dirty="0"/>
                        <a:t>U</a:t>
                      </a:r>
                      <a:r>
                        <a:rPr lang="en-US" sz="1600" baseline="-25000" dirty="0"/>
                        <a:t>199</a:t>
                      </a:r>
                      <a:endParaRPr lang="en-US" sz="1600" dirty="0"/>
                    </a:p>
                  </a:txBody>
                  <a:tcPr/>
                </a:tc>
                <a:tc>
                  <a:txBody>
                    <a:bodyPr/>
                    <a:lstStyle/>
                    <a:p>
                      <a:pPr algn="ctr"/>
                      <a:r>
                        <a:rPr lang="en-US" sz="1600" dirty="0"/>
                        <a:t>Bob</a:t>
                      </a:r>
                    </a:p>
                  </a:txBody>
                  <a:tcPr/>
                </a:tc>
                <a:tc>
                  <a:txBody>
                    <a:bodyPr/>
                    <a:lstStyle/>
                    <a:p>
                      <a:pPr algn="ctr"/>
                      <a:r>
                        <a:rPr lang="en-US" sz="1600" dirty="0"/>
                        <a:t>0</a:t>
                      </a:r>
                    </a:p>
                  </a:txBody>
                  <a:tcPr/>
                </a:tc>
                <a:extLst>
                  <a:ext uri="{0D108BD9-81ED-4DB2-BD59-A6C34878D82A}">
                    <a16:rowId xmlns:a16="http://schemas.microsoft.com/office/drawing/2014/main" val="4172868900"/>
                  </a:ext>
                </a:extLst>
              </a:tr>
            </a:tbl>
          </a:graphicData>
        </a:graphic>
      </p:graphicFrame>
      <p:sp>
        <p:nvSpPr>
          <p:cNvPr id="119" name="Rounded Rectangle 118">
            <a:extLst>
              <a:ext uri="{FF2B5EF4-FFF2-40B4-BE49-F238E27FC236}">
                <a16:creationId xmlns:a16="http://schemas.microsoft.com/office/drawing/2014/main" id="{4EFECC1E-BA3D-054B-9EBA-9DFEFE622144}"/>
              </a:ext>
            </a:extLst>
          </p:cNvPr>
          <p:cNvSpPr/>
          <p:nvPr/>
        </p:nvSpPr>
        <p:spPr>
          <a:xfrm>
            <a:off x="3652072" y="3495578"/>
            <a:ext cx="399268" cy="2667239"/>
          </a:xfrm>
          <a:prstGeom prst="roundRect">
            <a:avLst/>
          </a:prstGeom>
          <a:noFill/>
          <a:ln w="3492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124" name="Table 7">
            <a:extLst>
              <a:ext uri="{FF2B5EF4-FFF2-40B4-BE49-F238E27FC236}">
                <a16:creationId xmlns:a16="http://schemas.microsoft.com/office/drawing/2014/main" id="{D563A50B-C261-2F45-B0BC-8CCC8E5BEFC2}"/>
              </a:ext>
            </a:extLst>
          </p:cNvPr>
          <p:cNvGraphicFramePr>
            <a:graphicFrameLocks noGrp="1"/>
          </p:cNvGraphicFramePr>
          <p:nvPr/>
        </p:nvGraphicFramePr>
        <p:xfrm>
          <a:off x="3630024" y="3148296"/>
          <a:ext cx="2250638" cy="3032760"/>
        </p:xfrm>
        <a:graphic>
          <a:graphicData uri="http://schemas.openxmlformats.org/drawingml/2006/table">
            <a:tbl>
              <a:tblPr firstRow="1" bandRow="1">
                <a:tableStyleId>{2D5ABB26-0587-4C30-8999-92F81FD0307C}</a:tableStyleId>
              </a:tblPr>
              <a:tblGrid>
                <a:gridCol w="400349">
                  <a:extLst>
                    <a:ext uri="{9D8B030D-6E8A-4147-A177-3AD203B41FA5}">
                      <a16:colId xmlns:a16="http://schemas.microsoft.com/office/drawing/2014/main" val="2487070811"/>
                    </a:ext>
                  </a:extLst>
                </a:gridCol>
                <a:gridCol w="824762">
                  <a:extLst>
                    <a:ext uri="{9D8B030D-6E8A-4147-A177-3AD203B41FA5}">
                      <a16:colId xmlns:a16="http://schemas.microsoft.com/office/drawing/2014/main" val="686221822"/>
                    </a:ext>
                  </a:extLst>
                </a:gridCol>
                <a:gridCol w="448416">
                  <a:extLst>
                    <a:ext uri="{9D8B030D-6E8A-4147-A177-3AD203B41FA5}">
                      <a16:colId xmlns:a16="http://schemas.microsoft.com/office/drawing/2014/main" val="2122332928"/>
                    </a:ext>
                  </a:extLst>
                </a:gridCol>
                <a:gridCol w="577111">
                  <a:extLst>
                    <a:ext uri="{9D8B030D-6E8A-4147-A177-3AD203B41FA5}">
                      <a16:colId xmlns:a16="http://schemas.microsoft.com/office/drawing/2014/main" val="3553681821"/>
                    </a:ext>
                  </a:extLst>
                </a:gridCol>
              </a:tblGrid>
              <a:tr h="30334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700" b="1" u="sng" dirty="0"/>
                        <a:t>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700" b="1" u="sng" dirty="0"/>
                        <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84590531"/>
                  </a:ext>
                </a:extLst>
              </a:tr>
              <a:tr h="290158">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aseline="0" dirty="0"/>
                        <a:t>L</a:t>
                      </a:r>
                      <a:r>
                        <a:rPr lang="en-US" sz="1600" baseline="-25000" dirty="0"/>
                        <a:t>1</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Liz</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U</a:t>
                      </a:r>
                      <a:r>
                        <a:rPr lang="en-US" sz="1600" baseline="-25000" dirty="0"/>
                        <a:t>1</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dirty="0"/>
                        <a:t>C</a:t>
                      </a:r>
                      <a:r>
                        <a:rPr lang="en-US" sz="1600" baseline="-25000" dirty="0"/>
                        <a:t>1</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62819564"/>
                  </a:ext>
                </a:extLst>
              </a:tr>
              <a:tr h="290158">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aseline="0" dirty="0"/>
                        <a:t>L</a:t>
                      </a:r>
                      <a:r>
                        <a:rPr lang="en-US" sz="1600" baseline="-25000" dirty="0"/>
                        <a:t>1</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Liz</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U</a:t>
                      </a:r>
                      <a:r>
                        <a:rPr lang="en-US" sz="1600" baseline="-25000" dirty="0"/>
                        <a:t>1</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dirty="0"/>
                        <a:t>C</a:t>
                      </a:r>
                      <a:r>
                        <a:rPr lang="en-US" sz="1600" baseline="-25000" dirty="0"/>
                        <a:t>2</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21708337"/>
                  </a:ext>
                </a:extLst>
              </a:tr>
              <a:tr h="290158">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69262898"/>
                  </a:ext>
                </a:extLst>
              </a:tr>
              <a:tr h="290158">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aseline="0" dirty="0"/>
                        <a:t>L</a:t>
                      </a:r>
                      <a:r>
                        <a:rPr lang="en-US" sz="1600" baseline="-25000" dirty="0"/>
                        <a:t>1</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Liz</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dirty="0"/>
                        <a:t>U</a:t>
                      </a:r>
                      <a:r>
                        <a:rPr lang="en-US" sz="1600" baseline="-25000" dirty="0"/>
                        <a:t>1</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dirty="0"/>
                        <a:t>C</a:t>
                      </a:r>
                      <a:r>
                        <a:rPr lang="en-US" sz="1600" baseline="-25000" dirty="0"/>
                        <a:t>100</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45387598"/>
                  </a:ext>
                </a:extLst>
              </a:tr>
              <a:tr h="290158">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aseline="0" dirty="0"/>
                        <a:t>L</a:t>
                      </a:r>
                      <a:r>
                        <a:rPr lang="en-US" sz="1600" baseline="-25000" dirty="0"/>
                        <a:t>1</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Liz</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dirty="0"/>
                        <a:t>U</a:t>
                      </a:r>
                      <a:r>
                        <a:rPr lang="en-US" sz="1600" baseline="-25000" dirty="0"/>
                        <a:t>2</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dirty="0"/>
                        <a:t>C</a:t>
                      </a:r>
                      <a:r>
                        <a:rPr lang="en-US" sz="1600" baseline="-25000" dirty="0"/>
                        <a:t>1</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65296430"/>
                  </a:ext>
                </a:extLst>
              </a:tr>
              <a:tr h="290158">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aseline="0" dirty="0"/>
                        <a:t>L</a:t>
                      </a:r>
                      <a:r>
                        <a:rPr lang="en-US" sz="1600" baseline="-25000" dirty="0"/>
                        <a:t>1</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Liz</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dirty="0"/>
                        <a:t>U</a:t>
                      </a:r>
                      <a:r>
                        <a:rPr lang="en-US" sz="1600" baseline="-25000" dirty="0"/>
                        <a:t>2</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dirty="0"/>
                        <a:t>C</a:t>
                      </a:r>
                      <a:r>
                        <a:rPr lang="en-US" sz="1600" baseline="-25000" dirty="0"/>
                        <a:t>2</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50949626"/>
                  </a:ext>
                </a:extLst>
              </a:tr>
              <a:tr h="290158">
                <a:tc>
                  <a:txBody>
                    <a:bodyPr/>
                    <a:lstStyle/>
                    <a:p>
                      <a:pPr algn="ctr"/>
                      <a:r>
                        <a:rPr lang="en-US" sz="16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03135668"/>
                  </a:ext>
                </a:extLst>
              </a:tr>
              <a:tr h="290158">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aseline="0" dirty="0"/>
                        <a:t>L</a:t>
                      </a:r>
                      <a:r>
                        <a:rPr lang="en-US" sz="1600" baseline="-25000" dirty="0"/>
                        <a:t>1</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Liz</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dirty="0"/>
                        <a:t>U</a:t>
                      </a:r>
                      <a:r>
                        <a:rPr lang="en-US" sz="1600" baseline="-25000" dirty="0"/>
                        <a:t>2</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dirty="0"/>
                        <a:t>C</a:t>
                      </a:r>
                      <a:r>
                        <a:rPr lang="en-US" sz="1600" baseline="-25000" dirty="0"/>
                        <a:t>100</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8488139"/>
                  </a:ext>
                </a:extLst>
              </a:tr>
            </a:tbl>
          </a:graphicData>
        </a:graphic>
      </p:graphicFrame>
      <p:sp>
        <p:nvSpPr>
          <p:cNvPr id="125" name="Rounded Rectangle 124">
            <a:extLst>
              <a:ext uri="{FF2B5EF4-FFF2-40B4-BE49-F238E27FC236}">
                <a16:creationId xmlns:a16="http://schemas.microsoft.com/office/drawing/2014/main" id="{694C960F-C484-414E-9D4B-31D0BD4A32CD}"/>
              </a:ext>
            </a:extLst>
          </p:cNvPr>
          <p:cNvSpPr/>
          <p:nvPr/>
        </p:nvSpPr>
        <p:spPr>
          <a:xfrm>
            <a:off x="4221624" y="3495579"/>
            <a:ext cx="399268" cy="2685478"/>
          </a:xfrm>
          <a:prstGeom prst="roundRect">
            <a:avLst/>
          </a:prstGeom>
          <a:noFill/>
          <a:ln w="3492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6" name="Rounded Rectangle 125">
            <a:extLst>
              <a:ext uri="{FF2B5EF4-FFF2-40B4-BE49-F238E27FC236}">
                <a16:creationId xmlns:a16="http://schemas.microsoft.com/office/drawing/2014/main" id="{68489081-AB0C-8F4F-B940-7B221DF441C1}"/>
              </a:ext>
            </a:extLst>
          </p:cNvPr>
          <p:cNvSpPr/>
          <p:nvPr/>
        </p:nvSpPr>
        <p:spPr>
          <a:xfrm>
            <a:off x="4875583" y="3475477"/>
            <a:ext cx="399268" cy="1337238"/>
          </a:xfrm>
          <a:prstGeom prst="roundRect">
            <a:avLst/>
          </a:prstGeom>
          <a:noFill/>
          <a:ln w="3492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7" name="Rounded Rectangle 126">
            <a:extLst>
              <a:ext uri="{FF2B5EF4-FFF2-40B4-BE49-F238E27FC236}">
                <a16:creationId xmlns:a16="http://schemas.microsoft.com/office/drawing/2014/main" id="{A8651361-8E23-CE4F-A6F5-20EFC852505B}"/>
              </a:ext>
            </a:extLst>
          </p:cNvPr>
          <p:cNvSpPr/>
          <p:nvPr/>
        </p:nvSpPr>
        <p:spPr>
          <a:xfrm>
            <a:off x="4875583" y="4870081"/>
            <a:ext cx="399268" cy="1292736"/>
          </a:xfrm>
          <a:prstGeom prst="roundRect">
            <a:avLst/>
          </a:prstGeom>
          <a:noFill/>
          <a:ln w="3492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6" name="Group 75">
            <a:extLst>
              <a:ext uri="{FF2B5EF4-FFF2-40B4-BE49-F238E27FC236}">
                <a16:creationId xmlns:a16="http://schemas.microsoft.com/office/drawing/2014/main" id="{07CBCA97-B15D-A44A-B3AA-3826B8B8D379}"/>
              </a:ext>
            </a:extLst>
          </p:cNvPr>
          <p:cNvGrpSpPr/>
          <p:nvPr/>
        </p:nvGrpSpPr>
        <p:grpSpPr>
          <a:xfrm>
            <a:off x="433444" y="2170966"/>
            <a:ext cx="4464697" cy="643859"/>
            <a:chOff x="3679998" y="1356316"/>
            <a:chExt cx="4464697" cy="643859"/>
          </a:xfrm>
        </p:grpSpPr>
        <p:sp>
          <p:nvSpPr>
            <p:cNvPr id="10" name="Rounded Rectangle 9">
              <a:extLst>
                <a:ext uri="{FF2B5EF4-FFF2-40B4-BE49-F238E27FC236}">
                  <a16:creationId xmlns:a16="http://schemas.microsoft.com/office/drawing/2014/main" id="{C1267780-57A2-2B4F-94C0-A336D5323CAD}"/>
                </a:ext>
              </a:extLst>
            </p:cNvPr>
            <p:cNvSpPr/>
            <p:nvPr/>
          </p:nvSpPr>
          <p:spPr>
            <a:xfrm>
              <a:off x="3679998" y="1360095"/>
              <a:ext cx="1272321"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Scan (b)</a:t>
              </a:r>
            </a:p>
            <a:p>
              <a:pPr algn="ctr"/>
              <a:r>
                <a:rPr lang="en-US" sz="1700" dirty="0">
                  <a:solidFill>
                    <a:schemeClr val="tx1"/>
                  </a:solidFill>
                  <a:latin typeface="Arial" panose="020B0604020202020204" pitchFamily="34" charset="0"/>
                  <a:cs typeface="Arial" panose="020B0604020202020204" pitchFamily="34" charset="0"/>
                </a:rPr>
                <a:t>name=Liz</a:t>
              </a:r>
            </a:p>
          </p:txBody>
        </p:sp>
        <p:sp>
          <p:nvSpPr>
            <p:cNvPr id="11" name="Rounded Rectangle 10">
              <a:extLst>
                <a:ext uri="{FF2B5EF4-FFF2-40B4-BE49-F238E27FC236}">
                  <a16:creationId xmlns:a16="http://schemas.microsoft.com/office/drawing/2014/main" id="{D41DAEC6-0304-544F-A3CB-C40DBA329C41}"/>
                </a:ext>
              </a:extLst>
            </p:cNvPr>
            <p:cNvSpPr/>
            <p:nvPr/>
          </p:nvSpPr>
          <p:spPr>
            <a:xfrm>
              <a:off x="5213878" y="1360095"/>
              <a:ext cx="1334235" cy="640080"/>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Extend (a)</a:t>
              </a:r>
            </a:p>
          </p:txBody>
        </p:sp>
        <p:cxnSp>
          <p:nvCxnSpPr>
            <p:cNvPr id="12" name="Straight Arrow Connector 11">
              <a:extLst>
                <a:ext uri="{FF2B5EF4-FFF2-40B4-BE49-F238E27FC236}">
                  <a16:creationId xmlns:a16="http://schemas.microsoft.com/office/drawing/2014/main" id="{E353DCA3-D5A4-5D43-8D4F-2EBD368AFE8D}"/>
                </a:ext>
              </a:extLst>
            </p:cNvPr>
            <p:cNvCxnSpPr>
              <a:cxnSpLocks/>
              <a:stCxn id="10" idx="3"/>
              <a:endCxn id="11" idx="1"/>
            </p:cNvCxnSpPr>
            <p:nvPr/>
          </p:nvCxnSpPr>
          <p:spPr>
            <a:xfrm>
              <a:off x="4952319" y="1679372"/>
              <a:ext cx="261559" cy="763"/>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60" name="Rounded Rectangle 59">
              <a:extLst>
                <a:ext uri="{FF2B5EF4-FFF2-40B4-BE49-F238E27FC236}">
                  <a16:creationId xmlns:a16="http://schemas.microsoft.com/office/drawing/2014/main" id="{AA3EE3CA-AA9F-AA41-9425-788E7FD0AD9B}"/>
                </a:ext>
              </a:extLst>
            </p:cNvPr>
            <p:cNvSpPr/>
            <p:nvPr/>
          </p:nvSpPr>
          <p:spPr>
            <a:xfrm>
              <a:off x="6809671" y="1356316"/>
              <a:ext cx="1335024"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Extend (c)</a:t>
              </a:r>
            </a:p>
          </p:txBody>
        </p:sp>
        <p:cxnSp>
          <p:nvCxnSpPr>
            <p:cNvPr id="69" name="Straight Arrow Connector 68">
              <a:extLst>
                <a:ext uri="{FF2B5EF4-FFF2-40B4-BE49-F238E27FC236}">
                  <a16:creationId xmlns:a16="http://schemas.microsoft.com/office/drawing/2014/main" id="{A9903943-805A-6B46-9C90-87B97ADB3C17}"/>
                </a:ext>
              </a:extLst>
            </p:cNvPr>
            <p:cNvCxnSpPr>
              <a:cxnSpLocks/>
              <a:stCxn id="11" idx="3"/>
              <a:endCxn id="60" idx="1"/>
            </p:cNvCxnSpPr>
            <p:nvPr/>
          </p:nvCxnSpPr>
          <p:spPr>
            <a:xfrm flipV="1">
              <a:off x="6548113" y="1675593"/>
              <a:ext cx="261558" cy="4542"/>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grpSp>
      <p:cxnSp>
        <p:nvCxnSpPr>
          <p:cNvPr id="95" name="Straight Arrow Connector 94">
            <a:extLst>
              <a:ext uri="{FF2B5EF4-FFF2-40B4-BE49-F238E27FC236}">
                <a16:creationId xmlns:a16="http://schemas.microsoft.com/office/drawing/2014/main" id="{4ED9407D-D969-9E43-A8F2-1088AAE99483}"/>
              </a:ext>
            </a:extLst>
          </p:cNvPr>
          <p:cNvCxnSpPr>
            <a:cxnSpLocks/>
          </p:cNvCxnSpPr>
          <p:nvPr/>
        </p:nvCxnSpPr>
        <p:spPr>
          <a:xfrm flipV="1">
            <a:off x="1059012" y="2860690"/>
            <a:ext cx="0" cy="197469"/>
          </a:xfrm>
          <a:prstGeom prst="straightConnector1">
            <a:avLst/>
          </a:prstGeom>
          <a:ln>
            <a:solidFill>
              <a:srgbClr val="C0000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32" name="Straight Arrow Connector 131">
            <a:extLst>
              <a:ext uri="{FF2B5EF4-FFF2-40B4-BE49-F238E27FC236}">
                <a16:creationId xmlns:a16="http://schemas.microsoft.com/office/drawing/2014/main" id="{1F784DF0-2EF1-FA41-9123-7279D61AD13E}"/>
              </a:ext>
            </a:extLst>
          </p:cNvPr>
          <p:cNvCxnSpPr>
            <a:cxnSpLocks/>
          </p:cNvCxnSpPr>
          <p:nvPr/>
        </p:nvCxnSpPr>
        <p:spPr>
          <a:xfrm flipV="1">
            <a:off x="4186861" y="2837655"/>
            <a:ext cx="0" cy="197469"/>
          </a:xfrm>
          <a:prstGeom prst="straightConnector1">
            <a:avLst/>
          </a:prstGeom>
          <a:ln>
            <a:solidFill>
              <a:srgbClr val="C00000"/>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15" name="Group 14">
            <a:extLst>
              <a:ext uri="{FF2B5EF4-FFF2-40B4-BE49-F238E27FC236}">
                <a16:creationId xmlns:a16="http://schemas.microsoft.com/office/drawing/2014/main" id="{0F45342C-AB69-D04F-9864-6AEEF357A9B8}"/>
              </a:ext>
            </a:extLst>
          </p:cNvPr>
          <p:cNvGrpSpPr/>
          <p:nvPr/>
        </p:nvGrpSpPr>
        <p:grpSpPr>
          <a:xfrm>
            <a:off x="669864" y="620417"/>
            <a:ext cx="4013406" cy="1361078"/>
            <a:chOff x="190361" y="748137"/>
            <a:chExt cx="4013406" cy="1361078"/>
          </a:xfrm>
        </p:grpSpPr>
        <p:sp>
          <p:nvSpPr>
            <p:cNvPr id="8" name="TextBox 7">
              <a:extLst>
                <a:ext uri="{FF2B5EF4-FFF2-40B4-BE49-F238E27FC236}">
                  <a16:creationId xmlns:a16="http://schemas.microsoft.com/office/drawing/2014/main" id="{740527AC-CAF8-7148-B2D3-489FAD2D3331}"/>
                </a:ext>
              </a:extLst>
            </p:cNvPr>
            <p:cNvSpPr txBox="1"/>
            <p:nvPr/>
          </p:nvSpPr>
          <p:spPr>
            <a:xfrm>
              <a:off x="190361" y="748137"/>
              <a:ext cx="4013406" cy="1361078"/>
            </a:xfrm>
            <a:prstGeom prst="rect">
              <a:avLst/>
            </a:prstGeom>
            <a:noFill/>
          </p:spPr>
          <p:txBody>
            <a:bodyPr wrap="square" rtlCol="0">
              <a:spAutoFit/>
            </a:bodyPr>
            <a:lstStyle/>
            <a:p>
              <a:pPr>
                <a:lnSpc>
                  <a:spcPct val="150000"/>
                </a:lnSpc>
              </a:pPr>
              <a:r>
                <a:rPr lang="en-US" sz="1900" dirty="0">
                  <a:latin typeface="Consolas"/>
                  <a:cs typeface="Consolas"/>
                </a:rPr>
                <a:t>MATCH </a:t>
              </a:r>
            </a:p>
            <a:p>
              <a:pPr>
                <a:lnSpc>
                  <a:spcPct val="150000"/>
                </a:lnSpc>
              </a:pPr>
              <a:r>
                <a:rPr lang="en-US" sz="1900" dirty="0">
                  <a:latin typeface="Consolas"/>
                  <a:cs typeface="Consolas"/>
                </a:rPr>
                <a:t>WHERE </a:t>
              </a:r>
              <a:r>
                <a:rPr lang="en-US" sz="1900" dirty="0" err="1">
                  <a:latin typeface="Consolas"/>
                  <a:cs typeface="Consolas"/>
                </a:rPr>
                <a:t>b.name</a:t>
              </a:r>
              <a:r>
                <a:rPr lang="en-US" sz="1900" dirty="0">
                  <a:latin typeface="Consolas"/>
                  <a:cs typeface="Consolas"/>
                </a:rPr>
                <a:t>=‘Liz’ AND</a:t>
              </a:r>
            </a:p>
            <a:p>
              <a:pPr>
                <a:lnSpc>
                  <a:spcPct val="150000"/>
                </a:lnSpc>
              </a:pPr>
              <a:r>
                <a:rPr lang="en-US" sz="1900" dirty="0">
                  <a:latin typeface="Consolas"/>
                  <a:cs typeface="Consolas"/>
                </a:rPr>
                <a:t>RETURN </a:t>
              </a:r>
              <a:r>
                <a:rPr lang="en-US" sz="1900" dirty="0" err="1">
                  <a:latin typeface="Consolas"/>
                  <a:cs typeface="Consolas"/>
                </a:rPr>
                <a:t>a.ID</a:t>
              </a:r>
              <a:r>
                <a:rPr lang="en-US" sz="1900" dirty="0">
                  <a:latin typeface="Consolas"/>
                  <a:cs typeface="Consolas"/>
                </a:rPr>
                <a:t>, </a:t>
              </a:r>
              <a:r>
                <a:rPr lang="en-US" sz="1900" dirty="0" err="1">
                  <a:latin typeface="Consolas"/>
                  <a:cs typeface="Consolas"/>
                </a:rPr>
                <a:t>c.ID</a:t>
              </a:r>
              <a:endParaRPr lang="en-US" sz="1900" dirty="0">
                <a:latin typeface="Consolas"/>
                <a:cs typeface="Consolas"/>
              </a:endParaRPr>
            </a:p>
          </p:txBody>
        </p:sp>
        <p:sp>
          <p:nvSpPr>
            <p:cNvPr id="5" name="Oval 4">
              <a:extLst>
                <a:ext uri="{FF2B5EF4-FFF2-40B4-BE49-F238E27FC236}">
                  <a16:creationId xmlns:a16="http://schemas.microsoft.com/office/drawing/2014/main" id="{093845A2-EA63-2A48-96FB-89A8BDD09BE2}"/>
                </a:ext>
              </a:extLst>
            </p:cNvPr>
            <p:cNvSpPr/>
            <p:nvPr/>
          </p:nvSpPr>
          <p:spPr>
            <a:xfrm>
              <a:off x="1085395" y="895767"/>
              <a:ext cx="349752"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a</a:t>
              </a:r>
            </a:p>
          </p:txBody>
        </p:sp>
        <p:sp>
          <p:nvSpPr>
            <p:cNvPr id="17" name="Oval 16">
              <a:extLst>
                <a:ext uri="{FF2B5EF4-FFF2-40B4-BE49-F238E27FC236}">
                  <a16:creationId xmlns:a16="http://schemas.microsoft.com/office/drawing/2014/main" id="{2CA3F555-B73D-D74F-84F0-069B0C51A236}"/>
                </a:ext>
              </a:extLst>
            </p:cNvPr>
            <p:cNvSpPr/>
            <p:nvPr/>
          </p:nvSpPr>
          <p:spPr>
            <a:xfrm>
              <a:off x="2045105" y="895767"/>
              <a:ext cx="349752"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b</a:t>
              </a:r>
            </a:p>
          </p:txBody>
        </p:sp>
        <p:sp>
          <p:nvSpPr>
            <p:cNvPr id="18" name="Oval 17">
              <a:extLst>
                <a:ext uri="{FF2B5EF4-FFF2-40B4-BE49-F238E27FC236}">
                  <a16:creationId xmlns:a16="http://schemas.microsoft.com/office/drawing/2014/main" id="{55AA706A-0088-3742-ABA8-E262BEC52B17}"/>
                </a:ext>
              </a:extLst>
            </p:cNvPr>
            <p:cNvSpPr/>
            <p:nvPr/>
          </p:nvSpPr>
          <p:spPr>
            <a:xfrm>
              <a:off x="3004815" y="895767"/>
              <a:ext cx="349752"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c</a:t>
              </a:r>
            </a:p>
          </p:txBody>
        </p:sp>
        <p:cxnSp>
          <p:nvCxnSpPr>
            <p:cNvPr id="20" name="Straight Arrow Connector 19">
              <a:extLst>
                <a:ext uri="{FF2B5EF4-FFF2-40B4-BE49-F238E27FC236}">
                  <a16:creationId xmlns:a16="http://schemas.microsoft.com/office/drawing/2014/main" id="{87CB77D0-F2C2-BB44-B3E6-C4B9BE0FB2BA}"/>
                </a:ext>
              </a:extLst>
            </p:cNvPr>
            <p:cNvCxnSpPr>
              <a:cxnSpLocks/>
              <a:stCxn id="5" idx="6"/>
              <a:endCxn id="17" idx="2"/>
            </p:cNvCxnSpPr>
            <p:nvPr/>
          </p:nvCxnSpPr>
          <p:spPr>
            <a:xfrm>
              <a:off x="1435147" y="1066780"/>
              <a:ext cx="609958"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D6A49FF7-EF66-6C49-AF9F-B02D0CA44C23}"/>
                </a:ext>
              </a:extLst>
            </p:cNvPr>
            <p:cNvCxnSpPr>
              <a:cxnSpLocks/>
              <a:stCxn id="17" idx="6"/>
              <a:endCxn id="18" idx="2"/>
            </p:cNvCxnSpPr>
            <p:nvPr/>
          </p:nvCxnSpPr>
          <p:spPr>
            <a:xfrm>
              <a:off x="2394857" y="1066780"/>
              <a:ext cx="609958"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grpSp>
      <p:grpSp>
        <p:nvGrpSpPr>
          <p:cNvPr id="147" name="Group 146">
            <a:extLst>
              <a:ext uri="{FF2B5EF4-FFF2-40B4-BE49-F238E27FC236}">
                <a16:creationId xmlns:a16="http://schemas.microsoft.com/office/drawing/2014/main" id="{A9CBA9D5-108A-AF4D-ABD3-9049496548ED}"/>
              </a:ext>
            </a:extLst>
          </p:cNvPr>
          <p:cNvGrpSpPr/>
          <p:nvPr/>
        </p:nvGrpSpPr>
        <p:grpSpPr>
          <a:xfrm>
            <a:off x="5236898" y="791351"/>
            <a:ext cx="3337038" cy="1979195"/>
            <a:chOff x="5211846" y="681620"/>
            <a:chExt cx="3337038" cy="1979195"/>
          </a:xfrm>
        </p:grpSpPr>
        <p:cxnSp>
          <p:nvCxnSpPr>
            <p:cNvPr id="65" name="Straight Arrow Connector 64">
              <a:extLst>
                <a:ext uri="{FF2B5EF4-FFF2-40B4-BE49-F238E27FC236}">
                  <a16:creationId xmlns:a16="http://schemas.microsoft.com/office/drawing/2014/main" id="{DA641EF5-4F1A-BB4D-AE79-1E8BCA305F25}"/>
                </a:ext>
              </a:extLst>
            </p:cNvPr>
            <p:cNvCxnSpPr>
              <a:cxnSpLocks/>
              <a:stCxn id="89" idx="3"/>
              <a:endCxn id="92" idx="2"/>
            </p:cNvCxnSpPr>
            <p:nvPr/>
          </p:nvCxnSpPr>
          <p:spPr>
            <a:xfrm flipV="1">
              <a:off x="7110761" y="883626"/>
              <a:ext cx="931621" cy="386781"/>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a:extLst>
                <a:ext uri="{FF2B5EF4-FFF2-40B4-BE49-F238E27FC236}">
                  <a16:creationId xmlns:a16="http://schemas.microsoft.com/office/drawing/2014/main" id="{7E154677-65AD-8347-8646-9BEAFCE3FB78}"/>
                </a:ext>
              </a:extLst>
            </p:cNvPr>
            <p:cNvCxnSpPr>
              <a:cxnSpLocks/>
              <a:stCxn id="77" idx="6"/>
              <a:endCxn id="90" idx="2"/>
            </p:cNvCxnSpPr>
            <p:nvPr/>
          </p:nvCxnSpPr>
          <p:spPr>
            <a:xfrm>
              <a:off x="7069871" y="1277422"/>
              <a:ext cx="972511" cy="393796"/>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68" name="Oval 67">
              <a:extLst>
                <a:ext uri="{FF2B5EF4-FFF2-40B4-BE49-F238E27FC236}">
                  <a16:creationId xmlns:a16="http://schemas.microsoft.com/office/drawing/2014/main" id="{D0C94FC6-B530-2C48-A8E8-14207A72C85D}"/>
                </a:ext>
              </a:extLst>
            </p:cNvPr>
            <p:cNvSpPr/>
            <p:nvPr/>
          </p:nvSpPr>
          <p:spPr>
            <a:xfrm>
              <a:off x="5274400" y="1469212"/>
              <a:ext cx="411480" cy="404011"/>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0000"/>
                </a:solidFill>
              </a:endParaRPr>
            </a:p>
          </p:txBody>
        </p:sp>
        <p:sp>
          <p:nvSpPr>
            <p:cNvPr id="71" name="Oval 70">
              <a:extLst>
                <a:ext uri="{FF2B5EF4-FFF2-40B4-BE49-F238E27FC236}">
                  <a16:creationId xmlns:a16="http://schemas.microsoft.com/office/drawing/2014/main" id="{1B160A1D-5103-164E-8CBD-698A1E71419F}"/>
                </a:ext>
              </a:extLst>
            </p:cNvPr>
            <p:cNvSpPr/>
            <p:nvPr/>
          </p:nvSpPr>
          <p:spPr>
            <a:xfrm>
              <a:off x="5274400" y="681620"/>
              <a:ext cx="411480" cy="404011"/>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0000"/>
                </a:solidFill>
              </a:endParaRPr>
            </a:p>
          </p:txBody>
        </p:sp>
        <p:sp>
          <p:nvSpPr>
            <p:cNvPr id="77" name="Oval 76">
              <a:extLst>
                <a:ext uri="{FF2B5EF4-FFF2-40B4-BE49-F238E27FC236}">
                  <a16:creationId xmlns:a16="http://schemas.microsoft.com/office/drawing/2014/main" id="{250404CD-5B18-A24B-98EE-34F650F3E686}"/>
                </a:ext>
              </a:extLst>
            </p:cNvPr>
            <p:cNvSpPr/>
            <p:nvPr/>
          </p:nvSpPr>
          <p:spPr>
            <a:xfrm>
              <a:off x="6658391" y="1075416"/>
              <a:ext cx="411480" cy="404011"/>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endParaRPr>
            </a:p>
          </p:txBody>
        </p:sp>
        <p:sp>
          <p:nvSpPr>
            <p:cNvPr id="89" name="TextBox 88">
              <a:extLst>
                <a:ext uri="{FF2B5EF4-FFF2-40B4-BE49-F238E27FC236}">
                  <a16:creationId xmlns:a16="http://schemas.microsoft.com/office/drawing/2014/main" id="{D678EC20-0D8A-EC42-967D-1B02EDA1BE7C}"/>
                </a:ext>
              </a:extLst>
            </p:cNvPr>
            <p:cNvSpPr txBox="1"/>
            <p:nvPr/>
          </p:nvSpPr>
          <p:spPr>
            <a:xfrm>
              <a:off x="6653561" y="1104203"/>
              <a:ext cx="457200" cy="332408"/>
            </a:xfrm>
            <a:prstGeom prst="rect">
              <a:avLst/>
            </a:prstGeom>
            <a:noFill/>
          </p:spPr>
          <p:txBody>
            <a:bodyPr wrap="square" rtlCol="0">
              <a:spAutoFit/>
            </a:bodyPr>
            <a:lstStyle/>
            <a:p>
              <a:pPr algn="ctr"/>
              <a:r>
                <a:rPr lang="en-US" sz="1600" dirty="0"/>
                <a:t>L</a:t>
              </a:r>
              <a:r>
                <a:rPr lang="en-US" sz="1600" baseline="-25000" dirty="0"/>
                <a:t>1</a:t>
              </a:r>
              <a:endParaRPr lang="en-US" sz="1600" dirty="0"/>
            </a:p>
          </p:txBody>
        </p:sp>
        <p:sp>
          <p:nvSpPr>
            <p:cNvPr id="90" name="Oval 89">
              <a:extLst>
                <a:ext uri="{FF2B5EF4-FFF2-40B4-BE49-F238E27FC236}">
                  <a16:creationId xmlns:a16="http://schemas.microsoft.com/office/drawing/2014/main" id="{89BA12AA-7704-5446-9394-C60CB9E8C1B3}"/>
                </a:ext>
              </a:extLst>
            </p:cNvPr>
            <p:cNvSpPr/>
            <p:nvPr/>
          </p:nvSpPr>
          <p:spPr>
            <a:xfrm>
              <a:off x="8042382" y="1469212"/>
              <a:ext cx="411480" cy="404011"/>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0000"/>
                </a:solidFill>
              </a:endParaRPr>
            </a:p>
          </p:txBody>
        </p:sp>
        <p:sp>
          <p:nvSpPr>
            <p:cNvPr id="92" name="Oval 91">
              <a:extLst>
                <a:ext uri="{FF2B5EF4-FFF2-40B4-BE49-F238E27FC236}">
                  <a16:creationId xmlns:a16="http://schemas.microsoft.com/office/drawing/2014/main" id="{0528B457-25DD-7944-80EE-26A3E043AD3E}"/>
                </a:ext>
              </a:extLst>
            </p:cNvPr>
            <p:cNvSpPr/>
            <p:nvPr/>
          </p:nvSpPr>
          <p:spPr>
            <a:xfrm>
              <a:off x="8042382" y="681620"/>
              <a:ext cx="411480" cy="404011"/>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0000"/>
                </a:solidFill>
              </a:endParaRPr>
            </a:p>
          </p:txBody>
        </p:sp>
        <p:cxnSp>
          <p:nvCxnSpPr>
            <p:cNvPr id="97" name="Straight Arrow Connector 96">
              <a:extLst>
                <a:ext uri="{FF2B5EF4-FFF2-40B4-BE49-F238E27FC236}">
                  <a16:creationId xmlns:a16="http://schemas.microsoft.com/office/drawing/2014/main" id="{017964C1-6E4E-0B4F-9162-6D2D9BB5D4B5}"/>
                </a:ext>
              </a:extLst>
            </p:cNvPr>
            <p:cNvCxnSpPr>
              <a:cxnSpLocks/>
              <a:stCxn id="71" idx="6"/>
              <a:endCxn id="77" idx="2"/>
            </p:cNvCxnSpPr>
            <p:nvPr/>
          </p:nvCxnSpPr>
          <p:spPr>
            <a:xfrm>
              <a:off x="5685880" y="883626"/>
              <a:ext cx="972511" cy="393796"/>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9" name="Straight Arrow Connector 98">
              <a:extLst>
                <a:ext uri="{FF2B5EF4-FFF2-40B4-BE49-F238E27FC236}">
                  <a16:creationId xmlns:a16="http://schemas.microsoft.com/office/drawing/2014/main" id="{38B442E5-79B0-C84A-A32E-69AA2090FE47}"/>
                </a:ext>
              </a:extLst>
            </p:cNvPr>
            <p:cNvCxnSpPr>
              <a:cxnSpLocks/>
              <a:stCxn id="68" idx="6"/>
              <a:endCxn id="77" idx="2"/>
            </p:cNvCxnSpPr>
            <p:nvPr/>
          </p:nvCxnSpPr>
          <p:spPr>
            <a:xfrm flipV="1">
              <a:off x="5685880" y="1277422"/>
              <a:ext cx="972511" cy="393796"/>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02" name="Oval 101">
              <a:extLst>
                <a:ext uri="{FF2B5EF4-FFF2-40B4-BE49-F238E27FC236}">
                  <a16:creationId xmlns:a16="http://schemas.microsoft.com/office/drawing/2014/main" id="{46EA9388-1F1A-A04B-BA42-CD669C7487FC}"/>
                </a:ext>
              </a:extLst>
            </p:cNvPr>
            <p:cNvSpPr/>
            <p:nvPr/>
          </p:nvSpPr>
          <p:spPr>
            <a:xfrm>
              <a:off x="6653523" y="1863008"/>
              <a:ext cx="411480" cy="404011"/>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0000"/>
                </a:solidFill>
              </a:endParaRPr>
            </a:p>
          </p:txBody>
        </p:sp>
        <p:sp>
          <p:nvSpPr>
            <p:cNvPr id="103" name="TextBox 102">
              <a:extLst>
                <a:ext uri="{FF2B5EF4-FFF2-40B4-BE49-F238E27FC236}">
                  <a16:creationId xmlns:a16="http://schemas.microsoft.com/office/drawing/2014/main" id="{6DAB8719-F684-D942-BD0F-C9B5D116993C}"/>
                </a:ext>
              </a:extLst>
            </p:cNvPr>
            <p:cNvSpPr txBox="1"/>
            <p:nvPr/>
          </p:nvSpPr>
          <p:spPr>
            <a:xfrm>
              <a:off x="6621844" y="1882805"/>
              <a:ext cx="457200" cy="332408"/>
            </a:xfrm>
            <a:prstGeom prst="rect">
              <a:avLst/>
            </a:prstGeom>
            <a:noFill/>
          </p:spPr>
          <p:txBody>
            <a:bodyPr wrap="square" rtlCol="0">
              <a:spAutoFit/>
            </a:bodyPr>
            <a:lstStyle/>
            <a:p>
              <a:pPr algn="ctr"/>
              <a:r>
                <a:rPr lang="en-US" sz="1600" dirty="0"/>
                <a:t>L</a:t>
              </a:r>
              <a:r>
                <a:rPr lang="en-US" sz="1600" baseline="-25000" dirty="0"/>
                <a:t>2</a:t>
              </a:r>
              <a:endParaRPr lang="en-US" sz="1600" dirty="0"/>
            </a:p>
          </p:txBody>
        </p:sp>
        <p:sp>
          <p:nvSpPr>
            <p:cNvPr id="104" name="TextBox 103">
              <a:extLst>
                <a:ext uri="{FF2B5EF4-FFF2-40B4-BE49-F238E27FC236}">
                  <a16:creationId xmlns:a16="http://schemas.microsoft.com/office/drawing/2014/main" id="{61369079-46BF-854A-BE3E-BF250893C798}"/>
                </a:ext>
              </a:extLst>
            </p:cNvPr>
            <p:cNvSpPr txBox="1"/>
            <p:nvPr/>
          </p:nvSpPr>
          <p:spPr>
            <a:xfrm>
              <a:off x="5267093" y="1827013"/>
              <a:ext cx="406965" cy="362628"/>
            </a:xfrm>
            <a:prstGeom prst="rect">
              <a:avLst/>
            </a:prstGeom>
            <a:noFill/>
          </p:spPr>
          <p:txBody>
            <a:bodyPr wrap="square" rtlCol="0">
              <a:spAutoFit/>
            </a:bodyPr>
            <a:lstStyle/>
            <a:p>
              <a:pPr algn="ctr"/>
              <a:r>
                <a:rPr lang="en-US" dirty="0"/>
                <a:t>…</a:t>
              </a:r>
            </a:p>
          </p:txBody>
        </p:sp>
        <p:sp>
          <p:nvSpPr>
            <p:cNvPr id="105" name="Oval 104">
              <a:extLst>
                <a:ext uri="{FF2B5EF4-FFF2-40B4-BE49-F238E27FC236}">
                  <a16:creationId xmlns:a16="http://schemas.microsoft.com/office/drawing/2014/main" id="{070025DE-084C-064E-963B-C17D8B2716C7}"/>
                </a:ext>
              </a:extLst>
            </p:cNvPr>
            <p:cNvSpPr/>
            <p:nvPr/>
          </p:nvSpPr>
          <p:spPr>
            <a:xfrm>
              <a:off x="5274400" y="2256804"/>
              <a:ext cx="411480" cy="404011"/>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0000"/>
                </a:solidFill>
              </a:endParaRPr>
            </a:p>
          </p:txBody>
        </p:sp>
        <p:sp>
          <p:nvSpPr>
            <p:cNvPr id="107" name="Oval 106">
              <a:extLst>
                <a:ext uri="{FF2B5EF4-FFF2-40B4-BE49-F238E27FC236}">
                  <a16:creationId xmlns:a16="http://schemas.microsoft.com/office/drawing/2014/main" id="{D5E53ADB-0CCF-484A-A017-8622BC603221}"/>
                </a:ext>
              </a:extLst>
            </p:cNvPr>
            <p:cNvSpPr/>
            <p:nvPr/>
          </p:nvSpPr>
          <p:spPr>
            <a:xfrm>
              <a:off x="8042382" y="2256804"/>
              <a:ext cx="411480" cy="404011"/>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0000"/>
                </a:solidFill>
              </a:endParaRPr>
            </a:p>
          </p:txBody>
        </p:sp>
        <p:cxnSp>
          <p:nvCxnSpPr>
            <p:cNvPr id="113" name="Straight Arrow Connector 112">
              <a:extLst>
                <a:ext uri="{FF2B5EF4-FFF2-40B4-BE49-F238E27FC236}">
                  <a16:creationId xmlns:a16="http://schemas.microsoft.com/office/drawing/2014/main" id="{6A1D895D-3A96-364B-8F0D-C96D14AA4C85}"/>
                </a:ext>
              </a:extLst>
            </p:cNvPr>
            <p:cNvCxnSpPr>
              <a:cxnSpLocks/>
              <a:stCxn id="68" idx="6"/>
              <a:endCxn id="102" idx="2"/>
            </p:cNvCxnSpPr>
            <p:nvPr/>
          </p:nvCxnSpPr>
          <p:spPr>
            <a:xfrm>
              <a:off x="5685880" y="1671218"/>
              <a:ext cx="967643" cy="393796"/>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16" name="Straight Arrow Connector 115">
              <a:extLst>
                <a:ext uri="{FF2B5EF4-FFF2-40B4-BE49-F238E27FC236}">
                  <a16:creationId xmlns:a16="http://schemas.microsoft.com/office/drawing/2014/main" id="{64055875-1DC9-5547-8D39-088F480208FA}"/>
                </a:ext>
              </a:extLst>
            </p:cNvPr>
            <p:cNvCxnSpPr>
              <a:cxnSpLocks/>
              <a:stCxn id="105" idx="6"/>
              <a:endCxn id="102" idx="2"/>
            </p:cNvCxnSpPr>
            <p:nvPr/>
          </p:nvCxnSpPr>
          <p:spPr>
            <a:xfrm flipV="1">
              <a:off x="5685880" y="2065014"/>
              <a:ext cx="967643" cy="393796"/>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20" name="Straight Arrow Connector 119">
              <a:extLst>
                <a:ext uri="{FF2B5EF4-FFF2-40B4-BE49-F238E27FC236}">
                  <a16:creationId xmlns:a16="http://schemas.microsoft.com/office/drawing/2014/main" id="{1D9771E3-F453-534F-BE1F-E72470742D19}"/>
                </a:ext>
              </a:extLst>
            </p:cNvPr>
            <p:cNvCxnSpPr>
              <a:cxnSpLocks/>
              <a:stCxn id="102" idx="6"/>
              <a:endCxn id="90" idx="2"/>
            </p:cNvCxnSpPr>
            <p:nvPr/>
          </p:nvCxnSpPr>
          <p:spPr>
            <a:xfrm flipV="1">
              <a:off x="7065003" y="1671218"/>
              <a:ext cx="977379" cy="393796"/>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23" name="Straight Arrow Connector 122">
              <a:extLst>
                <a:ext uri="{FF2B5EF4-FFF2-40B4-BE49-F238E27FC236}">
                  <a16:creationId xmlns:a16="http://schemas.microsoft.com/office/drawing/2014/main" id="{85425277-320D-864A-B7C0-3418C18785F6}"/>
                </a:ext>
              </a:extLst>
            </p:cNvPr>
            <p:cNvCxnSpPr>
              <a:cxnSpLocks/>
              <a:stCxn id="102" idx="6"/>
              <a:endCxn id="107" idx="2"/>
            </p:cNvCxnSpPr>
            <p:nvPr/>
          </p:nvCxnSpPr>
          <p:spPr>
            <a:xfrm>
              <a:off x="7065003" y="2065014"/>
              <a:ext cx="977379" cy="393796"/>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31" name="TextBox 130">
              <a:extLst>
                <a:ext uri="{FF2B5EF4-FFF2-40B4-BE49-F238E27FC236}">
                  <a16:creationId xmlns:a16="http://schemas.microsoft.com/office/drawing/2014/main" id="{484D2227-F55B-0B4B-ADC7-3073876C58CA}"/>
                </a:ext>
              </a:extLst>
            </p:cNvPr>
            <p:cNvSpPr txBox="1"/>
            <p:nvPr/>
          </p:nvSpPr>
          <p:spPr>
            <a:xfrm>
              <a:off x="5262019" y="1026690"/>
              <a:ext cx="406965" cy="362628"/>
            </a:xfrm>
            <a:prstGeom prst="rect">
              <a:avLst/>
            </a:prstGeom>
            <a:noFill/>
          </p:spPr>
          <p:txBody>
            <a:bodyPr wrap="square" rtlCol="0">
              <a:spAutoFit/>
            </a:bodyPr>
            <a:lstStyle/>
            <a:p>
              <a:pPr algn="ctr"/>
              <a:r>
                <a:rPr lang="en-US" dirty="0"/>
                <a:t>…</a:t>
              </a:r>
            </a:p>
          </p:txBody>
        </p:sp>
        <p:sp>
          <p:nvSpPr>
            <p:cNvPr id="134" name="TextBox 133">
              <a:extLst>
                <a:ext uri="{FF2B5EF4-FFF2-40B4-BE49-F238E27FC236}">
                  <a16:creationId xmlns:a16="http://schemas.microsoft.com/office/drawing/2014/main" id="{502C5E9F-0956-9E42-89B6-5B46688919FB}"/>
                </a:ext>
              </a:extLst>
            </p:cNvPr>
            <p:cNvSpPr txBox="1"/>
            <p:nvPr/>
          </p:nvSpPr>
          <p:spPr>
            <a:xfrm>
              <a:off x="8041757" y="1827013"/>
              <a:ext cx="406965" cy="362628"/>
            </a:xfrm>
            <a:prstGeom prst="rect">
              <a:avLst/>
            </a:prstGeom>
            <a:noFill/>
          </p:spPr>
          <p:txBody>
            <a:bodyPr wrap="square" rtlCol="0">
              <a:spAutoFit/>
            </a:bodyPr>
            <a:lstStyle/>
            <a:p>
              <a:pPr algn="ctr"/>
              <a:r>
                <a:rPr lang="en-US" dirty="0"/>
                <a:t>…</a:t>
              </a:r>
            </a:p>
          </p:txBody>
        </p:sp>
        <p:sp>
          <p:nvSpPr>
            <p:cNvPr id="135" name="TextBox 134">
              <a:extLst>
                <a:ext uri="{FF2B5EF4-FFF2-40B4-BE49-F238E27FC236}">
                  <a16:creationId xmlns:a16="http://schemas.microsoft.com/office/drawing/2014/main" id="{67F126DD-EB62-F740-9C55-7DD8722214A8}"/>
                </a:ext>
              </a:extLst>
            </p:cNvPr>
            <p:cNvSpPr txBox="1"/>
            <p:nvPr/>
          </p:nvSpPr>
          <p:spPr>
            <a:xfrm>
              <a:off x="8058433" y="1026690"/>
              <a:ext cx="406965" cy="362628"/>
            </a:xfrm>
            <a:prstGeom prst="rect">
              <a:avLst/>
            </a:prstGeom>
            <a:noFill/>
          </p:spPr>
          <p:txBody>
            <a:bodyPr wrap="square" rtlCol="0">
              <a:spAutoFit/>
            </a:bodyPr>
            <a:lstStyle/>
            <a:p>
              <a:pPr algn="ctr"/>
              <a:r>
                <a:rPr lang="en-US" dirty="0"/>
                <a:t>…</a:t>
              </a:r>
            </a:p>
          </p:txBody>
        </p:sp>
        <p:sp>
          <p:nvSpPr>
            <p:cNvPr id="136" name="TextBox 135">
              <a:extLst>
                <a:ext uri="{FF2B5EF4-FFF2-40B4-BE49-F238E27FC236}">
                  <a16:creationId xmlns:a16="http://schemas.microsoft.com/office/drawing/2014/main" id="{2A5A242C-68BA-9E41-A673-805F3F34958D}"/>
                </a:ext>
              </a:extLst>
            </p:cNvPr>
            <p:cNvSpPr txBox="1"/>
            <p:nvPr/>
          </p:nvSpPr>
          <p:spPr>
            <a:xfrm>
              <a:off x="5228680" y="698166"/>
              <a:ext cx="457200" cy="332408"/>
            </a:xfrm>
            <a:prstGeom prst="rect">
              <a:avLst/>
            </a:prstGeom>
            <a:noFill/>
          </p:spPr>
          <p:txBody>
            <a:bodyPr wrap="square" rtlCol="0">
              <a:spAutoFit/>
            </a:bodyPr>
            <a:lstStyle/>
            <a:p>
              <a:pPr algn="ctr"/>
              <a:r>
                <a:rPr lang="en-US" sz="1600" dirty="0"/>
                <a:t>U</a:t>
              </a:r>
              <a:r>
                <a:rPr lang="en-US" sz="1600" baseline="-25000" dirty="0"/>
                <a:t>1</a:t>
              </a:r>
              <a:endParaRPr lang="en-US" sz="1600" dirty="0"/>
            </a:p>
          </p:txBody>
        </p:sp>
        <p:sp>
          <p:nvSpPr>
            <p:cNvPr id="137" name="TextBox 136">
              <a:extLst>
                <a:ext uri="{FF2B5EF4-FFF2-40B4-BE49-F238E27FC236}">
                  <a16:creationId xmlns:a16="http://schemas.microsoft.com/office/drawing/2014/main" id="{1270F77E-ECEF-F343-96E1-157CEA81B006}"/>
                </a:ext>
              </a:extLst>
            </p:cNvPr>
            <p:cNvSpPr txBox="1"/>
            <p:nvPr/>
          </p:nvSpPr>
          <p:spPr>
            <a:xfrm>
              <a:off x="8014393" y="713425"/>
              <a:ext cx="534491" cy="332408"/>
            </a:xfrm>
            <a:prstGeom prst="rect">
              <a:avLst/>
            </a:prstGeom>
            <a:noFill/>
          </p:spPr>
          <p:txBody>
            <a:bodyPr wrap="square" rtlCol="0">
              <a:spAutoFit/>
            </a:bodyPr>
            <a:lstStyle/>
            <a:p>
              <a:pPr algn="ctr"/>
              <a:r>
                <a:rPr lang="en-US" sz="1600" dirty="0"/>
                <a:t>C</a:t>
              </a:r>
              <a:r>
                <a:rPr lang="en-US" sz="1600" baseline="-25000" dirty="0"/>
                <a:t>1</a:t>
              </a:r>
              <a:endParaRPr lang="en-US" sz="1600" dirty="0"/>
            </a:p>
          </p:txBody>
        </p:sp>
        <p:sp>
          <p:nvSpPr>
            <p:cNvPr id="138" name="TextBox 137">
              <a:extLst>
                <a:ext uri="{FF2B5EF4-FFF2-40B4-BE49-F238E27FC236}">
                  <a16:creationId xmlns:a16="http://schemas.microsoft.com/office/drawing/2014/main" id="{9E8851E9-B3A7-E749-8ECD-9535AEA117B9}"/>
                </a:ext>
              </a:extLst>
            </p:cNvPr>
            <p:cNvSpPr txBox="1"/>
            <p:nvPr/>
          </p:nvSpPr>
          <p:spPr>
            <a:xfrm>
              <a:off x="5211846" y="1477681"/>
              <a:ext cx="534491" cy="332408"/>
            </a:xfrm>
            <a:prstGeom prst="rect">
              <a:avLst/>
            </a:prstGeom>
            <a:noFill/>
          </p:spPr>
          <p:txBody>
            <a:bodyPr wrap="square" rtlCol="0">
              <a:spAutoFit/>
            </a:bodyPr>
            <a:lstStyle/>
            <a:p>
              <a:pPr algn="ctr"/>
              <a:r>
                <a:rPr lang="en-US" sz="1600" dirty="0"/>
                <a:t>U</a:t>
              </a:r>
              <a:r>
                <a:rPr lang="en-US" sz="1600" baseline="-25000" dirty="0"/>
                <a:t>100</a:t>
              </a:r>
              <a:endParaRPr lang="en-US" sz="1600" dirty="0"/>
            </a:p>
          </p:txBody>
        </p:sp>
        <p:sp>
          <p:nvSpPr>
            <p:cNvPr id="139" name="TextBox 138">
              <a:extLst>
                <a:ext uri="{FF2B5EF4-FFF2-40B4-BE49-F238E27FC236}">
                  <a16:creationId xmlns:a16="http://schemas.microsoft.com/office/drawing/2014/main" id="{89337B44-280E-1D46-8D7B-54547C6F84AE}"/>
                </a:ext>
              </a:extLst>
            </p:cNvPr>
            <p:cNvSpPr txBox="1"/>
            <p:nvPr/>
          </p:nvSpPr>
          <p:spPr>
            <a:xfrm>
              <a:off x="5228680" y="2276339"/>
              <a:ext cx="534491" cy="332408"/>
            </a:xfrm>
            <a:prstGeom prst="rect">
              <a:avLst/>
            </a:prstGeom>
            <a:noFill/>
          </p:spPr>
          <p:txBody>
            <a:bodyPr wrap="square" rtlCol="0">
              <a:spAutoFit/>
            </a:bodyPr>
            <a:lstStyle/>
            <a:p>
              <a:pPr algn="ctr"/>
              <a:r>
                <a:rPr lang="en-US" sz="1600" dirty="0"/>
                <a:t>U</a:t>
              </a:r>
              <a:r>
                <a:rPr lang="en-US" sz="1600" baseline="-25000" dirty="0"/>
                <a:t>199</a:t>
              </a:r>
              <a:endParaRPr lang="en-US" sz="1600" dirty="0"/>
            </a:p>
          </p:txBody>
        </p:sp>
        <p:sp>
          <p:nvSpPr>
            <p:cNvPr id="141" name="TextBox 140">
              <a:extLst>
                <a:ext uri="{FF2B5EF4-FFF2-40B4-BE49-F238E27FC236}">
                  <a16:creationId xmlns:a16="http://schemas.microsoft.com/office/drawing/2014/main" id="{D3342371-38A8-CD40-B498-4495CF165180}"/>
                </a:ext>
              </a:extLst>
            </p:cNvPr>
            <p:cNvSpPr txBox="1"/>
            <p:nvPr/>
          </p:nvSpPr>
          <p:spPr>
            <a:xfrm>
              <a:off x="8008191" y="1484100"/>
              <a:ext cx="534491" cy="332408"/>
            </a:xfrm>
            <a:prstGeom prst="rect">
              <a:avLst/>
            </a:prstGeom>
            <a:noFill/>
          </p:spPr>
          <p:txBody>
            <a:bodyPr wrap="square" rtlCol="0">
              <a:spAutoFit/>
            </a:bodyPr>
            <a:lstStyle/>
            <a:p>
              <a:pPr algn="ctr"/>
              <a:r>
                <a:rPr lang="en-US" sz="1600" dirty="0"/>
                <a:t>C</a:t>
              </a:r>
              <a:r>
                <a:rPr lang="en-US" sz="1600" baseline="-25000" dirty="0"/>
                <a:t>100</a:t>
              </a:r>
              <a:endParaRPr lang="en-US" sz="1600" dirty="0"/>
            </a:p>
          </p:txBody>
        </p:sp>
        <p:sp>
          <p:nvSpPr>
            <p:cNvPr id="142" name="TextBox 141">
              <a:extLst>
                <a:ext uri="{FF2B5EF4-FFF2-40B4-BE49-F238E27FC236}">
                  <a16:creationId xmlns:a16="http://schemas.microsoft.com/office/drawing/2014/main" id="{01D5154F-5042-E246-A868-04466BCD62C5}"/>
                </a:ext>
              </a:extLst>
            </p:cNvPr>
            <p:cNvSpPr txBox="1"/>
            <p:nvPr/>
          </p:nvSpPr>
          <p:spPr>
            <a:xfrm>
              <a:off x="8008191" y="2267309"/>
              <a:ext cx="534491" cy="332408"/>
            </a:xfrm>
            <a:prstGeom prst="rect">
              <a:avLst/>
            </a:prstGeom>
            <a:noFill/>
          </p:spPr>
          <p:txBody>
            <a:bodyPr wrap="square" rtlCol="0">
              <a:spAutoFit/>
            </a:bodyPr>
            <a:lstStyle/>
            <a:p>
              <a:pPr algn="ctr"/>
              <a:r>
                <a:rPr lang="en-US" sz="1600" dirty="0"/>
                <a:t>C</a:t>
              </a:r>
              <a:r>
                <a:rPr lang="en-US" sz="1600" baseline="-25000" dirty="0"/>
                <a:t>199</a:t>
              </a:r>
              <a:endParaRPr lang="en-US" sz="1600" dirty="0"/>
            </a:p>
          </p:txBody>
        </p:sp>
        <p:sp>
          <p:nvSpPr>
            <p:cNvPr id="143" name="TextBox 142">
              <a:extLst>
                <a:ext uri="{FF2B5EF4-FFF2-40B4-BE49-F238E27FC236}">
                  <a16:creationId xmlns:a16="http://schemas.microsoft.com/office/drawing/2014/main" id="{F55ABCBD-0AD9-D04C-8738-E58ADB38073C}"/>
                </a:ext>
              </a:extLst>
            </p:cNvPr>
            <p:cNvSpPr txBox="1"/>
            <p:nvPr/>
          </p:nvSpPr>
          <p:spPr>
            <a:xfrm>
              <a:off x="7063013" y="1827013"/>
              <a:ext cx="406965" cy="362628"/>
            </a:xfrm>
            <a:prstGeom prst="rect">
              <a:avLst/>
            </a:prstGeom>
            <a:noFill/>
          </p:spPr>
          <p:txBody>
            <a:bodyPr wrap="square" rtlCol="0">
              <a:spAutoFit/>
            </a:bodyPr>
            <a:lstStyle/>
            <a:p>
              <a:pPr algn="ctr"/>
              <a:r>
                <a:rPr lang="en-US" dirty="0"/>
                <a:t>…</a:t>
              </a:r>
            </a:p>
          </p:txBody>
        </p:sp>
        <p:sp>
          <p:nvSpPr>
            <p:cNvPr id="144" name="TextBox 143">
              <a:extLst>
                <a:ext uri="{FF2B5EF4-FFF2-40B4-BE49-F238E27FC236}">
                  <a16:creationId xmlns:a16="http://schemas.microsoft.com/office/drawing/2014/main" id="{423E49C5-A66C-1044-9A46-7946FE18D2CA}"/>
                </a:ext>
              </a:extLst>
            </p:cNvPr>
            <p:cNvSpPr txBox="1"/>
            <p:nvPr/>
          </p:nvSpPr>
          <p:spPr>
            <a:xfrm>
              <a:off x="7129303" y="1026690"/>
              <a:ext cx="406965" cy="362628"/>
            </a:xfrm>
            <a:prstGeom prst="rect">
              <a:avLst/>
            </a:prstGeom>
            <a:noFill/>
          </p:spPr>
          <p:txBody>
            <a:bodyPr wrap="square" rtlCol="0">
              <a:spAutoFit/>
            </a:bodyPr>
            <a:lstStyle/>
            <a:p>
              <a:pPr algn="ctr"/>
              <a:r>
                <a:rPr lang="en-US" dirty="0"/>
                <a:t>…</a:t>
              </a:r>
            </a:p>
          </p:txBody>
        </p:sp>
        <p:sp>
          <p:nvSpPr>
            <p:cNvPr id="145" name="TextBox 144">
              <a:extLst>
                <a:ext uri="{FF2B5EF4-FFF2-40B4-BE49-F238E27FC236}">
                  <a16:creationId xmlns:a16="http://schemas.microsoft.com/office/drawing/2014/main" id="{01437756-67C0-714D-BE4C-B3FE7F1BEAE9}"/>
                </a:ext>
              </a:extLst>
            </p:cNvPr>
            <p:cNvSpPr txBox="1"/>
            <p:nvPr/>
          </p:nvSpPr>
          <p:spPr>
            <a:xfrm>
              <a:off x="6145064" y="1026690"/>
              <a:ext cx="406965" cy="362628"/>
            </a:xfrm>
            <a:prstGeom prst="rect">
              <a:avLst/>
            </a:prstGeom>
            <a:noFill/>
          </p:spPr>
          <p:txBody>
            <a:bodyPr wrap="square" rtlCol="0">
              <a:spAutoFit/>
            </a:bodyPr>
            <a:lstStyle/>
            <a:p>
              <a:pPr algn="ctr"/>
              <a:r>
                <a:rPr lang="en-US" dirty="0"/>
                <a:t>…</a:t>
              </a:r>
            </a:p>
          </p:txBody>
        </p:sp>
        <p:sp>
          <p:nvSpPr>
            <p:cNvPr id="146" name="TextBox 145">
              <a:extLst>
                <a:ext uri="{FF2B5EF4-FFF2-40B4-BE49-F238E27FC236}">
                  <a16:creationId xmlns:a16="http://schemas.microsoft.com/office/drawing/2014/main" id="{D1D53D90-195F-ED49-AED9-629ADB0F0543}"/>
                </a:ext>
              </a:extLst>
            </p:cNvPr>
            <p:cNvSpPr txBox="1"/>
            <p:nvPr/>
          </p:nvSpPr>
          <p:spPr>
            <a:xfrm>
              <a:off x="6124275" y="1827013"/>
              <a:ext cx="406965" cy="362628"/>
            </a:xfrm>
            <a:prstGeom prst="rect">
              <a:avLst/>
            </a:prstGeom>
            <a:noFill/>
          </p:spPr>
          <p:txBody>
            <a:bodyPr wrap="square" rtlCol="0">
              <a:spAutoFit/>
            </a:bodyPr>
            <a:lstStyle/>
            <a:p>
              <a:pPr algn="ctr"/>
              <a:r>
                <a:rPr lang="en-US" dirty="0"/>
                <a:t>…</a:t>
              </a:r>
            </a:p>
          </p:txBody>
        </p:sp>
      </p:grpSp>
      <p:sp>
        <p:nvSpPr>
          <p:cNvPr id="160" name="Rectangle 159">
            <a:extLst>
              <a:ext uri="{FF2B5EF4-FFF2-40B4-BE49-F238E27FC236}">
                <a16:creationId xmlns:a16="http://schemas.microsoft.com/office/drawing/2014/main" id="{5CCC8331-3495-884E-94CC-C2F41CEB76A9}"/>
              </a:ext>
            </a:extLst>
          </p:cNvPr>
          <p:cNvSpPr/>
          <p:nvPr/>
        </p:nvSpPr>
        <p:spPr>
          <a:xfrm>
            <a:off x="31766" y="6176157"/>
            <a:ext cx="9113423" cy="496931"/>
          </a:xfrm>
          <a:prstGeom prst="rect">
            <a:avLst/>
          </a:prstGeom>
        </p:spPr>
        <p:txBody>
          <a:bodyPr wrap="square">
            <a:spAutoFit/>
          </a:bodyPr>
          <a:lstStyle/>
          <a:p>
            <a:pPr marL="342900" indent="-342900">
              <a:lnSpc>
                <a:spcPct val="150000"/>
              </a:lnSpc>
              <a:buFont typeface="Wingdings" pitchFamily="2" charset="2"/>
              <a:buChar char="Ø"/>
            </a:pPr>
            <a:r>
              <a:rPr lang="en-US" sz="2000" dirty="0">
                <a:latin typeface="Arial" panose="020B0604020202020204" pitchFamily="34" charset="0"/>
                <a:cs typeface="Arial" panose="020B0604020202020204" pitchFamily="34" charset="0"/>
              </a:rPr>
              <a:t>Repetition happens b/c 1 group of vectors represent </a:t>
            </a:r>
            <a:r>
              <a:rPr lang="en-US" sz="2000" i="1" dirty="0">
                <a:latin typeface="Arial" panose="020B0604020202020204" pitchFamily="34" charset="0"/>
                <a:cs typeface="Arial" panose="020B0604020202020204" pitchFamily="34" charset="0"/>
              </a:rPr>
              <a:t>a block of flat tuples</a:t>
            </a:r>
          </a:p>
        </p:txBody>
      </p:sp>
    </p:spTree>
    <p:custDataLst>
      <p:tags r:id="rId1"/>
    </p:custDataLst>
    <p:extLst>
      <p:ext uri="{BB962C8B-B14F-4D97-AF65-F5344CB8AC3E}">
        <p14:creationId xmlns:p14="http://schemas.microsoft.com/office/powerpoint/2010/main" val="206234095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95"/>
                                        </p:tgtEl>
                                        <p:attrNameLst>
                                          <p:attrName>style.visibility</p:attrName>
                                        </p:attrNameLst>
                                      </p:cBhvr>
                                      <p:to>
                                        <p:strVal val="hidden"/>
                                      </p:to>
                                    </p:set>
                                  </p:childTnLst>
                                </p:cTn>
                              </p:par>
                              <p:par>
                                <p:cTn id="13" presetID="1" presetClass="entr" presetSubtype="0" fill="hold" nodeType="withEffect">
                                  <p:stCondLst>
                                    <p:cond delay="0"/>
                                  </p:stCondLst>
                                  <p:childTnLst>
                                    <p:set>
                                      <p:cBhvr>
                                        <p:cTn id="14" dur="1" fill="hold">
                                          <p:stCondLst>
                                            <p:cond delay="0"/>
                                          </p:stCondLst>
                                        </p:cTn>
                                        <p:tgtEl>
                                          <p:spTgt spid="13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2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2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6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 grpId="0" animBg="1"/>
      <p:bldP spid="125" grpId="0" animBg="1"/>
      <p:bldP spid="126" grpId="0" animBg="1"/>
      <p:bldP spid="12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3504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a:xfrm>
            <a:off x="7003891" y="6521445"/>
            <a:ext cx="2133600" cy="365125"/>
          </a:xfrm>
        </p:spPr>
        <p:txBody>
          <a:bodyPr/>
          <a:lstStyle/>
          <a:p>
            <a:fld id="{65CC13EC-677E-384F-B278-2939878C589F}" type="slidenum">
              <a:rPr lang="en-US" smtClean="0"/>
              <a:t>23</a:t>
            </a:fld>
            <a:endParaRPr lang="en-US"/>
          </a:p>
        </p:txBody>
      </p:sp>
      <p:sp>
        <p:nvSpPr>
          <p:cNvPr id="16" name="TextBox 15">
            <a:extLst>
              <a:ext uri="{FF2B5EF4-FFF2-40B4-BE49-F238E27FC236}">
                <a16:creationId xmlns:a16="http://schemas.microsoft.com/office/drawing/2014/main" id="{70B28615-162E-0446-97BA-6A74199ED555}"/>
              </a:ext>
            </a:extLst>
          </p:cNvPr>
          <p:cNvSpPr txBox="1"/>
          <p:nvPr/>
        </p:nvSpPr>
        <p:spPr>
          <a:xfrm>
            <a:off x="-4024" y="-10993"/>
            <a:ext cx="8689482" cy="523220"/>
          </a:xfrm>
          <a:prstGeom prst="rect">
            <a:avLst/>
          </a:prstGeom>
          <a:noFill/>
        </p:spPr>
        <p:txBody>
          <a:bodyPr wrap="square" rtlCol="0">
            <a:spAutoFit/>
          </a:bodyPr>
          <a:lstStyle/>
          <a:p>
            <a:pPr marL="274320" indent="-457200"/>
            <a:r>
              <a:rPr lang="en-US" sz="2800" kern="0" dirty="0">
                <a:latin typeface="Arial"/>
                <a:cs typeface="Arial"/>
              </a:rPr>
              <a:t>Factorized Relation Representations (F-Reps)</a:t>
            </a:r>
            <a:endParaRPr lang="en-US" sz="2800" dirty="0">
              <a:latin typeface="Arial" panose="020B0604020202020204" pitchFamily="34" charset="0"/>
              <a:cs typeface="Arial" panose="020B0604020202020204" pitchFamily="34" charset="0"/>
            </a:endParaRPr>
          </a:p>
        </p:txBody>
      </p:sp>
      <p:graphicFrame>
        <p:nvGraphicFramePr>
          <p:cNvPr id="5" name="Table 5">
            <a:extLst>
              <a:ext uri="{FF2B5EF4-FFF2-40B4-BE49-F238E27FC236}">
                <a16:creationId xmlns:a16="http://schemas.microsoft.com/office/drawing/2014/main" id="{FA8C4E42-5426-0B44-96D1-1CD502EA69C1}"/>
              </a:ext>
            </a:extLst>
          </p:cNvPr>
          <p:cNvGraphicFramePr>
            <a:graphicFrameLocks noGrp="1"/>
          </p:cNvGraphicFramePr>
          <p:nvPr/>
        </p:nvGraphicFramePr>
        <p:xfrm>
          <a:off x="3847678" y="1152486"/>
          <a:ext cx="4781507" cy="1483360"/>
        </p:xfrm>
        <a:graphic>
          <a:graphicData uri="http://schemas.openxmlformats.org/drawingml/2006/table">
            <a:tbl>
              <a:tblPr firstRow="1" bandRow="1">
                <a:tableStyleId>{2D5ABB26-0587-4C30-8999-92F81FD0307C}</a:tableStyleId>
              </a:tblPr>
              <a:tblGrid>
                <a:gridCol w="1077786">
                  <a:extLst>
                    <a:ext uri="{9D8B030D-6E8A-4147-A177-3AD203B41FA5}">
                      <a16:colId xmlns:a16="http://schemas.microsoft.com/office/drawing/2014/main" val="4052512296"/>
                    </a:ext>
                  </a:extLst>
                </a:gridCol>
                <a:gridCol w="354330">
                  <a:extLst>
                    <a:ext uri="{9D8B030D-6E8A-4147-A177-3AD203B41FA5}">
                      <a16:colId xmlns:a16="http://schemas.microsoft.com/office/drawing/2014/main" val="400113096"/>
                    </a:ext>
                  </a:extLst>
                </a:gridCol>
                <a:gridCol w="1441768">
                  <a:extLst>
                    <a:ext uri="{9D8B030D-6E8A-4147-A177-3AD203B41FA5}">
                      <a16:colId xmlns:a16="http://schemas.microsoft.com/office/drawing/2014/main" val="4248055157"/>
                    </a:ext>
                  </a:extLst>
                </a:gridCol>
                <a:gridCol w="442043">
                  <a:extLst>
                    <a:ext uri="{9D8B030D-6E8A-4147-A177-3AD203B41FA5}">
                      <a16:colId xmlns:a16="http://schemas.microsoft.com/office/drawing/2014/main" val="3025983691"/>
                    </a:ext>
                  </a:extLst>
                </a:gridCol>
                <a:gridCol w="1465580">
                  <a:extLst>
                    <a:ext uri="{9D8B030D-6E8A-4147-A177-3AD203B41FA5}">
                      <a16:colId xmlns:a16="http://schemas.microsoft.com/office/drawing/2014/main" val="2289845140"/>
                    </a:ext>
                  </a:extLst>
                </a:gridCol>
              </a:tblGrid>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b, 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b="1" u="sng"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53373077"/>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{L</a:t>
                      </a:r>
                      <a:r>
                        <a:rPr lang="en-US" baseline="-25000" dirty="0"/>
                        <a:t>1</a:t>
                      </a:r>
                      <a:r>
                        <a:rPr lang="en-US" baseline="0" dirty="0"/>
                        <a:t>, Liz}</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{U</a:t>
                      </a:r>
                      <a:r>
                        <a:rPr lang="en-US" baseline="-25000" dirty="0"/>
                        <a:t>1,</a:t>
                      </a:r>
                      <a:r>
                        <a:rPr lang="en-US" baseline="0" dirty="0"/>
                        <a:t>…, U</a:t>
                      </a:r>
                      <a:r>
                        <a:rPr lang="en-US" baseline="-25000" dirty="0"/>
                        <a:t>100</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1</a:t>
                      </a:r>
                      <a:r>
                        <a:rPr lang="en-US" dirty="0"/>
                        <a:t>, …, C</a:t>
                      </a:r>
                      <a:r>
                        <a:rPr lang="en-US" baseline="-25000" dirty="0"/>
                        <a:t>100</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1909625"/>
                  </a:ext>
                </a:extLst>
              </a:tr>
              <a:tr h="370840">
                <a:tc gridSpan="5">
                  <a:txBody>
                    <a:bodyPr/>
                    <a:lstStyle/>
                    <a:p>
                      <a:pPr algn="ctr"/>
                      <a:r>
                        <a:rPr lang="en-US" dirty="0"/>
                        <a:t>U</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409645916"/>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{L</a:t>
                      </a:r>
                      <a:r>
                        <a:rPr lang="en-US" baseline="-25000" dirty="0"/>
                        <a:t>2</a:t>
                      </a:r>
                      <a:r>
                        <a:rPr lang="en-US" baseline="0" dirty="0"/>
                        <a:t>, Liz}</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{U</a:t>
                      </a:r>
                      <a:r>
                        <a:rPr lang="en-US" baseline="-25000" dirty="0"/>
                        <a:t>100,</a:t>
                      </a:r>
                      <a:r>
                        <a:rPr lang="en-US" baseline="0" dirty="0"/>
                        <a:t>…, U</a:t>
                      </a:r>
                      <a:r>
                        <a:rPr lang="en-US" baseline="-25000" dirty="0"/>
                        <a:t>199</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100</a:t>
                      </a:r>
                      <a:r>
                        <a:rPr lang="en-US" dirty="0"/>
                        <a:t>, …, C</a:t>
                      </a:r>
                      <a:r>
                        <a:rPr lang="en-US" baseline="-25000" dirty="0"/>
                        <a:t>199</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42706771"/>
                  </a:ext>
                </a:extLst>
              </a:tr>
            </a:tbl>
          </a:graphicData>
        </a:graphic>
      </p:graphicFrame>
      <p:graphicFrame>
        <p:nvGraphicFramePr>
          <p:cNvPr id="10" name="Table 7">
            <a:extLst>
              <a:ext uri="{FF2B5EF4-FFF2-40B4-BE49-F238E27FC236}">
                <a16:creationId xmlns:a16="http://schemas.microsoft.com/office/drawing/2014/main" id="{57B8A050-ED67-6C4F-A3FB-79A53EFF3CDC}"/>
              </a:ext>
            </a:extLst>
          </p:cNvPr>
          <p:cNvGraphicFramePr>
            <a:graphicFrameLocks noGrp="1"/>
          </p:cNvGraphicFramePr>
          <p:nvPr/>
        </p:nvGraphicFramePr>
        <p:xfrm>
          <a:off x="977571" y="1152486"/>
          <a:ext cx="2366102" cy="2362200"/>
        </p:xfrm>
        <a:graphic>
          <a:graphicData uri="http://schemas.openxmlformats.org/drawingml/2006/table">
            <a:tbl>
              <a:tblPr firstRow="1" bandRow="1">
                <a:tableStyleId>{2D5ABB26-0587-4C30-8999-92F81FD0307C}</a:tableStyleId>
              </a:tblPr>
              <a:tblGrid>
                <a:gridCol w="400349">
                  <a:extLst>
                    <a:ext uri="{9D8B030D-6E8A-4147-A177-3AD203B41FA5}">
                      <a16:colId xmlns:a16="http://schemas.microsoft.com/office/drawing/2014/main" val="2487070811"/>
                    </a:ext>
                  </a:extLst>
                </a:gridCol>
                <a:gridCol w="824762">
                  <a:extLst>
                    <a:ext uri="{9D8B030D-6E8A-4147-A177-3AD203B41FA5}">
                      <a16:colId xmlns:a16="http://schemas.microsoft.com/office/drawing/2014/main" val="686221822"/>
                    </a:ext>
                  </a:extLst>
                </a:gridCol>
                <a:gridCol w="563880">
                  <a:extLst>
                    <a:ext uri="{9D8B030D-6E8A-4147-A177-3AD203B41FA5}">
                      <a16:colId xmlns:a16="http://schemas.microsoft.com/office/drawing/2014/main" val="2122332928"/>
                    </a:ext>
                  </a:extLst>
                </a:gridCol>
                <a:gridCol w="577111">
                  <a:extLst>
                    <a:ext uri="{9D8B030D-6E8A-4147-A177-3AD203B41FA5}">
                      <a16:colId xmlns:a16="http://schemas.microsoft.com/office/drawing/2014/main" val="3553681821"/>
                    </a:ext>
                  </a:extLst>
                </a:gridCol>
              </a:tblGrid>
              <a:tr h="30334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700" b="1" u="sng" dirty="0"/>
                        <a:t>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700" b="1" u="sng" dirty="0"/>
                        <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84590531"/>
                  </a:ext>
                </a:extLst>
              </a:tr>
              <a:tr h="290158">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aseline="0" dirty="0"/>
                        <a:t>L</a:t>
                      </a:r>
                      <a:r>
                        <a:rPr lang="en-US" sz="1600" baseline="-25000" dirty="0"/>
                        <a:t>1</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Liz</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U</a:t>
                      </a:r>
                      <a:r>
                        <a:rPr lang="en-US" sz="1600" baseline="-25000" dirty="0"/>
                        <a:t>1</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dirty="0"/>
                        <a:t>C</a:t>
                      </a:r>
                      <a:r>
                        <a:rPr lang="en-US" sz="1600" baseline="-25000" dirty="0"/>
                        <a:t>1</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62819564"/>
                  </a:ext>
                </a:extLst>
              </a:tr>
              <a:tr h="290158">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69262898"/>
                  </a:ext>
                </a:extLst>
              </a:tr>
              <a:tr h="290158">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aseline="0" dirty="0"/>
                        <a:t>L</a:t>
                      </a:r>
                      <a:r>
                        <a:rPr lang="en-US" sz="1600" baseline="-25000" dirty="0"/>
                        <a:t>1</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Liz</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dirty="0"/>
                        <a:t>U</a:t>
                      </a:r>
                      <a:r>
                        <a:rPr lang="en-US" sz="1600" baseline="-25000" dirty="0"/>
                        <a:t>1</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dirty="0"/>
                        <a:t>C</a:t>
                      </a:r>
                      <a:r>
                        <a:rPr lang="en-US" sz="1600" baseline="-25000" dirty="0"/>
                        <a:t>100</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45387598"/>
                  </a:ext>
                </a:extLst>
              </a:tr>
              <a:tr h="290158">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aseline="0" dirty="0"/>
                        <a:t>L</a:t>
                      </a:r>
                      <a:r>
                        <a:rPr lang="en-US" sz="1600" baseline="-25000" dirty="0"/>
                        <a:t>2</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Liz</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dirty="0"/>
                        <a:t>U</a:t>
                      </a:r>
                      <a:r>
                        <a:rPr lang="en-US" sz="1600" baseline="-25000" dirty="0"/>
                        <a:t>100</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dirty="0"/>
                        <a:t>C</a:t>
                      </a:r>
                      <a:r>
                        <a:rPr lang="en-US" sz="1600" baseline="-25000" dirty="0"/>
                        <a:t>100</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65296430"/>
                  </a:ext>
                </a:extLst>
              </a:tr>
              <a:tr h="290158">
                <a:tc>
                  <a:txBody>
                    <a:bodyPr/>
                    <a:lstStyle/>
                    <a:p>
                      <a:pPr algn="ctr"/>
                      <a:r>
                        <a:rPr lang="en-US" sz="16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03135668"/>
                  </a:ext>
                </a:extLst>
              </a:tr>
              <a:tr h="290158">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baseline="0" dirty="0"/>
                        <a:t>L</a:t>
                      </a:r>
                      <a:r>
                        <a:rPr lang="en-US" sz="1600" baseline="-25000" dirty="0"/>
                        <a:t>2</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t>Liz</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dirty="0"/>
                        <a:t>U</a:t>
                      </a:r>
                      <a:r>
                        <a:rPr lang="en-US" sz="1600" baseline="-25000" dirty="0"/>
                        <a:t>199</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600" dirty="0"/>
                        <a:t>C</a:t>
                      </a:r>
                      <a:r>
                        <a:rPr lang="en-US" sz="1600" baseline="-25000" dirty="0"/>
                        <a:t>100</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8488139"/>
                  </a:ext>
                </a:extLst>
              </a:tr>
            </a:tbl>
          </a:graphicData>
        </a:graphic>
      </p:graphicFrame>
      <p:sp>
        <p:nvSpPr>
          <p:cNvPr id="80" name="Rectangle 79">
            <a:extLst>
              <a:ext uri="{FF2B5EF4-FFF2-40B4-BE49-F238E27FC236}">
                <a16:creationId xmlns:a16="http://schemas.microsoft.com/office/drawing/2014/main" id="{D3FDA8D3-9ADA-E948-B288-41B9F6CBE199}"/>
              </a:ext>
            </a:extLst>
          </p:cNvPr>
          <p:cNvSpPr/>
          <p:nvPr/>
        </p:nvSpPr>
        <p:spPr>
          <a:xfrm>
            <a:off x="19126" y="3873867"/>
            <a:ext cx="9051553" cy="1420261"/>
          </a:xfrm>
          <a:prstGeom prst="rect">
            <a:avLst/>
          </a:prstGeom>
        </p:spPr>
        <p:txBody>
          <a:bodyPr wrap="square">
            <a:spAutoFit/>
          </a:bodyPr>
          <a:lstStyle/>
          <a:p>
            <a:pPr marL="342900" indent="-342900">
              <a:lnSpc>
                <a:spcPct val="150000"/>
              </a:lnSpc>
              <a:buFont typeface="Wingdings" pitchFamily="2" charset="2"/>
              <a:buChar char="Ø"/>
            </a:pPr>
            <a:r>
              <a:rPr lang="en-US" sz="2000" kern="0" dirty="0">
                <a:latin typeface="Arial"/>
                <a:cs typeface="Arial"/>
              </a:rPr>
              <a:t>Outputs of a query Q can be factorized by analyzing </a:t>
            </a:r>
            <a:r>
              <a:rPr lang="en-US" sz="2000" i="1" kern="0" dirty="0">
                <a:latin typeface="Arial"/>
                <a:cs typeface="Arial"/>
              </a:rPr>
              <a:t>the conditional independence of the variables</a:t>
            </a:r>
            <a:r>
              <a:rPr lang="en-US" sz="2000" kern="0" dirty="0">
                <a:latin typeface="Arial"/>
                <a:cs typeface="Arial"/>
              </a:rPr>
              <a:t> in Q</a:t>
            </a:r>
          </a:p>
          <a:p>
            <a:pPr marL="800100" lvl="1" indent="-342900">
              <a:lnSpc>
                <a:spcPct val="150000"/>
              </a:lnSpc>
              <a:buFont typeface="Wingdings" pitchFamily="2" charset="2"/>
              <a:buChar char="Ø"/>
            </a:pPr>
            <a:r>
              <a:rPr lang="en-US" sz="2000" kern="0" dirty="0">
                <a:latin typeface="Arial"/>
                <a:cs typeface="Arial"/>
              </a:rPr>
              <a:t>E.g. in                                   : once b is fixed, a and c are independent </a:t>
            </a:r>
          </a:p>
        </p:txBody>
      </p:sp>
      <p:sp>
        <p:nvSpPr>
          <p:cNvPr id="161" name="Rectangle 160">
            <a:extLst>
              <a:ext uri="{FF2B5EF4-FFF2-40B4-BE49-F238E27FC236}">
                <a16:creationId xmlns:a16="http://schemas.microsoft.com/office/drawing/2014/main" id="{0006B05A-762A-7943-8272-FEB5ABE7B43A}"/>
              </a:ext>
            </a:extLst>
          </p:cNvPr>
          <p:cNvSpPr/>
          <p:nvPr/>
        </p:nvSpPr>
        <p:spPr>
          <a:xfrm>
            <a:off x="788414" y="6311687"/>
            <a:ext cx="7567173" cy="456535"/>
          </a:xfrm>
          <a:prstGeom prst="rect">
            <a:avLst/>
          </a:prstGeom>
        </p:spPr>
        <p:txBody>
          <a:bodyPr wrap="square">
            <a:spAutoFit/>
          </a:bodyPr>
          <a:lstStyle/>
          <a:p>
            <a:pPr algn="ctr">
              <a:lnSpc>
                <a:spcPct val="150000"/>
              </a:lnSpc>
            </a:pPr>
            <a:r>
              <a:rPr lang="en-US" i="1" dirty="0" err="1">
                <a:latin typeface="Arial" panose="020B0604020202020204" pitchFamily="34" charset="0"/>
                <a:cs typeface="Arial" panose="020B0604020202020204" pitchFamily="34" charset="0"/>
              </a:rPr>
              <a:t>Olteanu</a:t>
            </a:r>
            <a:r>
              <a:rPr lang="en-US" i="1" dirty="0">
                <a:latin typeface="Arial" panose="020B0604020202020204" pitchFamily="34" charset="0"/>
                <a:cs typeface="Arial" panose="020B0604020202020204" pitchFamily="34" charset="0"/>
              </a:rPr>
              <a:t> et. al. Factorized Databases, SIGMOD Record, 2016</a:t>
            </a:r>
          </a:p>
        </p:txBody>
      </p:sp>
      <p:sp>
        <p:nvSpPr>
          <p:cNvPr id="202" name="Rectangle 201">
            <a:extLst>
              <a:ext uri="{FF2B5EF4-FFF2-40B4-BE49-F238E27FC236}">
                <a16:creationId xmlns:a16="http://schemas.microsoft.com/office/drawing/2014/main" id="{9CC7F3D9-D1D4-434A-B3E3-9B6A02074C1B}"/>
              </a:ext>
            </a:extLst>
          </p:cNvPr>
          <p:cNvSpPr/>
          <p:nvPr/>
        </p:nvSpPr>
        <p:spPr>
          <a:xfrm>
            <a:off x="977571" y="3462611"/>
            <a:ext cx="2346956" cy="456472"/>
          </a:xfrm>
          <a:prstGeom prst="rect">
            <a:avLst/>
          </a:prstGeom>
        </p:spPr>
        <p:txBody>
          <a:bodyPr wrap="square">
            <a:spAutoFit/>
          </a:bodyPr>
          <a:lstStyle/>
          <a:p>
            <a:pPr algn="ctr">
              <a:lnSpc>
                <a:spcPct val="150000"/>
              </a:lnSpc>
            </a:pPr>
            <a:r>
              <a:rPr lang="en-US" kern="0" dirty="0">
                <a:latin typeface="Arial"/>
                <a:cs typeface="Arial"/>
              </a:rPr>
              <a:t>2x(100x100) tuples</a:t>
            </a:r>
          </a:p>
        </p:txBody>
      </p:sp>
      <p:sp>
        <p:nvSpPr>
          <p:cNvPr id="203" name="Rectangle 202">
            <a:extLst>
              <a:ext uri="{FF2B5EF4-FFF2-40B4-BE49-F238E27FC236}">
                <a16:creationId xmlns:a16="http://schemas.microsoft.com/office/drawing/2014/main" id="{5D33C43A-E036-304A-A470-1FBE15DA424B}"/>
              </a:ext>
            </a:extLst>
          </p:cNvPr>
          <p:cNvSpPr/>
          <p:nvPr/>
        </p:nvSpPr>
        <p:spPr>
          <a:xfrm>
            <a:off x="4598093" y="2611074"/>
            <a:ext cx="3347103" cy="456472"/>
          </a:xfrm>
          <a:prstGeom prst="rect">
            <a:avLst/>
          </a:prstGeom>
        </p:spPr>
        <p:txBody>
          <a:bodyPr wrap="square">
            <a:spAutoFit/>
          </a:bodyPr>
          <a:lstStyle/>
          <a:p>
            <a:pPr algn="ctr">
              <a:lnSpc>
                <a:spcPct val="150000"/>
              </a:lnSpc>
            </a:pPr>
            <a:r>
              <a:rPr lang="en-US" kern="0" dirty="0">
                <a:latin typeface="Arial"/>
                <a:cs typeface="Arial"/>
              </a:rPr>
              <a:t>2x(100+100) tuples</a:t>
            </a:r>
          </a:p>
        </p:txBody>
      </p:sp>
      <p:grpSp>
        <p:nvGrpSpPr>
          <p:cNvPr id="67" name="Group 66">
            <a:extLst>
              <a:ext uri="{FF2B5EF4-FFF2-40B4-BE49-F238E27FC236}">
                <a16:creationId xmlns:a16="http://schemas.microsoft.com/office/drawing/2014/main" id="{63FADABF-D273-7041-BB80-83762878173B}"/>
              </a:ext>
            </a:extLst>
          </p:cNvPr>
          <p:cNvGrpSpPr/>
          <p:nvPr/>
        </p:nvGrpSpPr>
        <p:grpSpPr>
          <a:xfrm>
            <a:off x="1743900" y="4903656"/>
            <a:ext cx="2269172" cy="342025"/>
            <a:chOff x="1085395" y="895767"/>
            <a:chExt cx="2269172" cy="342025"/>
          </a:xfrm>
        </p:grpSpPr>
        <p:sp>
          <p:nvSpPr>
            <p:cNvPr id="69" name="Oval 68">
              <a:extLst>
                <a:ext uri="{FF2B5EF4-FFF2-40B4-BE49-F238E27FC236}">
                  <a16:creationId xmlns:a16="http://schemas.microsoft.com/office/drawing/2014/main" id="{528CF825-1ACA-E343-98E2-EA0A59F4EC74}"/>
                </a:ext>
              </a:extLst>
            </p:cNvPr>
            <p:cNvSpPr/>
            <p:nvPr/>
          </p:nvSpPr>
          <p:spPr>
            <a:xfrm>
              <a:off x="1085395" y="895767"/>
              <a:ext cx="349752"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a</a:t>
              </a:r>
            </a:p>
          </p:txBody>
        </p:sp>
        <p:sp>
          <p:nvSpPr>
            <p:cNvPr id="70" name="Oval 69">
              <a:extLst>
                <a:ext uri="{FF2B5EF4-FFF2-40B4-BE49-F238E27FC236}">
                  <a16:creationId xmlns:a16="http://schemas.microsoft.com/office/drawing/2014/main" id="{B319C151-3380-9340-86C4-5983FB162E11}"/>
                </a:ext>
              </a:extLst>
            </p:cNvPr>
            <p:cNvSpPr/>
            <p:nvPr/>
          </p:nvSpPr>
          <p:spPr>
            <a:xfrm>
              <a:off x="2045105" y="895767"/>
              <a:ext cx="349752"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b</a:t>
              </a:r>
            </a:p>
          </p:txBody>
        </p:sp>
        <p:sp>
          <p:nvSpPr>
            <p:cNvPr id="71" name="Oval 70">
              <a:extLst>
                <a:ext uri="{FF2B5EF4-FFF2-40B4-BE49-F238E27FC236}">
                  <a16:creationId xmlns:a16="http://schemas.microsoft.com/office/drawing/2014/main" id="{A8EE16EA-E6C8-2B4E-9842-DC5FC4FB7D0E}"/>
                </a:ext>
              </a:extLst>
            </p:cNvPr>
            <p:cNvSpPr/>
            <p:nvPr/>
          </p:nvSpPr>
          <p:spPr>
            <a:xfrm>
              <a:off x="3004815" y="895767"/>
              <a:ext cx="349752"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c</a:t>
              </a:r>
            </a:p>
          </p:txBody>
        </p:sp>
        <p:cxnSp>
          <p:nvCxnSpPr>
            <p:cNvPr id="72" name="Straight Arrow Connector 71">
              <a:extLst>
                <a:ext uri="{FF2B5EF4-FFF2-40B4-BE49-F238E27FC236}">
                  <a16:creationId xmlns:a16="http://schemas.microsoft.com/office/drawing/2014/main" id="{8F42B7D8-2427-0F41-9AB7-3DE2D87DCB8E}"/>
                </a:ext>
              </a:extLst>
            </p:cNvPr>
            <p:cNvCxnSpPr>
              <a:cxnSpLocks/>
              <a:stCxn id="69" idx="6"/>
              <a:endCxn id="70" idx="2"/>
            </p:cNvCxnSpPr>
            <p:nvPr/>
          </p:nvCxnSpPr>
          <p:spPr>
            <a:xfrm>
              <a:off x="1435147" y="1066780"/>
              <a:ext cx="609958"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73" name="Straight Arrow Connector 72">
              <a:extLst>
                <a:ext uri="{FF2B5EF4-FFF2-40B4-BE49-F238E27FC236}">
                  <a16:creationId xmlns:a16="http://schemas.microsoft.com/office/drawing/2014/main" id="{54BBB5E8-2C3C-914D-B4C0-5D91655EC84D}"/>
                </a:ext>
              </a:extLst>
            </p:cNvPr>
            <p:cNvCxnSpPr>
              <a:cxnSpLocks/>
              <a:stCxn id="70" idx="6"/>
              <a:endCxn id="71" idx="2"/>
            </p:cNvCxnSpPr>
            <p:nvPr/>
          </p:nvCxnSpPr>
          <p:spPr>
            <a:xfrm>
              <a:off x="2394857" y="1066780"/>
              <a:ext cx="609958"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grpSp>
      <p:sp>
        <p:nvSpPr>
          <p:cNvPr id="82" name="Rectangle 81">
            <a:extLst>
              <a:ext uri="{FF2B5EF4-FFF2-40B4-BE49-F238E27FC236}">
                <a16:creationId xmlns:a16="http://schemas.microsoft.com/office/drawing/2014/main" id="{2E209217-2F4D-8D4E-8D4A-3B6641962CAB}"/>
              </a:ext>
            </a:extLst>
          </p:cNvPr>
          <p:cNvSpPr/>
          <p:nvPr/>
        </p:nvSpPr>
        <p:spPr>
          <a:xfrm>
            <a:off x="996717" y="630362"/>
            <a:ext cx="2346956" cy="456472"/>
          </a:xfrm>
          <a:prstGeom prst="rect">
            <a:avLst/>
          </a:prstGeom>
        </p:spPr>
        <p:txBody>
          <a:bodyPr wrap="square">
            <a:spAutoFit/>
          </a:bodyPr>
          <a:lstStyle/>
          <a:p>
            <a:pPr algn="ctr">
              <a:lnSpc>
                <a:spcPct val="150000"/>
              </a:lnSpc>
            </a:pPr>
            <a:r>
              <a:rPr lang="en-US" kern="0" dirty="0">
                <a:solidFill>
                  <a:srgbClr val="0000CC"/>
                </a:solidFill>
                <a:latin typeface="Arial"/>
                <a:cs typeface="Arial"/>
              </a:rPr>
              <a:t>Flat Representation</a:t>
            </a:r>
          </a:p>
        </p:txBody>
      </p:sp>
      <p:sp>
        <p:nvSpPr>
          <p:cNvPr id="83" name="Rectangle 82">
            <a:extLst>
              <a:ext uri="{FF2B5EF4-FFF2-40B4-BE49-F238E27FC236}">
                <a16:creationId xmlns:a16="http://schemas.microsoft.com/office/drawing/2014/main" id="{4FEFC380-EC50-4C4E-A978-C3CFA00AC282}"/>
              </a:ext>
            </a:extLst>
          </p:cNvPr>
          <p:cNvSpPr/>
          <p:nvPr/>
        </p:nvSpPr>
        <p:spPr>
          <a:xfrm>
            <a:off x="5214680" y="630362"/>
            <a:ext cx="2346956" cy="456472"/>
          </a:xfrm>
          <a:prstGeom prst="rect">
            <a:avLst/>
          </a:prstGeom>
        </p:spPr>
        <p:txBody>
          <a:bodyPr wrap="square">
            <a:spAutoFit/>
          </a:bodyPr>
          <a:lstStyle/>
          <a:p>
            <a:pPr algn="ctr">
              <a:lnSpc>
                <a:spcPct val="150000"/>
              </a:lnSpc>
            </a:pPr>
            <a:r>
              <a:rPr lang="en-US" kern="0" dirty="0">
                <a:solidFill>
                  <a:srgbClr val="0000CC"/>
                </a:solidFill>
                <a:latin typeface="Arial"/>
                <a:cs typeface="Arial"/>
              </a:rPr>
              <a:t>F-Representation</a:t>
            </a:r>
          </a:p>
        </p:txBody>
      </p:sp>
      <p:sp>
        <p:nvSpPr>
          <p:cNvPr id="2" name="Rectangle 1">
            <a:extLst>
              <a:ext uri="{FF2B5EF4-FFF2-40B4-BE49-F238E27FC236}">
                <a16:creationId xmlns:a16="http://schemas.microsoft.com/office/drawing/2014/main" id="{EDF77C0A-A934-F344-A4A6-60EC513041AC}"/>
              </a:ext>
            </a:extLst>
          </p:cNvPr>
          <p:cNvSpPr/>
          <p:nvPr/>
        </p:nvSpPr>
        <p:spPr>
          <a:xfrm>
            <a:off x="19127" y="5859570"/>
            <a:ext cx="9144000" cy="496996"/>
          </a:xfrm>
          <a:prstGeom prst="rect">
            <a:avLst/>
          </a:prstGeom>
        </p:spPr>
        <p:txBody>
          <a:bodyPr wrap="square">
            <a:spAutoFit/>
          </a:bodyPr>
          <a:lstStyle/>
          <a:p>
            <a:pPr algn="ctr">
              <a:lnSpc>
                <a:spcPct val="150000"/>
              </a:lnSpc>
            </a:pPr>
            <a:r>
              <a:rPr lang="en-US" sz="2000" i="1" kern="0" dirty="0">
                <a:solidFill>
                  <a:srgbClr val="C00000"/>
                </a:solidFill>
                <a:latin typeface="Arial"/>
                <a:cs typeface="Arial"/>
              </a:rPr>
              <a:t>Factorized Vectors: </a:t>
            </a:r>
            <a:r>
              <a:rPr lang="en-US" sz="2000" kern="0" dirty="0">
                <a:solidFill>
                  <a:srgbClr val="C00000"/>
                </a:solidFill>
                <a:latin typeface="Arial"/>
                <a:cs typeface="Arial"/>
              </a:rPr>
              <a:t>Represent intermediate tuples in *multiple vector groups*</a:t>
            </a:r>
          </a:p>
        </p:txBody>
      </p:sp>
    </p:spTree>
    <p:custDataLst>
      <p:tags r:id="rId1"/>
    </p:custDataLst>
    <p:extLst>
      <p:ext uri="{BB962C8B-B14F-4D97-AF65-F5344CB8AC3E}">
        <p14:creationId xmlns:p14="http://schemas.microsoft.com/office/powerpoint/2010/main" val="74322602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0">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0">
                                            <p:txEl>
                                              <p:pRg st="1" end="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3" grpId="0"/>
      <p:bldP spid="83" grpId="0"/>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3504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a:xfrm>
            <a:off x="7034663" y="6520712"/>
            <a:ext cx="2133600" cy="365125"/>
          </a:xfrm>
        </p:spPr>
        <p:txBody>
          <a:bodyPr/>
          <a:lstStyle/>
          <a:p>
            <a:fld id="{65CC13EC-677E-384F-B278-2939878C589F}" type="slidenum">
              <a:rPr lang="en-US" smtClean="0"/>
              <a:t>24</a:t>
            </a:fld>
            <a:endParaRPr lang="en-US" dirty="0"/>
          </a:p>
        </p:txBody>
      </p:sp>
      <p:sp>
        <p:nvSpPr>
          <p:cNvPr id="16" name="TextBox 15">
            <a:extLst>
              <a:ext uri="{FF2B5EF4-FFF2-40B4-BE49-F238E27FC236}">
                <a16:creationId xmlns:a16="http://schemas.microsoft.com/office/drawing/2014/main" id="{70B28615-162E-0446-97BA-6A74199ED555}"/>
              </a:ext>
            </a:extLst>
          </p:cNvPr>
          <p:cNvSpPr txBox="1"/>
          <p:nvPr/>
        </p:nvSpPr>
        <p:spPr>
          <a:xfrm>
            <a:off x="-4025" y="-10993"/>
            <a:ext cx="8911923" cy="523220"/>
          </a:xfrm>
          <a:prstGeom prst="rect">
            <a:avLst/>
          </a:prstGeom>
          <a:noFill/>
        </p:spPr>
        <p:txBody>
          <a:bodyPr wrap="square" rtlCol="0">
            <a:spAutoFit/>
          </a:bodyPr>
          <a:lstStyle/>
          <a:p>
            <a:pPr marL="274320" indent="-457200"/>
            <a:r>
              <a:rPr lang="en-US" sz="2800" kern="0" dirty="0">
                <a:latin typeface="Arial"/>
                <a:cs typeface="Arial"/>
              </a:rPr>
              <a:t>F-Representation-based Processing</a:t>
            </a:r>
            <a:endParaRPr lang="en-US" sz="2800"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77726C08-1D36-A949-85E1-B2C56D6769D4}"/>
              </a:ext>
            </a:extLst>
          </p:cNvPr>
          <p:cNvSpPr txBox="1"/>
          <p:nvPr/>
        </p:nvSpPr>
        <p:spPr>
          <a:xfrm>
            <a:off x="1100265" y="3440359"/>
            <a:ext cx="1753092" cy="369332"/>
          </a:xfrm>
          <a:prstGeom prst="rect">
            <a:avLst/>
          </a:prstGeom>
          <a:noFill/>
        </p:spPr>
        <p:txBody>
          <a:bodyPr wrap="square" rtlCol="0">
            <a:spAutoFit/>
          </a:bodyPr>
          <a:lstStyle/>
          <a:p>
            <a:pPr algn="ctr"/>
            <a:r>
              <a:rPr lang="en-US" dirty="0"/>
              <a:t>Fact. </a:t>
            </a:r>
            <a:r>
              <a:rPr lang="en-US" dirty="0" err="1"/>
              <a:t>Vec</a:t>
            </a:r>
            <a:r>
              <a:rPr lang="en-US" dirty="0"/>
              <a:t>. 1</a:t>
            </a:r>
          </a:p>
        </p:txBody>
      </p:sp>
      <p:sp>
        <p:nvSpPr>
          <p:cNvPr id="92" name="TextBox 91">
            <a:extLst>
              <a:ext uri="{FF2B5EF4-FFF2-40B4-BE49-F238E27FC236}">
                <a16:creationId xmlns:a16="http://schemas.microsoft.com/office/drawing/2014/main" id="{238D48B7-68B6-5F49-9FD1-689BD057D71F}"/>
              </a:ext>
            </a:extLst>
          </p:cNvPr>
          <p:cNvSpPr txBox="1"/>
          <p:nvPr/>
        </p:nvSpPr>
        <p:spPr>
          <a:xfrm>
            <a:off x="800463" y="6279829"/>
            <a:ext cx="1429676" cy="369332"/>
          </a:xfrm>
          <a:prstGeom prst="rect">
            <a:avLst/>
          </a:prstGeom>
          <a:noFill/>
        </p:spPr>
        <p:txBody>
          <a:bodyPr wrap="square" rtlCol="0">
            <a:spAutoFit/>
          </a:bodyPr>
          <a:lstStyle/>
          <a:p>
            <a:r>
              <a:rPr lang="en-US" i="1" dirty="0" err="1"/>
              <a:t>curIdx</a:t>
            </a:r>
            <a:r>
              <a:rPr lang="en-US" i="1" dirty="0"/>
              <a:t> = 1</a:t>
            </a:r>
          </a:p>
        </p:txBody>
      </p:sp>
      <p:sp>
        <p:nvSpPr>
          <p:cNvPr id="93" name="Rounded Rectangle 92">
            <a:extLst>
              <a:ext uri="{FF2B5EF4-FFF2-40B4-BE49-F238E27FC236}">
                <a16:creationId xmlns:a16="http://schemas.microsoft.com/office/drawing/2014/main" id="{965657D8-B379-6049-8F5D-E33725ACC07F}"/>
              </a:ext>
            </a:extLst>
          </p:cNvPr>
          <p:cNvSpPr/>
          <p:nvPr/>
        </p:nvSpPr>
        <p:spPr>
          <a:xfrm>
            <a:off x="868987" y="4226761"/>
            <a:ext cx="2307145" cy="349723"/>
          </a:xfrm>
          <a:prstGeom prst="roundRect">
            <a:avLst/>
          </a:prstGeom>
          <a:noFill/>
          <a:ln w="3492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95" name="Table 89">
            <a:extLst>
              <a:ext uri="{FF2B5EF4-FFF2-40B4-BE49-F238E27FC236}">
                <a16:creationId xmlns:a16="http://schemas.microsoft.com/office/drawing/2014/main" id="{E55FA45A-9F12-4946-84EE-0B6FB1A1FA15}"/>
              </a:ext>
            </a:extLst>
          </p:cNvPr>
          <p:cNvGraphicFramePr>
            <a:graphicFrameLocks noGrp="1"/>
          </p:cNvGraphicFramePr>
          <p:nvPr/>
        </p:nvGraphicFramePr>
        <p:xfrm>
          <a:off x="4096997" y="3819612"/>
          <a:ext cx="643823" cy="1849120"/>
        </p:xfrm>
        <a:graphic>
          <a:graphicData uri="http://schemas.openxmlformats.org/drawingml/2006/table">
            <a:tbl>
              <a:tblPr firstRow="1" bandRow="1">
                <a:tableStyleId>{5940675A-B579-460E-94D1-54222C63F5DA}</a:tableStyleId>
              </a:tblPr>
              <a:tblGrid>
                <a:gridCol w="643823">
                  <a:extLst>
                    <a:ext uri="{9D8B030D-6E8A-4147-A177-3AD203B41FA5}">
                      <a16:colId xmlns:a16="http://schemas.microsoft.com/office/drawing/2014/main" val="2830262626"/>
                    </a:ext>
                  </a:extLst>
                </a:gridCol>
              </a:tblGrid>
              <a:tr h="370840">
                <a:tc>
                  <a:txBody>
                    <a:bodyPr/>
                    <a:lstStyle/>
                    <a:p>
                      <a:pPr algn="ctr"/>
                      <a:r>
                        <a:rPr lang="en-US" b="1" u="sng" dirty="0">
                          <a:solidFill>
                            <a:schemeClr val="tx1"/>
                          </a:solidFill>
                        </a:rPr>
                        <a:t>a</a:t>
                      </a:r>
                    </a:p>
                  </a:txBody>
                  <a:tcPr/>
                </a:tc>
                <a:extLst>
                  <a:ext uri="{0D108BD9-81ED-4DB2-BD59-A6C34878D82A}">
                    <a16:rowId xmlns:a16="http://schemas.microsoft.com/office/drawing/2014/main" val="1743051445"/>
                  </a:ext>
                </a:extLst>
              </a:tr>
              <a:tr h="370840">
                <a:tc>
                  <a:txBody>
                    <a:bodyPr/>
                    <a:lstStyle/>
                    <a:p>
                      <a:pPr algn="ctr"/>
                      <a:r>
                        <a:rPr lang="en-US" dirty="0">
                          <a:solidFill>
                            <a:schemeClr val="tx1"/>
                          </a:solidFill>
                        </a:rPr>
                        <a:t>U</a:t>
                      </a:r>
                      <a:r>
                        <a:rPr lang="en-US" baseline="-25000" dirty="0">
                          <a:solidFill>
                            <a:schemeClr val="tx1"/>
                          </a:solidFill>
                        </a:rPr>
                        <a:t>1</a:t>
                      </a:r>
                      <a:endParaRPr lang="en-US" dirty="0">
                        <a:solidFill>
                          <a:schemeClr val="tx1"/>
                        </a:solidFill>
                      </a:endParaRPr>
                    </a:p>
                  </a:txBody>
                  <a:tcPr/>
                </a:tc>
                <a:extLst>
                  <a:ext uri="{0D108BD9-81ED-4DB2-BD59-A6C34878D82A}">
                    <a16:rowId xmlns:a16="http://schemas.microsoft.com/office/drawing/2014/main" val="2850344886"/>
                  </a:ext>
                </a:extLst>
              </a:tr>
              <a:tr h="370840">
                <a:tc>
                  <a:txBody>
                    <a:bodyPr/>
                    <a:lstStyle/>
                    <a:p>
                      <a:pPr algn="ctr"/>
                      <a:r>
                        <a:rPr lang="en-US" dirty="0">
                          <a:solidFill>
                            <a:schemeClr val="tx1"/>
                          </a:solidFill>
                        </a:rPr>
                        <a:t>U</a:t>
                      </a:r>
                      <a:r>
                        <a:rPr lang="en-US" baseline="-25000" dirty="0">
                          <a:solidFill>
                            <a:schemeClr val="tx1"/>
                          </a:solidFill>
                        </a:rPr>
                        <a:t>2</a:t>
                      </a:r>
                      <a:endParaRPr lang="en-US" dirty="0">
                        <a:solidFill>
                          <a:schemeClr val="tx1"/>
                        </a:solidFill>
                      </a:endParaRPr>
                    </a:p>
                  </a:txBody>
                  <a:tcPr/>
                </a:tc>
                <a:extLst>
                  <a:ext uri="{0D108BD9-81ED-4DB2-BD59-A6C34878D82A}">
                    <a16:rowId xmlns:a16="http://schemas.microsoft.com/office/drawing/2014/main" val="90788350"/>
                  </a:ext>
                </a:extLst>
              </a:tr>
              <a:tr h="0">
                <a:tc>
                  <a:txBody>
                    <a:bodyPr/>
                    <a:lstStyle/>
                    <a:p>
                      <a:pPr algn="ctr"/>
                      <a:r>
                        <a:rPr lang="en-US" dirty="0">
                          <a:solidFill>
                            <a:schemeClr val="tx1"/>
                          </a:solidFill>
                        </a:rPr>
                        <a:t>…</a:t>
                      </a:r>
                    </a:p>
                  </a:txBody>
                  <a:tcPr/>
                </a:tc>
                <a:extLst>
                  <a:ext uri="{0D108BD9-81ED-4DB2-BD59-A6C34878D82A}">
                    <a16:rowId xmlns:a16="http://schemas.microsoft.com/office/drawing/2014/main" val="2636762404"/>
                  </a:ext>
                </a:extLst>
              </a:tr>
              <a:tr h="370840">
                <a:tc>
                  <a:txBody>
                    <a:bodyPr/>
                    <a:lstStyle/>
                    <a:p>
                      <a:pPr algn="ctr"/>
                      <a:r>
                        <a:rPr lang="en-US" dirty="0">
                          <a:solidFill>
                            <a:schemeClr val="tx1"/>
                          </a:solidFill>
                        </a:rPr>
                        <a:t>U</a:t>
                      </a:r>
                      <a:r>
                        <a:rPr lang="en-US" baseline="-25000" dirty="0">
                          <a:solidFill>
                            <a:schemeClr val="tx1"/>
                          </a:solidFill>
                        </a:rPr>
                        <a:t>100</a:t>
                      </a:r>
                      <a:endParaRPr lang="en-US" dirty="0">
                        <a:solidFill>
                          <a:schemeClr val="tx1"/>
                        </a:solidFill>
                      </a:endParaRPr>
                    </a:p>
                  </a:txBody>
                  <a:tcPr/>
                </a:tc>
                <a:extLst>
                  <a:ext uri="{0D108BD9-81ED-4DB2-BD59-A6C34878D82A}">
                    <a16:rowId xmlns:a16="http://schemas.microsoft.com/office/drawing/2014/main" val="4172868900"/>
                  </a:ext>
                </a:extLst>
              </a:tr>
            </a:tbl>
          </a:graphicData>
        </a:graphic>
      </p:graphicFrame>
      <p:sp>
        <p:nvSpPr>
          <p:cNvPr id="97" name="TextBox 96">
            <a:extLst>
              <a:ext uri="{FF2B5EF4-FFF2-40B4-BE49-F238E27FC236}">
                <a16:creationId xmlns:a16="http://schemas.microsoft.com/office/drawing/2014/main" id="{E59B375F-7B8B-2949-B463-B7375F137B62}"/>
              </a:ext>
            </a:extLst>
          </p:cNvPr>
          <p:cNvSpPr txBox="1"/>
          <p:nvPr/>
        </p:nvSpPr>
        <p:spPr>
          <a:xfrm>
            <a:off x="3745304" y="3429000"/>
            <a:ext cx="1429676" cy="369332"/>
          </a:xfrm>
          <a:prstGeom prst="rect">
            <a:avLst/>
          </a:prstGeom>
          <a:noFill/>
        </p:spPr>
        <p:txBody>
          <a:bodyPr wrap="square" rtlCol="0">
            <a:spAutoFit/>
          </a:bodyPr>
          <a:lstStyle/>
          <a:p>
            <a:pPr algn="ctr"/>
            <a:r>
              <a:rPr lang="en-US" dirty="0"/>
              <a:t>Fac. </a:t>
            </a:r>
            <a:r>
              <a:rPr lang="en-US" dirty="0" err="1"/>
              <a:t>Vec</a:t>
            </a:r>
            <a:r>
              <a:rPr lang="en-US" dirty="0"/>
              <a:t>. 2</a:t>
            </a:r>
          </a:p>
        </p:txBody>
      </p:sp>
      <p:sp>
        <p:nvSpPr>
          <p:cNvPr id="98" name="TextBox 97">
            <a:extLst>
              <a:ext uri="{FF2B5EF4-FFF2-40B4-BE49-F238E27FC236}">
                <a16:creationId xmlns:a16="http://schemas.microsoft.com/office/drawing/2014/main" id="{6C499257-FA20-4440-B626-0DCD5B297F7A}"/>
              </a:ext>
            </a:extLst>
          </p:cNvPr>
          <p:cNvSpPr txBox="1"/>
          <p:nvPr/>
        </p:nvSpPr>
        <p:spPr>
          <a:xfrm>
            <a:off x="4017261" y="5683911"/>
            <a:ext cx="1429676" cy="369332"/>
          </a:xfrm>
          <a:prstGeom prst="rect">
            <a:avLst/>
          </a:prstGeom>
          <a:noFill/>
        </p:spPr>
        <p:txBody>
          <a:bodyPr wrap="square" rtlCol="0">
            <a:spAutoFit/>
          </a:bodyPr>
          <a:lstStyle/>
          <a:p>
            <a:r>
              <a:rPr lang="en-US" i="1" dirty="0" err="1"/>
              <a:t>curIdx</a:t>
            </a:r>
            <a:r>
              <a:rPr lang="en-US" i="1" dirty="0"/>
              <a:t> = -1</a:t>
            </a:r>
          </a:p>
        </p:txBody>
      </p:sp>
      <p:sp>
        <p:nvSpPr>
          <p:cNvPr id="101" name="TextBox 100">
            <a:extLst>
              <a:ext uri="{FF2B5EF4-FFF2-40B4-BE49-F238E27FC236}">
                <a16:creationId xmlns:a16="http://schemas.microsoft.com/office/drawing/2014/main" id="{AD40DADD-40A5-D746-9760-4589BF905451}"/>
              </a:ext>
            </a:extLst>
          </p:cNvPr>
          <p:cNvSpPr txBox="1"/>
          <p:nvPr/>
        </p:nvSpPr>
        <p:spPr>
          <a:xfrm>
            <a:off x="799181" y="6280574"/>
            <a:ext cx="1429676" cy="369332"/>
          </a:xfrm>
          <a:prstGeom prst="rect">
            <a:avLst/>
          </a:prstGeom>
          <a:noFill/>
        </p:spPr>
        <p:txBody>
          <a:bodyPr wrap="square" rtlCol="0">
            <a:spAutoFit/>
          </a:bodyPr>
          <a:lstStyle/>
          <a:p>
            <a:r>
              <a:rPr lang="en-US" i="1" dirty="0" err="1"/>
              <a:t>curIdx</a:t>
            </a:r>
            <a:r>
              <a:rPr lang="en-US" i="1" dirty="0"/>
              <a:t> = -1</a:t>
            </a:r>
          </a:p>
        </p:txBody>
      </p:sp>
      <p:sp>
        <p:nvSpPr>
          <p:cNvPr id="104" name="TextBox 103">
            <a:extLst>
              <a:ext uri="{FF2B5EF4-FFF2-40B4-BE49-F238E27FC236}">
                <a16:creationId xmlns:a16="http://schemas.microsoft.com/office/drawing/2014/main" id="{65C64BDB-51BD-8E49-95BF-F9F51EB1C0ED}"/>
              </a:ext>
            </a:extLst>
          </p:cNvPr>
          <p:cNvSpPr txBox="1"/>
          <p:nvPr/>
        </p:nvSpPr>
        <p:spPr>
          <a:xfrm>
            <a:off x="5667835" y="3429000"/>
            <a:ext cx="1429676" cy="369332"/>
          </a:xfrm>
          <a:prstGeom prst="rect">
            <a:avLst/>
          </a:prstGeom>
          <a:noFill/>
        </p:spPr>
        <p:txBody>
          <a:bodyPr wrap="square" rtlCol="0">
            <a:spAutoFit/>
          </a:bodyPr>
          <a:lstStyle/>
          <a:p>
            <a:pPr algn="ctr"/>
            <a:r>
              <a:rPr lang="en-US" dirty="0"/>
              <a:t>Fac. </a:t>
            </a:r>
            <a:r>
              <a:rPr lang="en-US" dirty="0" err="1"/>
              <a:t>Vec</a:t>
            </a:r>
            <a:r>
              <a:rPr lang="en-US" dirty="0"/>
              <a:t>. 3</a:t>
            </a:r>
          </a:p>
        </p:txBody>
      </p:sp>
      <p:sp>
        <p:nvSpPr>
          <p:cNvPr id="107" name="TextBox 106">
            <a:extLst>
              <a:ext uri="{FF2B5EF4-FFF2-40B4-BE49-F238E27FC236}">
                <a16:creationId xmlns:a16="http://schemas.microsoft.com/office/drawing/2014/main" id="{FB67BE84-BF8D-D64B-AC10-3B5604441592}"/>
              </a:ext>
            </a:extLst>
          </p:cNvPr>
          <p:cNvSpPr txBox="1"/>
          <p:nvPr/>
        </p:nvSpPr>
        <p:spPr>
          <a:xfrm>
            <a:off x="5957456" y="5683911"/>
            <a:ext cx="1429676" cy="369332"/>
          </a:xfrm>
          <a:prstGeom prst="rect">
            <a:avLst/>
          </a:prstGeom>
          <a:noFill/>
        </p:spPr>
        <p:txBody>
          <a:bodyPr wrap="square" rtlCol="0">
            <a:spAutoFit/>
          </a:bodyPr>
          <a:lstStyle/>
          <a:p>
            <a:r>
              <a:rPr lang="en-US" i="1" dirty="0" err="1"/>
              <a:t>curIdx</a:t>
            </a:r>
            <a:r>
              <a:rPr lang="en-US" i="1" dirty="0"/>
              <a:t> = -1</a:t>
            </a:r>
          </a:p>
        </p:txBody>
      </p:sp>
      <p:graphicFrame>
        <p:nvGraphicFramePr>
          <p:cNvPr id="113" name="Table 89">
            <a:extLst>
              <a:ext uri="{FF2B5EF4-FFF2-40B4-BE49-F238E27FC236}">
                <a16:creationId xmlns:a16="http://schemas.microsoft.com/office/drawing/2014/main" id="{C5C70AA0-F789-C845-8C16-BD97D8C1E33F}"/>
              </a:ext>
            </a:extLst>
          </p:cNvPr>
          <p:cNvGraphicFramePr>
            <a:graphicFrameLocks noGrp="1"/>
          </p:cNvGraphicFramePr>
          <p:nvPr/>
        </p:nvGraphicFramePr>
        <p:xfrm>
          <a:off x="6016694" y="3819612"/>
          <a:ext cx="589280" cy="1857884"/>
        </p:xfrm>
        <a:graphic>
          <a:graphicData uri="http://schemas.openxmlformats.org/drawingml/2006/table">
            <a:tbl>
              <a:tblPr firstRow="1" bandRow="1">
                <a:tableStyleId>{5940675A-B579-460E-94D1-54222C63F5DA}</a:tableStyleId>
              </a:tblPr>
              <a:tblGrid>
                <a:gridCol w="589280">
                  <a:extLst>
                    <a:ext uri="{9D8B030D-6E8A-4147-A177-3AD203B41FA5}">
                      <a16:colId xmlns:a16="http://schemas.microsoft.com/office/drawing/2014/main" val="2830262626"/>
                    </a:ext>
                  </a:extLst>
                </a:gridCol>
              </a:tblGrid>
              <a:tr h="370840">
                <a:tc>
                  <a:txBody>
                    <a:bodyPr/>
                    <a:lstStyle/>
                    <a:p>
                      <a:pPr algn="ctr"/>
                      <a:r>
                        <a:rPr lang="en-US" b="1" u="sng" dirty="0">
                          <a:solidFill>
                            <a:schemeClr val="tx1"/>
                          </a:solidFill>
                        </a:rPr>
                        <a:t>c</a:t>
                      </a:r>
                    </a:p>
                  </a:txBody>
                  <a:tcPr/>
                </a:tc>
                <a:extLst>
                  <a:ext uri="{0D108BD9-81ED-4DB2-BD59-A6C34878D82A}">
                    <a16:rowId xmlns:a16="http://schemas.microsoft.com/office/drawing/2014/main" val="1743051445"/>
                  </a:ext>
                </a:extLst>
              </a:tr>
              <a:tr h="370840">
                <a:tc>
                  <a:txBody>
                    <a:bodyPr/>
                    <a:lstStyle/>
                    <a:p>
                      <a:pPr algn="ctr"/>
                      <a:r>
                        <a:rPr lang="en-US" dirty="0">
                          <a:solidFill>
                            <a:schemeClr val="tx1"/>
                          </a:solidFill>
                        </a:rPr>
                        <a:t>C</a:t>
                      </a:r>
                      <a:r>
                        <a:rPr lang="en-US" baseline="-25000" dirty="0">
                          <a:solidFill>
                            <a:schemeClr val="tx1"/>
                          </a:solidFill>
                        </a:rPr>
                        <a:t>1</a:t>
                      </a:r>
                      <a:endParaRPr lang="en-US" dirty="0">
                        <a:solidFill>
                          <a:schemeClr val="tx1"/>
                        </a:solidFill>
                      </a:endParaRPr>
                    </a:p>
                  </a:txBody>
                  <a:tcPr/>
                </a:tc>
                <a:extLst>
                  <a:ext uri="{0D108BD9-81ED-4DB2-BD59-A6C34878D82A}">
                    <a16:rowId xmlns:a16="http://schemas.microsoft.com/office/drawing/2014/main" val="2850344886"/>
                  </a:ext>
                </a:extLst>
              </a:tr>
              <a:tr h="370840">
                <a:tc>
                  <a:txBody>
                    <a:bodyPr/>
                    <a:lstStyle/>
                    <a:p>
                      <a:pPr algn="ctr"/>
                      <a:r>
                        <a:rPr lang="en-US" dirty="0">
                          <a:solidFill>
                            <a:schemeClr val="tx1"/>
                          </a:solidFill>
                        </a:rPr>
                        <a:t>C</a:t>
                      </a:r>
                      <a:r>
                        <a:rPr lang="en-US" baseline="-25000" dirty="0">
                          <a:solidFill>
                            <a:schemeClr val="tx1"/>
                          </a:solidFill>
                        </a:rPr>
                        <a:t>2</a:t>
                      </a:r>
                      <a:endParaRPr lang="en-US" dirty="0">
                        <a:solidFill>
                          <a:schemeClr val="tx1"/>
                        </a:solidFill>
                      </a:endParaRPr>
                    </a:p>
                  </a:txBody>
                  <a:tcPr/>
                </a:tc>
                <a:extLst>
                  <a:ext uri="{0D108BD9-81ED-4DB2-BD59-A6C34878D82A}">
                    <a16:rowId xmlns:a16="http://schemas.microsoft.com/office/drawing/2014/main" val="90788350"/>
                  </a:ext>
                </a:extLst>
              </a:tr>
              <a:tr h="374524">
                <a:tc>
                  <a:txBody>
                    <a:bodyPr/>
                    <a:lstStyle/>
                    <a:p>
                      <a:pPr algn="ctr"/>
                      <a:r>
                        <a:rPr lang="en-US" dirty="0">
                          <a:solidFill>
                            <a:schemeClr val="tx1"/>
                          </a:solidFill>
                        </a:rPr>
                        <a:t>…</a:t>
                      </a:r>
                    </a:p>
                  </a:txBody>
                  <a:tcPr/>
                </a:tc>
                <a:extLst>
                  <a:ext uri="{0D108BD9-81ED-4DB2-BD59-A6C34878D82A}">
                    <a16:rowId xmlns:a16="http://schemas.microsoft.com/office/drawing/2014/main" val="2636762404"/>
                  </a:ext>
                </a:extLst>
              </a:tr>
              <a:tr h="370840">
                <a:tc>
                  <a:txBody>
                    <a:bodyPr/>
                    <a:lstStyle/>
                    <a:p>
                      <a:pPr algn="ctr"/>
                      <a:r>
                        <a:rPr lang="en-US" dirty="0">
                          <a:solidFill>
                            <a:schemeClr val="tx1"/>
                          </a:solidFill>
                        </a:rPr>
                        <a:t>C</a:t>
                      </a:r>
                      <a:r>
                        <a:rPr lang="en-US" baseline="-25000" dirty="0">
                          <a:solidFill>
                            <a:schemeClr val="tx1"/>
                          </a:solidFill>
                        </a:rPr>
                        <a:t>100</a:t>
                      </a:r>
                      <a:endParaRPr lang="en-US" dirty="0">
                        <a:solidFill>
                          <a:schemeClr val="tx1"/>
                        </a:solidFill>
                      </a:endParaRPr>
                    </a:p>
                  </a:txBody>
                  <a:tcPr/>
                </a:tc>
                <a:extLst>
                  <a:ext uri="{0D108BD9-81ED-4DB2-BD59-A6C34878D82A}">
                    <a16:rowId xmlns:a16="http://schemas.microsoft.com/office/drawing/2014/main" val="4172868900"/>
                  </a:ext>
                </a:extLst>
              </a:tr>
            </a:tbl>
          </a:graphicData>
        </a:graphic>
      </p:graphicFrame>
      <p:grpSp>
        <p:nvGrpSpPr>
          <p:cNvPr id="150" name="Group 149">
            <a:extLst>
              <a:ext uri="{FF2B5EF4-FFF2-40B4-BE49-F238E27FC236}">
                <a16:creationId xmlns:a16="http://schemas.microsoft.com/office/drawing/2014/main" id="{E9022ADF-10BF-1649-9AE2-3F7DDBF20DEC}"/>
              </a:ext>
            </a:extLst>
          </p:cNvPr>
          <p:cNvGrpSpPr/>
          <p:nvPr/>
        </p:nvGrpSpPr>
        <p:grpSpPr>
          <a:xfrm>
            <a:off x="2181026" y="2579789"/>
            <a:ext cx="4464697" cy="643859"/>
            <a:chOff x="3679998" y="1356316"/>
            <a:chExt cx="4464697" cy="643859"/>
          </a:xfrm>
        </p:grpSpPr>
        <p:sp>
          <p:nvSpPr>
            <p:cNvPr id="151" name="Rounded Rectangle 150">
              <a:extLst>
                <a:ext uri="{FF2B5EF4-FFF2-40B4-BE49-F238E27FC236}">
                  <a16:creationId xmlns:a16="http://schemas.microsoft.com/office/drawing/2014/main" id="{490633D7-AEEA-E644-B070-BBCD5C897D2D}"/>
                </a:ext>
              </a:extLst>
            </p:cNvPr>
            <p:cNvSpPr/>
            <p:nvPr/>
          </p:nvSpPr>
          <p:spPr>
            <a:xfrm>
              <a:off x="3679998" y="1360095"/>
              <a:ext cx="1272321"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Scan (b)</a:t>
              </a:r>
            </a:p>
            <a:p>
              <a:pPr algn="ctr"/>
              <a:r>
                <a:rPr lang="en-US" sz="1700" dirty="0">
                  <a:solidFill>
                    <a:schemeClr val="tx1"/>
                  </a:solidFill>
                  <a:latin typeface="Arial" panose="020B0604020202020204" pitchFamily="34" charset="0"/>
                  <a:cs typeface="Arial" panose="020B0604020202020204" pitchFamily="34" charset="0"/>
                </a:rPr>
                <a:t>name=Liz</a:t>
              </a:r>
            </a:p>
          </p:txBody>
        </p:sp>
        <p:sp>
          <p:nvSpPr>
            <p:cNvPr id="152" name="Rounded Rectangle 151">
              <a:extLst>
                <a:ext uri="{FF2B5EF4-FFF2-40B4-BE49-F238E27FC236}">
                  <a16:creationId xmlns:a16="http://schemas.microsoft.com/office/drawing/2014/main" id="{7DBD249A-0DFA-D84F-AA5A-323EDBBAAAD2}"/>
                </a:ext>
              </a:extLst>
            </p:cNvPr>
            <p:cNvSpPr/>
            <p:nvPr/>
          </p:nvSpPr>
          <p:spPr>
            <a:xfrm>
              <a:off x="5213878" y="1360095"/>
              <a:ext cx="1334235" cy="640080"/>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Extend (a)</a:t>
              </a:r>
            </a:p>
          </p:txBody>
        </p:sp>
        <p:cxnSp>
          <p:nvCxnSpPr>
            <p:cNvPr id="153" name="Straight Arrow Connector 152">
              <a:extLst>
                <a:ext uri="{FF2B5EF4-FFF2-40B4-BE49-F238E27FC236}">
                  <a16:creationId xmlns:a16="http://schemas.microsoft.com/office/drawing/2014/main" id="{FF0E0685-48FB-BD44-A359-55EEC5C6221A}"/>
                </a:ext>
              </a:extLst>
            </p:cNvPr>
            <p:cNvCxnSpPr>
              <a:cxnSpLocks/>
              <a:stCxn id="151" idx="3"/>
              <a:endCxn id="152" idx="1"/>
            </p:cNvCxnSpPr>
            <p:nvPr/>
          </p:nvCxnSpPr>
          <p:spPr>
            <a:xfrm>
              <a:off x="4952319" y="1679372"/>
              <a:ext cx="261559" cy="763"/>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154" name="Rounded Rectangle 153">
              <a:extLst>
                <a:ext uri="{FF2B5EF4-FFF2-40B4-BE49-F238E27FC236}">
                  <a16:creationId xmlns:a16="http://schemas.microsoft.com/office/drawing/2014/main" id="{441E98B7-3161-2A43-BD35-84B51E578C90}"/>
                </a:ext>
              </a:extLst>
            </p:cNvPr>
            <p:cNvSpPr/>
            <p:nvPr/>
          </p:nvSpPr>
          <p:spPr>
            <a:xfrm>
              <a:off x="6809671" y="1356316"/>
              <a:ext cx="1335024"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Extend (c)</a:t>
              </a:r>
            </a:p>
          </p:txBody>
        </p:sp>
        <p:cxnSp>
          <p:nvCxnSpPr>
            <p:cNvPr id="155" name="Straight Arrow Connector 154">
              <a:extLst>
                <a:ext uri="{FF2B5EF4-FFF2-40B4-BE49-F238E27FC236}">
                  <a16:creationId xmlns:a16="http://schemas.microsoft.com/office/drawing/2014/main" id="{E0997217-95BA-7449-A474-F650209E0E51}"/>
                </a:ext>
              </a:extLst>
            </p:cNvPr>
            <p:cNvCxnSpPr>
              <a:cxnSpLocks/>
              <a:stCxn id="152" idx="3"/>
              <a:endCxn id="154" idx="1"/>
            </p:cNvCxnSpPr>
            <p:nvPr/>
          </p:nvCxnSpPr>
          <p:spPr>
            <a:xfrm flipV="1">
              <a:off x="6548113" y="1675593"/>
              <a:ext cx="261558" cy="4542"/>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grpSp>
      <p:cxnSp>
        <p:nvCxnSpPr>
          <p:cNvPr id="156" name="Straight Arrow Connector 155">
            <a:extLst>
              <a:ext uri="{FF2B5EF4-FFF2-40B4-BE49-F238E27FC236}">
                <a16:creationId xmlns:a16="http://schemas.microsoft.com/office/drawing/2014/main" id="{488F9BAB-1C2A-EC44-ADD9-F895D82C9786}"/>
              </a:ext>
            </a:extLst>
          </p:cNvPr>
          <p:cNvCxnSpPr>
            <a:cxnSpLocks/>
          </p:cNvCxnSpPr>
          <p:nvPr/>
        </p:nvCxnSpPr>
        <p:spPr>
          <a:xfrm flipV="1">
            <a:off x="2806594" y="3269513"/>
            <a:ext cx="0" cy="197469"/>
          </a:xfrm>
          <a:prstGeom prst="straightConnector1">
            <a:avLst/>
          </a:prstGeom>
          <a:ln>
            <a:solidFill>
              <a:srgbClr val="C0000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57" name="Straight Arrow Connector 156">
            <a:extLst>
              <a:ext uri="{FF2B5EF4-FFF2-40B4-BE49-F238E27FC236}">
                <a16:creationId xmlns:a16="http://schemas.microsoft.com/office/drawing/2014/main" id="{910087FD-6890-714C-A13B-3B4F8E478A53}"/>
              </a:ext>
            </a:extLst>
          </p:cNvPr>
          <p:cNvCxnSpPr>
            <a:cxnSpLocks/>
          </p:cNvCxnSpPr>
          <p:nvPr/>
        </p:nvCxnSpPr>
        <p:spPr>
          <a:xfrm flipV="1">
            <a:off x="5897372" y="3246478"/>
            <a:ext cx="0" cy="197469"/>
          </a:xfrm>
          <a:prstGeom prst="straightConnector1">
            <a:avLst/>
          </a:prstGeom>
          <a:ln>
            <a:solidFill>
              <a:srgbClr val="C00000"/>
            </a:solidFill>
            <a:tailEnd type="triangle"/>
          </a:ln>
          <a:effectLst/>
        </p:spPr>
        <p:style>
          <a:lnRef idx="2">
            <a:schemeClr val="accent1"/>
          </a:lnRef>
          <a:fillRef idx="0">
            <a:schemeClr val="accent1"/>
          </a:fillRef>
          <a:effectRef idx="1">
            <a:schemeClr val="accent1"/>
          </a:effectRef>
          <a:fontRef idx="minor">
            <a:schemeClr val="tx1"/>
          </a:fontRef>
        </p:style>
      </p:cxnSp>
      <p:graphicFrame>
        <p:nvGraphicFramePr>
          <p:cNvPr id="198" name="Table 89">
            <a:extLst>
              <a:ext uri="{FF2B5EF4-FFF2-40B4-BE49-F238E27FC236}">
                <a16:creationId xmlns:a16="http://schemas.microsoft.com/office/drawing/2014/main" id="{F076E645-1B16-344F-880C-96DE94F9268D}"/>
              </a:ext>
            </a:extLst>
          </p:cNvPr>
          <p:cNvGraphicFramePr>
            <a:graphicFrameLocks noGrp="1"/>
          </p:cNvGraphicFramePr>
          <p:nvPr/>
        </p:nvGraphicFramePr>
        <p:xfrm>
          <a:off x="868987" y="3819612"/>
          <a:ext cx="2307146" cy="2439132"/>
        </p:xfrm>
        <a:graphic>
          <a:graphicData uri="http://schemas.openxmlformats.org/drawingml/2006/table">
            <a:tbl>
              <a:tblPr firstRow="1" bandRow="1">
                <a:tableStyleId>{5940675A-B579-460E-94D1-54222C63F5DA}</a:tableStyleId>
              </a:tblPr>
              <a:tblGrid>
                <a:gridCol w="655955">
                  <a:extLst>
                    <a:ext uri="{9D8B030D-6E8A-4147-A177-3AD203B41FA5}">
                      <a16:colId xmlns:a16="http://schemas.microsoft.com/office/drawing/2014/main" val="2830262626"/>
                    </a:ext>
                  </a:extLst>
                </a:gridCol>
                <a:gridCol w="844423">
                  <a:extLst>
                    <a:ext uri="{9D8B030D-6E8A-4147-A177-3AD203B41FA5}">
                      <a16:colId xmlns:a16="http://schemas.microsoft.com/office/drawing/2014/main" val="2411793528"/>
                    </a:ext>
                  </a:extLst>
                </a:gridCol>
                <a:gridCol w="806768">
                  <a:extLst>
                    <a:ext uri="{9D8B030D-6E8A-4147-A177-3AD203B41FA5}">
                      <a16:colId xmlns:a16="http://schemas.microsoft.com/office/drawing/2014/main" val="1655692077"/>
                    </a:ext>
                  </a:extLst>
                </a:gridCol>
              </a:tblGrid>
              <a:tr h="392505">
                <a:tc>
                  <a:txBody>
                    <a:bodyPr/>
                    <a:lstStyle/>
                    <a:p>
                      <a:pPr algn="ctr"/>
                      <a:r>
                        <a:rPr lang="en-US" sz="1600" b="1" u="sng" dirty="0"/>
                        <a:t>b</a:t>
                      </a:r>
                    </a:p>
                  </a:txBody>
                  <a:tcPr/>
                </a:tc>
                <a:tc>
                  <a:txBody>
                    <a:bodyPr/>
                    <a:lstStyle/>
                    <a:p>
                      <a:pPr algn="ctr"/>
                      <a:r>
                        <a:rPr lang="en-US" sz="1600" b="1" u="sng" dirty="0"/>
                        <a:t>name</a:t>
                      </a:r>
                    </a:p>
                  </a:txBody>
                  <a:tcPr/>
                </a:tc>
                <a:tc>
                  <a:txBody>
                    <a:bodyPr/>
                    <a:lstStyle/>
                    <a:p>
                      <a:pPr algn="ctr"/>
                      <a:r>
                        <a:rPr lang="en-US" sz="1600" b="1" u="sng" dirty="0" err="1"/>
                        <a:t>fmask</a:t>
                      </a:r>
                      <a:endParaRPr lang="en-US" sz="1600" b="1" u="sng" dirty="0"/>
                    </a:p>
                  </a:txBody>
                  <a:tcPr/>
                </a:tc>
                <a:extLst>
                  <a:ext uri="{0D108BD9-81ED-4DB2-BD59-A6C34878D82A}">
                    <a16:rowId xmlns:a16="http://schemas.microsoft.com/office/drawing/2014/main" val="1743051445"/>
                  </a:ext>
                </a:extLst>
              </a:tr>
              <a:tr h="392505">
                <a:tc>
                  <a:txBody>
                    <a:bodyPr/>
                    <a:lstStyle/>
                    <a:p>
                      <a:pPr algn="ctr"/>
                      <a:r>
                        <a:rPr lang="en-US" sz="1600" dirty="0"/>
                        <a:t>L</a:t>
                      </a:r>
                      <a:r>
                        <a:rPr lang="en-US" sz="1600" baseline="-25000" dirty="0"/>
                        <a:t>1</a:t>
                      </a:r>
                      <a:endParaRPr lang="en-US" sz="1600" dirty="0"/>
                    </a:p>
                  </a:txBody>
                  <a:tcPr/>
                </a:tc>
                <a:tc>
                  <a:txBody>
                    <a:bodyPr/>
                    <a:lstStyle/>
                    <a:p>
                      <a:pPr algn="ctr"/>
                      <a:r>
                        <a:rPr lang="en-US" sz="1600" dirty="0"/>
                        <a:t>Liz</a:t>
                      </a:r>
                    </a:p>
                  </a:txBody>
                  <a:tcPr/>
                </a:tc>
                <a:tc>
                  <a:txBody>
                    <a:bodyPr/>
                    <a:lstStyle/>
                    <a:p>
                      <a:pPr algn="ctr"/>
                      <a:r>
                        <a:rPr lang="en-US" sz="1600" dirty="0"/>
                        <a:t>1</a:t>
                      </a:r>
                    </a:p>
                  </a:txBody>
                  <a:tcPr/>
                </a:tc>
                <a:extLst>
                  <a:ext uri="{0D108BD9-81ED-4DB2-BD59-A6C34878D82A}">
                    <a16:rowId xmlns:a16="http://schemas.microsoft.com/office/drawing/2014/main" val="2850344886"/>
                  </a:ext>
                </a:extLst>
              </a:tr>
              <a:tr h="392505">
                <a:tc>
                  <a:txBody>
                    <a:bodyPr/>
                    <a:lstStyle/>
                    <a:p>
                      <a:pPr algn="ctr"/>
                      <a:r>
                        <a:rPr lang="en-US" sz="1600" dirty="0"/>
                        <a:t>L</a:t>
                      </a:r>
                      <a:r>
                        <a:rPr lang="en-US" sz="1600" baseline="-25000" dirty="0"/>
                        <a:t>2</a:t>
                      </a:r>
                      <a:endParaRPr lang="en-US" sz="1600" dirty="0"/>
                    </a:p>
                  </a:txBody>
                  <a:tcPr/>
                </a:tc>
                <a:tc>
                  <a:txBody>
                    <a:bodyPr/>
                    <a:lstStyle/>
                    <a:p>
                      <a:pPr algn="ctr"/>
                      <a:r>
                        <a:rPr lang="en-US" sz="1600" dirty="0"/>
                        <a:t>Liz</a:t>
                      </a:r>
                    </a:p>
                  </a:txBody>
                  <a:tcPr/>
                </a:tc>
                <a:tc>
                  <a:txBody>
                    <a:bodyPr/>
                    <a:lstStyle/>
                    <a:p>
                      <a:pPr algn="ctr"/>
                      <a:r>
                        <a:rPr lang="en-US" sz="1600" dirty="0"/>
                        <a:t>1</a:t>
                      </a:r>
                    </a:p>
                  </a:txBody>
                  <a:tcPr/>
                </a:tc>
                <a:extLst>
                  <a:ext uri="{0D108BD9-81ED-4DB2-BD59-A6C34878D82A}">
                    <a16:rowId xmlns:a16="http://schemas.microsoft.com/office/drawing/2014/main" val="90788350"/>
                  </a:ext>
                </a:extLst>
              </a:tr>
              <a:tr h="350795">
                <a:tc>
                  <a:txBody>
                    <a:bodyPr/>
                    <a:lstStyle/>
                    <a:p>
                      <a:pPr algn="ctr"/>
                      <a:r>
                        <a:rPr lang="en-US" sz="1600" dirty="0"/>
                        <a:t>U</a:t>
                      </a:r>
                      <a:r>
                        <a:rPr lang="en-US" sz="1600" baseline="-25000" dirty="0"/>
                        <a:t>1</a:t>
                      </a:r>
                      <a:endParaRPr lang="en-US" sz="1600" dirty="0"/>
                    </a:p>
                  </a:txBody>
                  <a:tcPr/>
                </a:tc>
                <a:tc>
                  <a:txBody>
                    <a:bodyPr/>
                    <a:lstStyle/>
                    <a:p>
                      <a:pPr algn="ctr"/>
                      <a:r>
                        <a:rPr lang="en-US" sz="1600" dirty="0"/>
                        <a:t>Ken</a:t>
                      </a:r>
                    </a:p>
                  </a:txBody>
                  <a:tcPr/>
                </a:tc>
                <a:tc>
                  <a:txBody>
                    <a:bodyPr/>
                    <a:lstStyle/>
                    <a:p>
                      <a:pPr algn="ctr"/>
                      <a:r>
                        <a:rPr lang="en-US" sz="1600" dirty="0"/>
                        <a:t>0</a:t>
                      </a:r>
                    </a:p>
                  </a:txBody>
                  <a:tcPr/>
                </a:tc>
                <a:extLst>
                  <a:ext uri="{0D108BD9-81ED-4DB2-BD59-A6C34878D82A}">
                    <a16:rowId xmlns:a16="http://schemas.microsoft.com/office/drawing/2014/main" val="2393609040"/>
                  </a:ext>
                </a:extLst>
              </a:tr>
              <a:tr h="518317">
                <a:tc>
                  <a:txBody>
                    <a:bodyPr/>
                    <a:lstStyle/>
                    <a:p>
                      <a:pPr algn="ctr"/>
                      <a:r>
                        <a:rPr lang="en-US" sz="1600" dirty="0"/>
                        <a:t>…</a:t>
                      </a:r>
                    </a:p>
                  </a:txBody>
                  <a:tcPr/>
                </a:tc>
                <a:tc>
                  <a:txBody>
                    <a:bodyPr/>
                    <a:lstStyle/>
                    <a:p>
                      <a:pPr algn="ctr"/>
                      <a:r>
                        <a:rPr lang="en-US" sz="1600" dirty="0"/>
                        <a:t>…</a:t>
                      </a:r>
                    </a:p>
                  </a:txBody>
                  <a:tcPr/>
                </a:tc>
                <a:tc>
                  <a:txBody>
                    <a:bodyPr/>
                    <a:lstStyle/>
                    <a:p>
                      <a:pPr algn="ctr"/>
                      <a:r>
                        <a:rPr lang="en-US" sz="1600" dirty="0"/>
                        <a:t>…</a:t>
                      </a:r>
                    </a:p>
                  </a:txBody>
                  <a:tcPr/>
                </a:tc>
                <a:extLst>
                  <a:ext uri="{0D108BD9-81ED-4DB2-BD59-A6C34878D82A}">
                    <a16:rowId xmlns:a16="http://schemas.microsoft.com/office/drawing/2014/main" val="2636762404"/>
                  </a:ext>
                </a:extLst>
              </a:tr>
              <a:tr h="392505">
                <a:tc>
                  <a:txBody>
                    <a:bodyPr/>
                    <a:lstStyle/>
                    <a:p>
                      <a:pPr algn="ctr"/>
                      <a:r>
                        <a:rPr lang="en-US" sz="1600" dirty="0"/>
                        <a:t>U</a:t>
                      </a:r>
                      <a:r>
                        <a:rPr lang="en-US" sz="1600" baseline="-25000" dirty="0"/>
                        <a:t>199</a:t>
                      </a:r>
                      <a:endParaRPr lang="en-US" sz="1600" dirty="0"/>
                    </a:p>
                  </a:txBody>
                  <a:tcPr/>
                </a:tc>
                <a:tc>
                  <a:txBody>
                    <a:bodyPr/>
                    <a:lstStyle/>
                    <a:p>
                      <a:pPr algn="ctr"/>
                      <a:r>
                        <a:rPr lang="en-US" sz="1600" dirty="0"/>
                        <a:t>Bob</a:t>
                      </a:r>
                    </a:p>
                  </a:txBody>
                  <a:tcPr/>
                </a:tc>
                <a:tc>
                  <a:txBody>
                    <a:bodyPr/>
                    <a:lstStyle/>
                    <a:p>
                      <a:pPr algn="ctr"/>
                      <a:r>
                        <a:rPr lang="en-US" sz="1600" dirty="0"/>
                        <a:t>0</a:t>
                      </a:r>
                    </a:p>
                  </a:txBody>
                  <a:tcPr/>
                </a:tc>
                <a:extLst>
                  <a:ext uri="{0D108BD9-81ED-4DB2-BD59-A6C34878D82A}">
                    <a16:rowId xmlns:a16="http://schemas.microsoft.com/office/drawing/2014/main" val="4172868900"/>
                  </a:ext>
                </a:extLst>
              </a:tr>
            </a:tbl>
          </a:graphicData>
        </a:graphic>
      </p:graphicFrame>
      <p:sp>
        <p:nvSpPr>
          <p:cNvPr id="199" name="TextBox 198">
            <a:extLst>
              <a:ext uri="{FF2B5EF4-FFF2-40B4-BE49-F238E27FC236}">
                <a16:creationId xmlns:a16="http://schemas.microsoft.com/office/drawing/2014/main" id="{1F8C3988-3E64-E547-8023-652C8F68BD6C}"/>
              </a:ext>
            </a:extLst>
          </p:cNvPr>
          <p:cNvSpPr txBox="1"/>
          <p:nvPr/>
        </p:nvSpPr>
        <p:spPr>
          <a:xfrm>
            <a:off x="800463" y="6279829"/>
            <a:ext cx="1429676" cy="369332"/>
          </a:xfrm>
          <a:prstGeom prst="rect">
            <a:avLst/>
          </a:prstGeom>
          <a:noFill/>
        </p:spPr>
        <p:txBody>
          <a:bodyPr wrap="square" rtlCol="0">
            <a:spAutoFit/>
          </a:bodyPr>
          <a:lstStyle/>
          <a:p>
            <a:r>
              <a:rPr lang="en-US" i="1" dirty="0" err="1"/>
              <a:t>curIdx</a:t>
            </a:r>
            <a:r>
              <a:rPr lang="en-US" i="1" dirty="0"/>
              <a:t> = 2</a:t>
            </a:r>
          </a:p>
        </p:txBody>
      </p:sp>
      <p:sp>
        <p:nvSpPr>
          <p:cNvPr id="200" name="Rounded Rectangle 199">
            <a:extLst>
              <a:ext uri="{FF2B5EF4-FFF2-40B4-BE49-F238E27FC236}">
                <a16:creationId xmlns:a16="http://schemas.microsoft.com/office/drawing/2014/main" id="{A1C1CD52-09FE-2A4E-9C1A-5B8A3F523056}"/>
              </a:ext>
            </a:extLst>
          </p:cNvPr>
          <p:cNvSpPr/>
          <p:nvPr/>
        </p:nvSpPr>
        <p:spPr>
          <a:xfrm>
            <a:off x="866640" y="4632380"/>
            <a:ext cx="2307145" cy="349723"/>
          </a:xfrm>
          <a:prstGeom prst="roundRect">
            <a:avLst/>
          </a:prstGeom>
          <a:noFill/>
          <a:ln w="3492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201" name="Table 89">
            <a:extLst>
              <a:ext uri="{FF2B5EF4-FFF2-40B4-BE49-F238E27FC236}">
                <a16:creationId xmlns:a16="http://schemas.microsoft.com/office/drawing/2014/main" id="{530A6A76-E30A-D849-BFC5-E8B5251CC6CE}"/>
              </a:ext>
            </a:extLst>
          </p:cNvPr>
          <p:cNvGraphicFramePr>
            <a:graphicFrameLocks noGrp="1"/>
          </p:cNvGraphicFramePr>
          <p:nvPr/>
        </p:nvGraphicFramePr>
        <p:xfrm>
          <a:off x="4096512" y="3822192"/>
          <a:ext cx="643823" cy="1849120"/>
        </p:xfrm>
        <a:graphic>
          <a:graphicData uri="http://schemas.openxmlformats.org/drawingml/2006/table">
            <a:tbl>
              <a:tblPr firstRow="1" bandRow="1">
                <a:tableStyleId>{5940675A-B579-460E-94D1-54222C63F5DA}</a:tableStyleId>
              </a:tblPr>
              <a:tblGrid>
                <a:gridCol w="643823">
                  <a:extLst>
                    <a:ext uri="{9D8B030D-6E8A-4147-A177-3AD203B41FA5}">
                      <a16:colId xmlns:a16="http://schemas.microsoft.com/office/drawing/2014/main" val="2830262626"/>
                    </a:ext>
                  </a:extLst>
                </a:gridCol>
              </a:tblGrid>
              <a:tr h="370840">
                <a:tc>
                  <a:txBody>
                    <a:bodyPr/>
                    <a:lstStyle/>
                    <a:p>
                      <a:pPr algn="ctr"/>
                      <a:r>
                        <a:rPr lang="en-US" b="1" u="sng" dirty="0">
                          <a:solidFill>
                            <a:schemeClr val="tx1"/>
                          </a:solidFill>
                        </a:rPr>
                        <a:t>a</a:t>
                      </a:r>
                    </a:p>
                  </a:txBody>
                  <a:tcPr/>
                </a:tc>
                <a:extLst>
                  <a:ext uri="{0D108BD9-81ED-4DB2-BD59-A6C34878D82A}">
                    <a16:rowId xmlns:a16="http://schemas.microsoft.com/office/drawing/2014/main" val="1743051445"/>
                  </a:ext>
                </a:extLst>
              </a:tr>
              <a:tr h="370840">
                <a:tc>
                  <a:txBody>
                    <a:bodyPr/>
                    <a:lstStyle/>
                    <a:p>
                      <a:pPr algn="ctr"/>
                      <a:r>
                        <a:rPr lang="en-US" dirty="0">
                          <a:solidFill>
                            <a:schemeClr val="tx1"/>
                          </a:solidFill>
                        </a:rPr>
                        <a:t>U</a:t>
                      </a:r>
                      <a:r>
                        <a:rPr lang="en-US" baseline="-25000" dirty="0">
                          <a:solidFill>
                            <a:schemeClr val="tx1"/>
                          </a:solidFill>
                        </a:rPr>
                        <a:t>100</a:t>
                      </a:r>
                      <a:endParaRPr lang="en-US" dirty="0">
                        <a:solidFill>
                          <a:schemeClr val="tx1"/>
                        </a:solidFill>
                      </a:endParaRPr>
                    </a:p>
                  </a:txBody>
                  <a:tcPr/>
                </a:tc>
                <a:extLst>
                  <a:ext uri="{0D108BD9-81ED-4DB2-BD59-A6C34878D82A}">
                    <a16:rowId xmlns:a16="http://schemas.microsoft.com/office/drawing/2014/main" val="2850344886"/>
                  </a:ext>
                </a:extLst>
              </a:tr>
              <a:tr h="370840">
                <a:tc>
                  <a:txBody>
                    <a:bodyPr/>
                    <a:lstStyle/>
                    <a:p>
                      <a:pPr algn="ctr"/>
                      <a:r>
                        <a:rPr lang="en-US" dirty="0">
                          <a:solidFill>
                            <a:schemeClr val="tx1"/>
                          </a:solidFill>
                        </a:rPr>
                        <a:t>U</a:t>
                      </a:r>
                      <a:r>
                        <a:rPr lang="en-US" baseline="-25000" dirty="0">
                          <a:solidFill>
                            <a:schemeClr val="tx1"/>
                          </a:solidFill>
                        </a:rPr>
                        <a:t>101</a:t>
                      </a:r>
                      <a:endParaRPr lang="en-US" dirty="0">
                        <a:solidFill>
                          <a:schemeClr val="tx1"/>
                        </a:solidFill>
                      </a:endParaRPr>
                    </a:p>
                  </a:txBody>
                  <a:tcPr/>
                </a:tc>
                <a:extLst>
                  <a:ext uri="{0D108BD9-81ED-4DB2-BD59-A6C34878D82A}">
                    <a16:rowId xmlns:a16="http://schemas.microsoft.com/office/drawing/2014/main" val="90788350"/>
                  </a:ext>
                </a:extLst>
              </a:tr>
              <a:tr h="0">
                <a:tc>
                  <a:txBody>
                    <a:bodyPr/>
                    <a:lstStyle/>
                    <a:p>
                      <a:pPr algn="ctr"/>
                      <a:r>
                        <a:rPr lang="en-US" dirty="0">
                          <a:solidFill>
                            <a:schemeClr val="tx1"/>
                          </a:solidFill>
                        </a:rPr>
                        <a:t>…</a:t>
                      </a:r>
                    </a:p>
                  </a:txBody>
                  <a:tcPr/>
                </a:tc>
                <a:extLst>
                  <a:ext uri="{0D108BD9-81ED-4DB2-BD59-A6C34878D82A}">
                    <a16:rowId xmlns:a16="http://schemas.microsoft.com/office/drawing/2014/main" val="2636762404"/>
                  </a:ext>
                </a:extLst>
              </a:tr>
              <a:tr h="370840">
                <a:tc>
                  <a:txBody>
                    <a:bodyPr/>
                    <a:lstStyle/>
                    <a:p>
                      <a:pPr algn="ctr"/>
                      <a:r>
                        <a:rPr lang="en-US" dirty="0">
                          <a:solidFill>
                            <a:schemeClr val="tx1"/>
                          </a:solidFill>
                        </a:rPr>
                        <a:t>U</a:t>
                      </a:r>
                      <a:r>
                        <a:rPr lang="en-US" baseline="-25000" dirty="0">
                          <a:solidFill>
                            <a:schemeClr val="tx1"/>
                          </a:solidFill>
                        </a:rPr>
                        <a:t>199</a:t>
                      </a:r>
                      <a:endParaRPr lang="en-US" dirty="0">
                        <a:solidFill>
                          <a:schemeClr val="tx1"/>
                        </a:solidFill>
                      </a:endParaRPr>
                    </a:p>
                  </a:txBody>
                  <a:tcPr/>
                </a:tc>
                <a:extLst>
                  <a:ext uri="{0D108BD9-81ED-4DB2-BD59-A6C34878D82A}">
                    <a16:rowId xmlns:a16="http://schemas.microsoft.com/office/drawing/2014/main" val="4172868900"/>
                  </a:ext>
                </a:extLst>
              </a:tr>
            </a:tbl>
          </a:graphicData>
        </a:graphic>
      </p:graphicFrame>
      <p:graphicFrame>
        <p:nvGraphicFramePr>
          <p:cNvPr id="202" name="Table 89">
            <a:extLst>
              <a:ext uri="{FF2B5EF4-FFF2-40B4-BE49-F238E27FC236}">
                <a16:creationId xmlns:a16="http://schemas.microsoft.com/office/drawing/2014/main" id="{383B7CAC-A484-A446-9808-BF56A64737A8}"/>
              </a:ext>
            </a:extLst>
          </p:cNvPr>
          <p:cNvGraphicFramePr>
            <a:graphicFrameLocks noGrp="1"/>
          </p:cNvGraphicFramePr>
          <p:nvPr/>
        </p:nvGraphicFramePr>
        <p:xfrm>
          <a:off x="6017481" y="3822192"/>
          <a:ext cx="589280" cy="1857884"/>
        </p:xfrm>
        <a:graphic>
          <a:graphicData uri="http://schemas.openxmlformats.org/drawingml/2006/table">
            <a:tbl>
              <a:tblPr firstRow="1" bandRow="1">
                <a:tableStyleId>{5940675A-B579-460E-94D1-54222C63F5DA}</a:tableStyleId>
              </a:tblPr>
              <a:tblGrid>
                <a:gridCol w="589280">
                  <a:extLst>
                    <a:ext uri="{9D8B030D-6E8A-4147-A177-3AD203B41FA5}">
                      <a16:colId xmlns:a16="http://schemas.microsoft.com/office/drawing/2014/main" val="2830262626"/>
                    </a:ext>
                  </a:extLst>
                </a:gridCol>
              </a:tblGrid>
              <a:tr h="370840">
                <a:tc>
                  <a:txBody>
                    <a:bodyPr/>
                    <a:lstStyle/>
                    <a:p>
                      <a:pPr algn="ctr"/>
                      <a:r>
                        <a:rPr lang="en-US" b="1" u="sng" dirty="0">
                          <a:solidFill>
                            <a:schemeClr val="tx1"/>
                          </a:solidFill>
                        </a:rPr>
                        <a:t>c</a:t>
                      </a:r>
                    </a:p>
                  </a:txBody>
                  <a:tcPr/>
                </a:tc>
                <a:extLst>
                  <a:ext uri="{0D108BD9-81ED-4DB2-BD59-A6C34878D82A}">
                    <a16:rowId xmlns:a16="http://schemas.microsoft.com/office/drawing/2014/main" val="1743051445"/>
                  </a:ext>
                </a:extLst>
              </a:tr>
              <a:tr h="370840">
                <a:tc>
                  <a:txBody>
                    <a:bodyPr/>
                    <a:lstStyle/>
                    <a:p>
                      <a:pPr algn="ctr"/>
                      <a:r>
                        <a:rPr lang="en-US" dirty="0">
                          <a:solidFill>
                            <a:schemeClr val="tx1"/>
                          </a:solidFill>
                        </a:rPr>
                        <a:t>C</a:t>
                      </a:r>
                      <a:r>
                        <a:rPr lang="en-US" baseline="-25000" dirty="0">
                          <a:solidFill>
                            <a:schemeClr val="tx1"/>
                          </a:solidFill>
                        </a:rPr>
                        <a:t>100</a:t>
                      </a:r>
                      <a:endParaRPr lang="en-US" dirty="0">
                        <a:solidFill>
                          <a:schemeClr val="tx1"/>
                        </a:solidFill>
                      </a:endParaRPr>
                    </a:p>
                  </a:txBody>
                  <a:tcPr/>
                </a:tc>
                <a:extLst>
                  <a:ext uri="{0D108BD9-81ED-4DB2-BD59-A6C34878D82A}">
                    <a16:rowId xmlns:a16="http://schemas.microsoft.com/office/drawing/2014/main" val="2850344886"/>
                  </a:ext>
                </a:extLst>
              </a:tr>
              <a:tr h="370840">
                <a:tc>
                  <a:txBody>
                    <a:bodyPr/>
                    <a:lstStyle/>
                    <a:p>
                      <a:pPr algn="ctr"/>
                      <a:r>
                        <a:rPr lang="en-US" dirty="0">
                          <a:solidFill>
                            <a:schemeClr val="tx1"/>
                          </a:solidFill>
                        </a:rPr>
                        <a:t>C</a:t>
                      </a:r>
                      <a:r>
                        <a:rPr lang="en-US" baseline="-25000" dirty="0">
                          <a:solidFill>
                            <a:schemeClr val="tx1"/>
                          </a:solidFill>
                        </a:rPr>
                        <a:t>101</a:t>
                      </a:r>
                      <a:endParaRPr lang="en-US" dirty="0">
                        <a:solidFill>
                          <a:schemeClr val="tx1"/>
                        </a:solidFill>
                      </a:endParaRPr>
                    </a:p>
                  </a:txBody>
                  <a:tcPr/>
                </a:tc>
                <a:extLst>
                  <a:ext uri="{0D108BD9-81ED-4DB2-BD59-A6C34878D82A}">
                    <a16:rowId xmlns:a16="http://schemas.microsoft.com/office/drawing/2014/main" val="90788350"/>
                  </a:ext>
                </a:extLst>
              </a:tr>
              <a:tr h="374524">
                <a:tc>
                  <a:txBody>
                    <a:bodyPr/>
                    <a:lstStyle/>
                    <a:p>
                      <a:pPr algn="ctr"/>
                      <a:r>
                        <a:rPr lang="en-US" dirty="0">
                          <a:solidFill>
                            <a:schemeClr val="tx1"/>
                          </a:solidFill>
                        </a:rPr>
                        <a:t>…</a:t>
                      </a:r>
                    </a:p>
                  </a:txBody>
                  <a:tcPr/>
                </a:tc>
                <a:extLst>
                  <a:ext uri="{0D108BD9-81ED-4DB2-BD59-A6C34878D82A}">
                    <a16:rowId xmlns:a16="http://schemas.microsoft.com/office/drawing/2014/main" val="2636762404"/>
                  </a:ext>
                </a:extLst>
              </a:tr>
              <a:tr h="370840">
                <a:tc>
                  <a:txBody>
                    <a:bodyPr/>
                    <a:lstStyle/>
                    <a:p>
                      <a:pPr algn="ctr"/>
                      <a:r>
                        <a:rPr lang="en-US" dirty="0">
                          <a:solidFill>
                            <a:schemeClr val="tx1"/>
                          </a:solidFill>
                        </a:rPr>
                        <a:t>C</a:t>
                      </a:r>
                      <a:r>
                        <a:rPr lang="en-US" baseline="-25000" dirty="0">
                          <a:solidFill>
                            <a:schemeClr val="tx1"/>
                          </a:solidFill>
                        </a:rPr>
                        <a:t>199</a:t>
                      </a:r>
                      <a:endParaRPr lang="en-US" dirty="0">
                        <a:solidFill>
                          <a:schemeClr val="tx1"/>
                        </a:solidFill>
                      </a:endParaRPr>
                    </a:p>
                  </a:txBody>
                  <a:tcPr/>
                </a:tc>
                <a:extLst>
                  <a:ext uri="{0D108BD9-81ED-4DB2-BD59-A6C34878D82A}">
                    <a16:rowId xmlns:a16="http://schemas.microsoft.com/office/drawing/2014/main" val="4172868900"/>
                  </a:ext>
                </a:extLst>
              </a:tr>
            </a:tbl>
          </a:graphicData>
        </a:graphic>
      </p:graphicFrame>
      <p:cxnSp>
        <p:nvCxnSpPr>
          <p:cNvPr id="203" name="Straight Arrow Connector 202">
            <a:extLst>
              <a:ext uri="{FF2B5EF4-FFF2-40B4-BE49-F238E27FC236}">
                <a16:creationId xmlns:a16="http://schemas.microsoft.com/office/drawing/2014/main" id="{8EDB39AE-96DF-B14C-B7BE-40E6ACBDD994}"/>
              </a:ext>
            </a:extLst>
          </p:cNvPr>
          <p:cNvCxnSpPr>
            <a:cxnSpLocks/>
          </p:cNvCxnSpPr>
          <p:nvPr/>
        </p:nvCxnSpPr>
        <p:spPr>
          <a:xfrm flipV="1">
            <a:off x="4393899" y="3246478"/>
            <a:ext cx="0" cy="197469"/>
          </a:xfrm>
          <a:prstGeom prst="straightConnector1">
            <a:avLst/>
          </a:prstGeom>
          <a:ln>
            <a:solidFill>
              <a:srgbClr val="C00000"/>
            </a:solidFill>
            <a:tailEnd type="triangle"/>
          </a:ln>
          <a:effectLst/>
        </p:spPr>
        <p:style>
          <a:lnRef idx="2">
            <a:schemeClr val="accent1"/>
          </a:lnRef>
          <a:fillRef idx="0">
            <a:schemeClr val="accent1"/>
          </a:fillRef>
          <a:effectRef idx="1">
            <a:schemeClr val="accent1"/>
          </a:effectRef>
          <a:fontRef idx="minor">
            <a:schemeClr val="tx1"/>
          </a:fontRef>
        </p:style>
      </p:cxnSp>
      <p:graphicFrame>
        <p:nvGraphicFramePr>
          <p:cNvPr id="204" name="Table 89">
            <a:extLst>
              <a:ext uri="{FF2B5EF4-FFF2-40B4-BE49-F238E27FC236}">
                <a16:creationId xmlns:a16="http://schemas.microsoft.com/office/drawing/2014/main" id="{3865E5D4-6CC1-2447-A28F-460E34DCD2EF}"/>
              </a:ext>
            </a:extLst>
          </p:cNvPr>
          <p:cNvGraphicFramePr>
            <a:graphicFrameLocks noGrp="1"/>
          </p:cNvGraphicFramePr>
          <p:nvPr/>
        </p:nvGraphicFramePr>
        <p:xfrm>
          <a:off x="6017481" y="3822192"/>
          <a:ext cx="589280" cy="1857884"/>
        </p:xfrm>
        <a:graphic>
          <a:graphicData uri="http://schemas.openxmlformats.org/drawingml/2006/table">
            <a:tbl>
              <a:tblPr firstRow="1" bandRow="1">
                <a:tableStyleId>{5940675A-B579-460E-94D1-54222C63F5DA}</a:tableStyleId>
              </a:tblPr>
              <a:tblGrid>
                <a:gridCol w="589280">
                  <a:extLst>
                    <a:ext uri="{9D8B030D-6E8A-4147-A177-3AD203B41FA5}">
                      <a16:colId xmlns:a16="http://schemas.microsoft.com/office/drawing/2014/main" val="2830262626"/>
                    </a:ext>
                  </a:extLst>
                </a:gridCol>
              </a:tblGrid>
              <a:tr h="370840">
                <a:tc>
                  <a:txBody>
                    <a:bodyPr/>
                    <a:lstStyle/>
                    <a:p>
                      <a:pPr algn="ctr"/>
                      <a:r>
                        <a:rPr lang="en-US" b="1" u="sng" dirty="0"/>
                        <a:t>c</a:t>
                      </a:r>
                    </a:p>
                  </a:txBody>
                  <a:tcPr/>
                </a:tc>
                <a:extLst>
                  <a:ext uri="{0D108BD9-81ED-4DB2-BD59-A6C34878D82A}">
                    <a16:rowId xmlns:a16="http://schemas.microsoft.com/office/drawing/2014/main" val="1743051445"/>
                  </a:ext>
                </a:extLst>
              </a:tr>
              <a:tr h="370840">
                <a:tc>
                  <a:txBody>
                    <a:bodyPr/>
                    <a:lstStyle/>
                    <a:p>
                      <a:pPr algn="ctr"/>
                      <a:endParaRPr lang="en-US" dirty="0">
                        <a:solidFill>
                          <a:schemeClr val="bg1">
                            <a:lumMod val="50000"/>
                          </a:schemeClr>
                        </a:solidFill>
                      </a:endParaRPr>
                    </a:p>
                  </a:txBody>
                  <a:tcPr/>
                </a:tc>
                <a:extLst>
                  <a:ext uri="{0D108BD9-81ED-4DB2-BD59-A6C34878D82A}">
                    <a16:rowId xmlns:a16="http://schemas.microsoft.com/office/drawing/2014/main" val="2850344886"/>
                  </a:ext>
                </a:extLst>
              </a:tr>
              <a:tr h="370840">
                <a:tc>
                  <a:txBody>
                    <a:bodyPr/>
                    <a:lstStyle/>
                    <a:p>
                      <a:pPr algn="ctr"/>
                      <a:endParaRPr lang="en-US" dirty="0">
                        <a:solidFill>
                          <a:schemeClr val="bg1">
                            <a:lumMod val="50000"/>
                          </a:schemeClr>
                        </a:solidFill>
                      </a:endParaRPr>
                    </a:p>
                  </a:txBody>
                  <a:tcPr/>
                </a:tc>
                <a:extLst>
                  <a:ext uri="{0D108BD9-81ED-4DB2-BD59-A6C34878D82A}">
                    <a16:rowId xmlns:a16="http://schemas.microsoft.com/office/drawing/2014/main" val="90788350"/>
                  </a:ext>
                </a:extLst>
              </a:tr>
              <a:tr h="374524">
                <a:tc>
                  <a:txBody>
                    <a:bodyPr/>
                    <a:lstStyle/>
                    <a:p>
                      <a:pPr algn="ctr"/>
                      <a:endParaRPr lang="en-US" dirty="0">
                        <a:solidFill>
                          <a:schemeClr val="bg1">
                            <a:lumMod val="50000"/>
                          </a:schemeClr>
                        </a:solidFill>
                      </a:endParaRPr>
                    </a:p>
                  </a:txBody>
                  <a:tcPr/>
                </a:tc>
                <a:extLst>
                  <a:ext uri="{0D108BD9-81ED-4DB2-BD59-A6C34878D82A}">
                    <a16:rowId xmlns:a16="http://schemas.microsoft.com/office/drawing/2014/main" val="2636762404"/>
                  </a:ext>
                </a:extLst>
              </a:tr>
              <a:tr h="370840">
                <a:tc>
                  <a:txBody>
                    <a:bodyPr/>
                    <a:lstStyle/>
                    <a:p>
                      <a:pPr algn="ctr"/>
                      <a:endParaRPr lang="en-US" dirty="0">
                        <a:solidFill>
                          <a:schemeClr val="bg1">
                            <a:lumMod val="50000"/>
                          </a:schemeClr>
                        </a:solidFill>
                      </a:endParaRPr>
                    </a:p>
                  </a:txBody>
                  <a:tcPr/>
                </a:tc>
                <a:extLst>
                  <a:ext uri="{0D108BD9-81ED-4DB2-BD59-A6C34878D82A}">
                    <a16:rowId xmlns:a16="http://schemas.microsoft.com/office/drawing/2014/main" val="4172868900"/>
                  </a:ext>
                </a:extLst>
              </a:tr>
            </a:tbl>
          </a:graphicData>
        </a:graphic>
      </p:graphicFrame>
      <p:grpSp>
        <p:nvGrpSpPr>
          <p:cNvPr id="246" name="Group 245">
            <a:extLst>
              <a:ext uri="{FF2B5EF4-FFF2-40B4-BE49-F238E27FC236}">
                <a16:creationId xmlns:a16="http://schemas.microsoft.com/office/drawing/2014/main" id="{943E357C-2EC5-6945-A225-7B4426D71324}"/>
              </a:ext>
            </a:extLst>
          </p:cNvPr>
          <p:cNvGrpSpPr/>
          <p:nvPr/>
        </p:nvGrpSpPr>
        <p:grpSpPr>
          <a:xfrm>
            <a:off x="348711" y="663666"/>
            <a:ext cx="4013406" cy="1361078"/>
            <a:chOff x="190361" y="748137"/>
            <a:chExt cx="4013406" cy="1361078"/>
          </a:xfrm>
        </p:grpSpPr>
        <p:sp>
          <p:nvSpPr>
            <p:cNvPr id="247" name="TextBox 246">
              <a:extLst>
                <a:ext uri="{FF2B5EF4-FFF2-40B4-BE49-F238E27FC236}">
                  <a16:creationId xmlns:a16="http://schemas.microsoft.com/office/drawing/2014/main" id="{4DC8FE0E-3F0E-6D47-A9BF-FACF839A9ED2}"/>
                </a:ext>
              </a:extLst>
            </p:cNvPr>
            <p:cNvSpPr txBox="1"/>
            <p:nvPr/>
          </p:nvSpPr>
          <p:spPr>
            <a:xfrm>
              <a:off x="190361" y="748137"/>
              <a:ext cx="4013406" cy="1361078"/>
            </a:xfrm>
            <a:prstGeom prst="rect">
              <a:avLst/>
            </a:prstGeom>
            <a:noFill/>
          </p:spPr>
          <p:txBody>
            <a:bodyPr wrap="square" rtlCol="0">
              <a:spAutoFit/>
            </a:bodyPr>
            <a:lstStyle/>
            <a:p>
              <a:pPr>
                <a:lnSpc>
                  <a:spcPct val="150000"/>
                </a:lnSpc>
              </a:pPr>
              <a:r>
                <a:rPr lang="en-US" sz="1900" dirty="0">
                  <a:latin typeface="Consolas"/>
                  <a:cs typeface="Consolas"/>
                </a:rPr>
                <a:t>MATCH </a:t>
              </a:r>
            </a:p>
            <a:p>
              <a:pPr>
                <a:lnSpc>
                  <a:spcPct val="150000"/>
                </a:lnSpc>
              </a:pPr>
              <a:r>
                <a:rPr lang="en-US" sz="1900" dirty="0">
                  <a:latin typeface="Consolas"/>
                  <a:cs typeface="Consolas"/>
                </a:rPr>
                <a:t>WHERE </a:t>
              </a:r>
              <a:r>
                <a:rPr lang="en-US" sz="1900" dirty="0" err="1">
                  <a:latin typeface="Consolas"/>
                  <a:cs typeface="Consolas"/>
                </a:rPr>
                <a:t>b.name</a:t>
              </a:r>
              <a:r>
                <a:rPr lang="en-US" sz="1900" dirty="0">
                  <a:latin typeface="Consolas"/>
                  <a:cs typeface="Consolas"/>
                </a:rPr>
                <a:t>=‘Liz’</a:t>
              </a:r>
            </a:p>
            <a:p>
              <a:pPr>
                <a:lnSpc>
                  <a:spcPct val="150000"/>
                </a:lnSpc>
              </a:pPr>
              <a:r>
                <a:rPr lang="en-US" sz="1900" dirty="0">
                  <a:latin typeface="Consolas"/>
                  <a:cs typeface="Consolas"/>
                </a:rPr>
                <a:t>RETURN </a:t>
              </a:r>
              <a:r>
                <a:rPr lang="en-US" sz="1900" dirty="0" err="1">
                  <a:latin typeface="Consolas"/>
                  <a:cs typeface="Consolas"/>
                </a:rPr>
                <a:t>a.ID</a:t>
              </a:r>
              <a:r>
                <a:rPr lang="en-US" sz="1900" dirty="0">
                  <a:latin typeface="Consolas"/>
                  <a:cs typeface="Consolas"/>
                </a:rPr>
                <a:t> AND </a:t>
              </a:r>
              <a:r>
                <a:rPr lang="en-US" sz="1900" dirty="0" err="1">
                  <a:latin typeface="Consolas"/>
                  <a:cs typeface="Consolas"/>
                </a:rPr>
                <a:t>c.ID</a:t>
              </a:r>
              <a:endParaRPr lang="en-US" sz="1900" dirty="0">
                <a:latin typeface="Consolas"/>
                <a:cs typeface="Consolas"/>
              </a:endParaRPr>
            </a:p>
          </p:txBody>
        </p:sp>
        <p:sp>
          <p:nvSpPr>
            <p:cNvPr id="248" name="Oval 247">
              <a:extLst>
                <a:ext uri="{FF2B5EF4-FFF2-40B4-BE49-F238E27FC236}">
                  <a16:creationId xmlns:a16="http://schemas.microsoft.com/office/drawing/2014/main" id="{1A675352-D867-0848-A619-B8C39CE8FDCB}"/>
                </a:ext>
              </a:extLst>
            </p:cNvPr>
            <p:cNvSpPr/>
            <p:nvPr/>
          </p:nvSpPr>
          <p:spPr>
            <a:xfrm>
              <a:off x="1085395" y="895767"/>
              <a:ext cx="349752"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a</a:t>
              </a:r>
            </a:p>
          </p:txBody>
        </p:sp>
        <p:sp>
          <p:nvSpPr>
            <p:cNvPr id="249" name="Oval 248">
              <a:extLst>
                <a:ext uri="{FF2B5EF4-FFF2-40B4-BE49-F238E27FC236}">
                  <a16:creationId xmlns:a16="http://schemas.microsoft.com/office/drawing/2014/main" id="{04806695-E0C0-4B48-A43F-169EC03AB815}"/>
                </a:ext>
              </a:extLst>
            </p:cNvPr>
            <p:cNvSpPr/>
            <p:nvPr/>
          </p:nvSpPr>
          <p:spPr>
            <a:xfrm>
              <a:off x="2045105" y="895767"/>
              <a:ext cx="349752"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b</a:t>
              </a:r>
            </a:p>
          </p:txBody>
        </p:sp>
        <p:sp>
          <p:nvSpPr>
            <p:cNvPr id="250" name="Oval 249">
              <a:extLst>
                <a:ext uri="{FF2B5EF4-FFF2-40B4-BE49-F238E27FC236}">
                  <a16:creationId xmlns:a16="http://schemas.microsoft.com/office/drawing/2014/main" id="{574E87EB-4459-AB4F-A893-2671D7AF3CA4}"/>
                </a:ext>
              </a:extLst>
            </p:cNvPr>
            <p:cNvSpPr/>
            <p:nvPr/>
          </p:nvSpPr>
          <p:spPr>
            <a:xfrm>
              <a:off x="3004815" y="895767"/>
              <a:ext cx="349752"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c</a:t>
              </a:r>
            </a:p>
          </p:txBody>
        </p:sp>
        <p:cxnSp>
          <p:nvCxnSpPr>
            <p:cNvPr id="251" name="Straight Arrow Connector 250">
              <a:extLst>
                <a:ext uri="{FF2B5EF4-FFF2-40B4-BE49-F238E27FC236}">
                  <a16:creationId xmlns:a16="http://schemas.microsoft.com/office/drawing/2014/main" id="{AA8C3C6E-C7FF-B542-B3E5-97FD2A2EA573}"/>
                </a:ext>
              </a:extLst>
            </p:cNvPr>
            <p:cNvCxnSpPr>
              <a:cxnSpLocks/>
              <a:stCxn id="248" idx="6"/>
              <a:endCxn id="249" idx="2"/>
            </p:cNvCxnSpPr>
            <p:nvPr/>
          </p:nvCxnSpPr>
          <p:spPr>
            <a:xfrm>
              <a:off x="1435147" y="1066780"/>
              <a:ext cx="609958"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52" name="Straight Arrow Connector 251">
              <a:extLst>
                <a:ext uri="{FF2B5EF4-FFF2-40B4-BE49-F238E27FC236}">
                  <a16:creationId xmlns:a16="http://schemas.microsoft.com/office/drawing/2014/main" id="{E0429A50-6D44-9444-8C7B-11CA5D24D384}"/>
                </a:ext>
              </a:extLst>
            </p:cNvPr>
            <p:cNvCxnSpPr>
              <a:cxnSpLocks/>
              <a:stCxn id="249" idx="6"/>
              <a:endCxn id="250" idx="2"/>
            </p:cNvCxnSpPr>
            <p:nvPr/>
          </p:nvCxnSpPr>
          <p:spPr>
            <a:xfrm>
              <a:off x="2394857" y="1066780"/>
              <a:ext cx="609958"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grpSp>
      <p:grpSp>
        <p:nvGrpSpPr>
          <p:cNvPr id="25" name="Group 24">
            <a:extLst>
              <a:ext uri="{FF2B5EF4-FFF2-40B4-BE49-F238E27FC236}">
                <a16:creationId xmlns:a16="http://schemas.microsoft.com/office/drawing/2014/main" id="{A723C1DD-8757-C34D-927C-29038F130CC5}"/>
              </a:ext>
            </a:extLst>
          </p:cNvPr>
          <p:cNvGrpSpPr/>
          <p:nvPr/>
        </p:nvGrpSpPr>
        <p:grpSpPr>
          <a:xfrm>
            <a:off x="5172701" y="718498"/>
            <a:ext cx="3323045" cy="1588243"/>
            <a:chOff x="5172701" y="732566"/>
            <a:chExt cx="3323045" cy="1588243"/>
          </a:xfrm>
        </p:grpSpPr>
        <p:grpSp>
          <p:nvGrpSpPr>
            <p:cNvPr id="12" name="Group 11">
              <a:extLst>
                <a:ext uri="{FF2B5EF4-FFF2-40B4-BE49-F238E27FC236}">
                  <a16:creationId xmlns:a16="http://schemas.microsoft.com/office/drawing/2014/main" id="{366863A9-B405-3F41-AAE6-FC8CEB3B5175}"/>
                </a:ext>
              </a:extLst>
            </p:cNvPr>
            <p:cNvGrpSpPr/>
            <p:nvPr/>
          </p:nvGrpSpPr>
          <p:grpSpPr>
            <a:xfrm>
              <a:off x="5172701" y="732566"/>
              <a:ext cx="3323045" cy="1588243"/>
              <a:chOff x="5172701" y="788838"/>
              <a:chExt cx="3323045" cy="1588243"/>
            </a:xfrm>
          </p:grpSpPr>
          <p:grpSp>
            <p:nvGrpSpPr>
              <p:cNvPr id="286" name="Group 285">
                <a:extLst>
                  <a:ext uri="{FF2B5EF4-FFF2-40B4-BE49-F238E27FC236}">
                    <a16:creationId xmlns:a16="http://schemas.microsoft.com/office/drawing/2014/main" id="{19C9F4A5-4A59-5D49-9EF0-BC6C6830CBC6}"/>
                  </a:ext>
                </a:extLst>
              </p:cNvPr>
              <p:cNvGrpSpPr/>
              <p:nvPr/>
            </p:nvGrpSpPr>
            <p:grpSpPr>
              <a:xfrm>
                <a:off x="5299452" y="791351"/>
                <a:ext cx="3088022" cy="1585730"/>
                <a:chOff x="5299452" y="791351"/>
                <a:chExt cx="3088022" cy="1585730"/>
              </a:xfrm>
            </p:grpSpPr>
            <p:cxnSp>
              <p:nvCxnSpPr>
                <p:cNvPr id="287" name="Straight Arrow Connector 286">
                  <a:extLst>
                    <a:ext uri="{FF2B5EF4-FFF2-40B4-BE49-F238E27FC236}">
                      <a16:creationId xmlns:a16="http://schemas.microsoft.com/office/drawing/2014/main" id="{BAA36FDF-332C-FC4F-BA1E-211B44102BAC}"/>
                    </a:ext>
                  </a:extLst>
                </p:cNvPr>
                <p:cNvCxnSpPr>
                  <a:cxnSpLocks/>
                  <a:stCxn id="291" idx="6"/>
                  <a:endCxn id="293" idx="2"/>
                </p:cNvCxnSpPr>
                <p:nvPr/>
              </p:nvCxnSpPr>
              <p:spPr>
                <a:xfrm flipV="1">
                  <a:off x="7003483" y="951371"/>
                  <a:ext cx="1063951" cy="31642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88" name="Straight Arrow Connector 287">
                  <a:extLst>
                    <a:ext uri="{FF2B5EF4-FFF2-40B4-BE49-F238E27FC236}">
                      <a16:creationId xmlns:a16="http://schemas.microsoft.com/office/drawing/2014/main" id="{D359AE11-CBF3-5547-8BD2-1D5BD2370777}"/>
                    </a:ext>
                  </a:extLst>
                </p:cNvPr>
                <p:cNvCxnSpPr>
                  <a:cxnSpLocks/>
                  <a:stCxn id="291" idx="6"/>
                  <a:endCxn id="292" idx="2"/>
                </p:cNvCxnSpPr>
                <p:nvPr/>
              </p:nvCxnSpPr>
              <p:spPr>
                <a:xfrm>
                  <a:off x="7003483" y="1267793"/>
                  <a:ext cx="1063951" cy="31642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89" name="Oval 288">
                  <a:extLst>
                    <a:ext uri="{FF2B5EF4-FFF2-40B4-BE49-F238E27FC236}">
                      <a16:creationId xmlns:a16="http://schemas.microsoft.com/office/drawing/2014/main" id="{FFF75913-9672-1042-8F48-2B6AF1D63DBD}"/>
                    </a:ext>
                  </a:extLst>
                </p:cNvPr>
                <p:cNvSpPr/>
                <p:nvPr/>
              </p:nvSpPr>
              <p:spPr>
                <a:xfrm>
                  <a:off x="5299452" y="1424196"/>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290" name="Oval 289">
                  <a:extLst>
                    <a:ext uri="{FF2B5EF4-FFF2-40B4-BE49-F238E27FC236}">
                      <a16:creationId xmlns:a16="http://schemas.microsoft.com/office/drawing/2014/main" id="{EC1134A1-CA88-C148-AE74-D820440D22D8}"/>
                    </a:ext>
                  </a:extLst>
                </p:cNvPr>
                <p:cNvSpPr/>
                <p:nvPr/>
              </p:nvSpPr>
              <p:spPr>
                <a:xfrm>
                  <a:off x="5299452" y="791351"/>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291" name="Oval 290">
                  <a:extLst>
                    <a:ext uri="{FF2B5EF4-FFF2-40B4-BE49-F238E27FC236}">
                      <a16:creationId xmlns:a16="http://schemas.microsoft.com/office/drawing/2014/main" id="{53467DE0-9073-B649-BA99-BFBB25B96AB4}"/>
                    </a:ext>
                  </a:extLst>
                </p:cNvPr>
                <p:cNvSpPr/>
                <p:nvPr/>
              </p:nvSpPr>
              <p:spPr>
                <a:xfrm>
                  <a:off x="6683443" y="1107773"/>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chemeClr val="bg1"/>
                    </a:solidFill>
                  </a:endParaRPr>
                </a:p>
              </p:txBody>
            </p:sp>
            <p:sp>
              <p:nvSpPr>
                <p:cNvPr id="292" name="Oval 291">
                  <a:extLst>
                    <a:ext uri="{FF2B5EF4-FFF2-40B4-BE49-F238E27FC236}">
                      <a16:creationId xmlns:a16="http://schemas.microsoft.com/office/drawing/2014/main" id="{C70503AA-4CAE-5447-BC23-0ED194B4D129}"/>
                    </a:ext>
                  </a:extLst>
                </p:cNvPr>
                <p:cNvSpPr/>
                <p:nvPr/>
              </p:nvSpPr>
              <p:spPr>
                <a:xfrm>
                  <a:off x="8067434" y="1424196"/>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293" name="Oval 292">
                  <a:extLst>
                    <a:ext uri="{FF2B5EF4-FFF2-40B4-BE49-F238E27FC236}">
                      <a16:creationId xmlns:a16="http://schemas.microsoft.com/office/drawing/2014/main" id="{1646F44A-9F57-784B-AAF4-E229DA084844}"/>
                    </a:ext>
                  </a:extLst>
                </p:cNvPr>
                <p:cNvSpPr/>
                <p:nvPr/>
              </p:nvSpPr>
              <p:spPr>
                <a:xfrm>
                  <a:off x="8067434" y="791351"/>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cxnSp>
              <p:nvCxnSpPr>
                <p:cNvPr id="294" name="Straight Arrow Connector 293">
                  <a:extLst>
                    <a:ext uri="{FF2B5EF4-FFF2-40B4-BE49-F238E27FC236}">
                      <a16:creationId xmlns:a16="http://schemas.microsoft.com/office/drawing/2014/main" id="{54AF95E9-6517-3B4E-B986-03E55FC21010}"/>
                    </a:ext>
                  </a:extLst>
                </p:cNvPr>
                <p:cNvCxnSpPr>
                  <a:cxnSpLocks/>
                  <a:stCxn id="290" idx="6"/>
                  <a:endCxn id="291" idx="2"/>
                </p:cNvCxnSpPr>
                <p:nvPr/>
              </p:nvCxnSpPr>
              <p:spPr>
                <a:xfrm>
                  <a:off x="5619492" y="951371"/>
                  <a:ext cx="1063951" cy="31642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95" name="Straight Arrow Connector 294">
                  <a:extLst>
                    <a:ext uri="{FF2B5EF4-FFF2-40B4-BE49-F238E27FC236}">
                      <a16:creationId xmlns:a16="http://schemas.microsoft.com/office/drawing/2014/main" id="{7AA486BA-6695-A247-8695-63684134B6CA}"/>
                    </a:ext>
                  </a:extLst>
                </p:cNvPr>
                <p:cNvCxnSpPr>
                  <a:cxnSpLocks/>
                  <a:stCxn id="289" idx="6"/>
                  <a:endCxn id="291" idx="2"/>
                </p:cNvCxnSpPr>
                <p:nvPr/>
              </p:nvCxnSpPr>
              <p:spPr>
                <a:xfrm flipV="1">
                  <a:off x="5619492" y="1267793"/>
                  <a:ext cx="1063951" cy="31642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96" name="Oval 295">
                  <a:extLst>
                    <a:ext uri="{FF2B5EF4-FFF2-40B4-BE49-F238E27FC236}">
                      <a16:creationId xmlns:a16="http://schemas.microsoft.com/office/drawing/2014/main" id="{268D89F3-8F10-B94D-9036-4EEE4D3ED8BF}"/>
                    </a:ext>
                  </a:extLst>
                </p:cNvPr>
                <p:cNvSpPr/>
                <p:nvPr/>
              </p:nvSpPr>
              <p:spPr>
                <a:xfrm>
                  <a:off x="6678575" y="1740618"/>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297" name="Oval 296">
                  <a:extLst>
                    <a:ext uri="{FF2B5EF4-FFF2-40B4-BE49-F238E27FC236}">
                      <a16:creationId xmlns:a16="http://schemas.microsoft.com/office/drawing/2014/main" id="{B26D8C0A-7079-AA44-B704-48B8E4075CB3}"/>
                    </a:ext>
                  </a:extLst>
                </p:cNvPr>
                <p:cNvSpPr/>
                <p:nvPr/>
              </p:nvSpPr>
              <p:spPr>
                <a:xfrm>
                  <a:off x="5299452" y="2057041"/>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298" name="Oval 297">
                  <a:extLst>
                    <a:ext uri="{FF2B5EF4-FFF2-40B4-BE49-F238E27FC236}">
                      <a16:creationId xmlns:a16="http://schemas.microsoft.com/office/drawing/2014/main" id="{93EDF352-FED7-F24E-817C-1EAE6F2B5087}"/>
                    </a:ext>
                  </a:extLst>
                </p:cNvPr>
                <p:cNvSpPr/>
                <p:nvPr/>
              </p:nvSpPr>
              <p:spPr>
                <a:xfrm>
                  <a:off x="8067434" y="2057041"/>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cxnSp>
              <p:nvCxnSpPr>
                <p:cNvPr id="299" name="Straight Arrow Connector 298">
                  <a:extLst>
                    <a:ext uri="{FF2B5EF4-FFF2-40B4-BE49-F238E27FC236}">
                      <a16:creationId xmlns:a16="http://schemas.microsoft.com/office/drawing/2014/main" id="{823A4B6B-C7FB-BC44-A431-6990CB32319E}"/>
                    </a:ext>
                  </a:extLst>
                </p:cNvPr>
                <p:cNvCxnSpPr>
                  <a:cxnSpLocks/>
                  <a:stCxn id="289" idx="6"/>
                  <a:endCxn id="296" idx="2"/>
                </p:cNvCxnSpPr>
                <p:nvPr/>
              </p:nvCxnSpPr>
              <p:spPr>
                <a:xfrm>
                  <a:off x="5619492" y="1584216"/>
                  <a:ext cx="1059083" cy="31642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00" name="Straight Arrow Connector 299">
                  <a:extLst>
                    <a:ext uri="{FF2B5EF4-FFF2-40B4-BE49-F238E27FC236}">
                      <a16:creationId xmlns:a16="http://schemas.microsoft.com/office/drawing/2014/main" id="{E391F944-49F3-EB40-8E26-DF2EAC5E5D89}"/>
                    </a:ext>
                  </a:extLst>
                </p:cNvPr>
                <p:cNvCxnSpPr>
                  <a:cxnSpLocks/>
                  <a:stCxn id="297" idx="6"/>
                  <a:endCxn id="296" idx="2"/>
                </p:cNvCxnSpPr>
                <p:nvPr/>
              </p:nvCxnSpPr>
              <p:spPr>
                <a:xfrm flipV="1">
                  <a:off x="5619492" y="1900638"/>
                  <a:ext cx="1059083" cy="31642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01" name="Straight Arrow Connector 300">
                  <a:extLst>
                    <a:ext uri="{FF2B5EF4-FFF2-40B4-BE49-F238E27FC236}">
                      <a16:creationId xmlns:a16="http://schemas.microsoft.com/office/drawing/2014/main" id="{6B9A1BFA-BBF7-C14F-A0CF-A272AA8A8FFF}"/>
                    </a:ext>
                  </a:extLst>
                </p:cNvPr>
                <p:cNvCxnSpPr>
                  <a:cxnSpLocks/>
                  <a:stCxn id="296" idx="6"/>
                  <a:endCxn id="292" idx="2"/>
                </p:cNvCxnSpPr>
                <p:nvPr/>
              </p:nvCxnSpPr>
              <p:spPr>
                <a:xfrm flipV="1">
                  <a:off x="6998615" y="1584216"/>
                  <a:ext cx="1068819" cy="31642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02" name="Straight Arrow Connector 301">
                  <a:extLst>
                    <a:ext uri="{FF2B5EF4-FFF2-40B4-BE49-F238E27FC236}">
                      <a16:creationId xmlns:a16="http://schemas.microsoft.com/office/drawing/2014/main" id="{09DEE5CB-C941-034F-8CDD-3C9A54B6B812}"/>
                    </a:ext>
                  </a:extLst>
                </p:cNvPr>
                <p:cNvCxnSpPr>
                  <a:cxnSpLocks/>
                  <a:stCxn id="296" idx="6"/>
                  <a:endCxn id="298" idx="2"/>
                </p:cNvCxnSpPr>
                <p:nvPr/>
              </p:nvCxnSpPr>
              <p:spPr>
                <a:xfrm>
                  <a:off x="6998615" y="1900638"/>
                  <a:ext cx="1068819" cy="31642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303" name="TextBox 302">
                <a:extLst>
                  <a:ext uri="{FF2B5EF4-FFF2-40B4-BE49-F238E27FC236}">
                    <a16:creationId xmlns:a16="http://schemas.microsoft.com/office/drawing/2014/main" id="{274FD7BB-D951-6D4A-8141-4DBFCAD25914}"/>
                  </a:ext>
                </a:extLst>
              </p:cNvPr>
              <p:cNvSpPr txBox="1"/>
              <p:nvPr/>
            </p:nvSpPr>
            <p:spPr>
              <a:xfrm>
                <a:off x="6613350" y="1101240"/>
                <a:ext cx="457200" cy="307777"/>
              </a:xfrm>
              <a:prstGeom prst="rect">
                <a:avLst/>
              </a:prstGeom>
              <a:noFill/>
            </p:spPr>
            <p:txBody>
              <a:bodyPr wrap="square" rtlCol="0">
                <a:spAutoFit/>
              </a:bodyPr>
              <a:lstStyle/>
              <a:p>
                <a:pPr algn="ctr"/>
                <a:r>
                  <a:rPr lang="en-US" sz="1400" dirty="0"/>
                  <a:t>L</a:t>
                </a:r>
                <a:r>
                  <a:rPr lang="en-US" sz="1400" baseline="-25000" dirty="0"/>
                  <a:t>1</a:t>
                </a:r>
                <a:endParaRPr lang="en-US" sz="1400" dirty="0"/>
              </a:p>
            </p:txBody>
          </p:sp>
          <p:sp>
            <p:nvSpPr>
              <p:cNvPr id="304" name="TextBox 303">
                <a:extLst>
                  <a:ext uri="{FF2B5EF4-FFF2-40B4-BE49-F238E27FC236}">
                    <a16:creationId xmlns:a16="http://schemas.microsoft.com/office/drawing/2014/main" id="{33913E25-6F82-CF45-9F22-C12495EA2250}"/>
                  </a:ext>
                </a:extLst>
              </p:cNvPr>
              <p:cNvSpPr txBox="1"/>
              <p:nvPr/>
            </p:nvSpPr>
            <p:spPr>
              <a:xfrm>
                <a:off x="6618535" y="1732648"/>
                <a:ext cx="457200" cy="307777"/>
              </a:xfrm>
              <a:prstGeom prst="rect">
                <a:avLst/>
              </a:prstGeom>
              <a:noFill/>
            </p:spPr>
            <p:txBody>
              <a:bodyPr wrap="square" rtlCol="0">
                <a:spAutoFit/>
              </a:bodyPr>
              <a:lstStyle/>
              <a:p>
                <a:pPr algn="ctr"/>
                <a:r>
                  <a:rPr lang="en-US" sz="1400" dirty="0"/>
                  <a:t>L</a:t>
                </a:r>
                <a:r>
                  <a:rPr lang="en-US" sz="1400" baseline="-25000" dirty="0"/>
                  <a:t>2</a:t>
                </a:r>
                <a:endParaRPr lang="en-US" sz="1400" dirty="0"/>
              </a:p>
            </p:txBody>
          </p:sp>
          <p:sp>
            <p:nvSpPr>
              <p:cNvPr id="305" name="TextBox 304">
                <a:extLst>
                  <a:ext uri="{FF2B5EF4-FFF2-40B4-BE49-F238E27FC236}">
                    <a16:creationId xmlns:a16="http://schemas.microsoft.com/office/drawing/2014/main" id="{DEEFDB2C-0D4E-2D41-B409-A102F4F8C96C}"/>
                  </a:ext>
                </a:extLst>
              </p:cNvPr>
              <p:cNvSpPr txBox="1"/>
              <p:nvPr/>
            </p:nvSpPr>
            <p:spPr>
              <a:xfrm>
                <a:off x="5240239" y="790578"/>
                <a:ext cx="457200" cy="307777"/>
              </a:xfrm>
              <a:prstGeom prst="rect">
                <a:avLst/>
              </a:prstGeom>
              <a:noFill/>
            </p:spPr>
            <p:txBody>
              <a:bodyPr wrap="square" rtlCol="0">
                <a:spAutoFit/>
              </a:bodyPr>
              <a:lstStyle/>
              <a:p>
                <a:pPr algn="ctr"/>
                <a:r>
                  <a:rPr lang="en-US" sz="1400" dirty="0"/>
                  <a:t>U</a:t>
                </a:r>
                <a:r>
                  <a:rPr lang="en-US" sz="1400" baseline="-25000" dirty="0"/>
                  <a:t>1</a:t>
                </a:r>
                <a:endParaRPr lang="en-US" sz="1400" dirty="0"/>
              </a:p>
            </p:txBody>
          </p:sp>
          <p:sp>
            <p:nvSpPr>
              <p:cNvPr id="306" name="TextBox 305">
                <a:extLst>
                  <a:ext uri="{FF2B5EF4-FFF2-40B4-BE49-F238E27FC236}">
                    <a16:creationId xmlns:a16="http://schemas.microsoft.com/office/drawing/2014/main" id="{C744571E-CD83-814A-8A06-76121471B5F8}"/>
                  </a:ext>
                </a:extLst>
              </p:cNvPr>
              <p:cNvSpPr txBox="1"/>
              <p:nvPr/>
            </p:nvSpPr>
            <p:spPr>
              <a:xfrm>
                <a:off x="5172701" y="1419408"/>
                <a:ext cx="573541" cy="307777"/>
              </a:xfrm>
              <a:prstGeom prst="rect">
                <a:avLst/>
              </a:prstGeom>
              <a:noFill/>
            </p:spPr>
            <p:txBody>
              <a:bodyPr wrap="square" rtlCol="0">
                <a:spAutoFit/>
              </a:bodyPr>
              <a:lstStyle/>
              <a:p>
                <a:pPr algn="ctr"/>
                <a:r>
                  <a:rPr lang="en-US" sz="1400" dirty="0"/>
                  <a:t>U</a:t>
                </a:r>
                <a:r>
                  <a:rPr lang="en-US" sz="1400" baseline="-25000" dirty="0"/>
                  <a:t>100</a:t>
                </a:r>
                <a:endParaRPr lang="en-US" sz="1400" dirty="0"/>
              </a:p>
            </p:txBody>
          </p:sp>
          <p:sp>
            <p:nvSpPr>
              <p:cNvPr id="307" name="TextBox 306">
                <a:extLst>
                  <a:ext uri="{FF2B5EF4-FFF2-40B4-BE49-F238E27FC236}">
                    <a16:creationId xmlns:a16="http://schemas.microsoft.com/office/drawing/2014/main" id="{BA4EC91A-EBFF-7442-A99A-EB143ED41A9A}"/>
                  </a:ext>
                </a:extLst>
              </p:cNvPr>
              <p:cNvSpPr txBox="1"/>
              <p:nvPr/>
            </p:nvSpPr>
            <p:spPr>
              <a:xfrm>
                <a:off x="5181902" y="2050145"/>
                <a:ext cx="573541" cy="307777"/>
              </a:xfrm>
              <a:prstGeom prst="rect">
                <a:avLst/>
              </a:prstGeom>
              <a:noFill/>
            </p:spPr>
            <p:txBody>
              <a:bodyPr wrap="square" rtlCol="0">
                <a:spAutoFit/>
              </a:bodyPr>
              <a:lstStyle/>
              <a:p>
                <a:pPr algn="ctr"/>
                <a:r>
                  <a:rPr lang="en-US" sz="1400" dirty="0"/>
                  <a:t>U</a:t>
                </a:r>
                <a:r>
                  <a:rPr lang="en-US" sz="1400" baseline="-25000" dirty="0"/>
                  <a:t>199</a:t>
                </a:r>
                <a:endParaRPr lang="en-US" sz="1400" dirty="0"/>
              </a:p>
            </p:txBody>
          </p:sp>
          <p:sp>
            <p:nvSpPr>
              <p:cNvPr id="308" name="TextBox 307">
                <a:extLst>
                  <a:ext uri="{FF2B5EF4-FFF2-40B4-BE49-F238E27FC236}">
                    <a16:creationId xmlns:a16="http://schemas.microsoft.com/office/drawing/2014/main" id="{2CA1E347-3B70-A141-AF45-61938A2FF32F}"/>
                  </a:ext>
                </a:extLst>
              </p:cNvPr>
              <p:cNvSpPr txBox="1"/>
              <p:nvPr/>
            </p:nvSpPr>
            <p:spPr>
              <a:xfrm>
                <a:off x="8012314" y="788838"/>
                <a:ext cx="457200" cy="307777"/>
              </a:xfrm>
              <a:prstGeom prst="rect">
                <a:avLst/>
              </a:prstGeom>
              <a:noFill/>
            </p:spPr>
            <p:txBody>
              <a:bodyPr wrap="square" rtlCol="0">
                <a:spAutoFit/>
              </a:bodyPr>
              <a:lstStyle/>
              <a:p>
                <a:pPr algn="ctr"/>
                <a:r>
                  <a:rPr lang="en-US" sz="1400" dirty="0"/>
                  <a:t>C</a:t>
                </a:r>
                <a:r>
                  <a:rPr lang="en-US" sz="1400" baseline="-25000" dirty="0"/>
                  <a:t>1</a:t>
                </a:r>
                <a:endParaRPr lang="en-US" sz="1400" dirty="0"/>
              </a:p>
            </p:txBody>
          </p:sp>
          <p:sp>
            <p:nvSpPr>
              <p:cNvPr id="309" name="TextBox 308">
                <a:extLst>
                  <a:ext uri="{FF2B5EF4-FFF2-40B4-BE49-F238E27FC236}">
                    <a16:creationId xmlns:a16="http://schemas.microsoft.com/office/drawing/2014/main" id="{10370B42-5C14-7142-8ECB-4BC43813C867}"/>
                  </a:ext>
                </a:extLst>
              </p:cNvPr>
              <p:cNvSpPr txBox="1"/>
              <p:nvPr/>
            </p:nvSpPr>
            <p:spPr>
              <a:xfrm>
                <a:off x="7982171" y="1420582"/>
                <a:ext cx="513575" cy="307777"/>
              </a:xfrm>
              <a:prstGeom prst="rect">
                <a:avLst/>
              </a:prstGeom>
              <a:noFill/>
            </p:spPr>
            <p:txBody>
              <a:bodyPr wrap="square" rtlCol="0">
                <a:spAutoFit/>
              </a:bodyPr>
              <a:lstStyle/>
              <a:p>
                <a:pPr algn="ctr"/>
                <a:r>
                  <a:rPr lang="en-US" sz="1400" dirty="0"/>
                  <a:t>C</a:t>
                </a:r>
                <a:r>
                  <a:rPr lang="en-US" sz="1400" baseline="-25000" dirty="0"/>
                  <a:t>100</a:t>
                </a:r>
                <a:endParaRPr lang="en-US" sz="1400" dirty="0"/>
              </a:p>
            </p:txBody>
          </p:sp>
          <p:sp>
            <p:nvSpPr>
              <p:cNvPr id="310" name="TextBox 309">
                <a:extLst>
                  <a:ext uri="{FF2B5EF4-FFF2-40B4-BE49-F238E27FC236}">
                    <a16:creationId xmlns:a16="http://schemas.microsoft.com/office/drawing/2014/main" id="{B79765DA-97DF-5240-AD72-DC20B63D1163}"/>
                  </a:ext>
                </a:extLst>
              </p:cNvPr>
              <p:cNvSpPr txBox="1"/>
              <p:nvPr/>
            </p:nvSpPr>
            <p:spPr>
              <a:xfrm>
                <a:off x="7966963" y="2050626"/>
                <a:ext cx="513575" cy="307777"/>
              </a:xfrm>
              <a:prstGeom prst="rect">
                <a:avLst/>
              </a:prstGeom>
              <a:noFill/>
            </p:spPr>
            <p:txBody>
              <a:bodyPr wrap="square" rtlCol="0">
                <a:spAutoFit/>
              </a:bodyPr>
              <a:lstStyle/>
              <a:p>
                <a:pPr algn="ctr"/>
                <a:r>
                  <a:rPr lang="en-US" sz="1400" dirty="0"/>
                  <a:t>C</a:t>
                </a:r>
                <a:r>
                  <a:rPr lang="en-US" sz="1400" baseline="-25000" dirty="0"/>
                  <a:t>199</a:t>
                </a:r>
                <a:endParaRPr lang="en-US" sz="1400" dirty="0"/>
              </a:p>
            </p:txBody>
          </p:sp>
        </p:grpSp>
        <p:sp>
          <p:nvSpPr>
            <p:cNvPr id="311" name="TextBox 310">
              <a:extLst>
                <a:ext uri="{FF2B5EF4-FFF2-40B4-BE49-F238E27FC236}">
                  <a16:creationId xmlns:a16="http://schemas.microsoft.com/office/drawing/2014/main" id="{7C430126-5E48-D84E-8DED-09755F294E54}"/>
                </a:ext>
              </a:extLst>
            </p:cNvPr>
            <p:cNvSpPr txBox="1"/>
            <p:nvPr/>
          </p:nvSpPr>
          <p:spPr>
            <a:xfrm>
              <a:off x="5244867" y="995741"/>
              <a:ext cx="406965" cy="323165"/>
            </a:xfrm>
            <a:prstGeom prst="rect">
              <a:avLst/>
            </a:prstGeom>
            <a:noFill/>
          </p:spPr>
          <p:txBody>
            <a:bodyPr wrap="square" rtlCol="0">
              <a:spAutoFit/>
            </a:bodyPr>
            <a:lstStyle/>
            <a:p>
              <a:pPr algn="ctr"/>
              <a:r>
                <a:rPr lang="en-US" sz="1500" dirty="0"/>
                <a:t>…</a:t>
              </a:r>
            </a:p>
          </p:txBody>
        </p:sp>
        <p:sp>
          <p:nvSpPr>
            <p:cNvPr id="312" name="TextBox 311">
              <a:extLst>
                <a:ext uri="{FF2B5EF4-FFF2-40B4-BE49-F238E27FC236}">
                  <a16:creationId xmlns:a16="http://schemas.microsoft.com/office/drawing/2014/main" id="{BE1D6FB0-92DB-5A45-A4DB-E022816773EF}"/>
                </a:ext>
              </a:extLst>
            </p:cNvPr>
            <p:cNvSpPr txBox="1"/>
            <p:nvPr/>
          </p:nvSpPr>
          <p:spPr>
            <a:xfrm>
              <a:off x="6184836" y="995741"/>
              <a:ext cx="406965" cy="323165"/>
            </a:xfrm>
            <a:prstGeom prst="rect">
              <a:avLst/>
            </a:prstGeom>
            <a:noFill/>
          </p:spPr>
          <p:txBody>
            <a:bodyPr wrap="square" rtlCol="0">
              <a:spAutoFit/>
            </a:bodyPr>
            <a:lstStyle/>
            <a:p>
              <a:pPr algn="ctr"/>
              <a:r>
                <a:rPr lang="en-US" sz="1500" dirty="0"/>
                <a:t>…</a:t>
              </a:r>
            </a:p>
          </p:txBody>
        </p:sp>
        <p:sp>
          <p:nvSpPr>
            <p:cNvPr id="313" name="TextBox 312">
              <a:extLst>
                <a:ext uri="{FF2B5EF4-FFF2-40B4-BE49-F238E27FC236}">
                  <a16:creationId xmlns:a16="http://schemas.microsoft.com/office/drawing/2014/main" id="{CB229796-E3FE-EA4A-8383-42047DBF067A}"/>
                </a:ext>
              </a:extLst>
            </p:cNvPr>
            <p:cNvSpPr txBox="1"/>
            <p:nvPr/>
          </p:nvSpPr>
          <p:spPr>
            <a:xfrm>
              <a:off x="6991174" y="995091"/>
              <a:ext cx="406965" cy="323165"/>
            </a:xfrm>
            <a:prstGeom prst="rect">
              <a:avLst/>
            </a:prstGeom>
            <a:noFill/>
          </p:spPr>
          <p:txBody>
            <a:bodyPr wrap="square" rtlCol="0">
              <a:spAutoFit/>
            </a:bodyPr>
            <a:lstStyle/>
            <a:p>
              <a:pPr algn="ctr"/>
              <a:r>
                <a:rPr lang="en-US" sz="1500" dirty="0"/>
                <a:t>…</a:t>
              </a:r>
            </a:p>
          </p:txBody>
        </p:sp>
        <p:sp>
          <p:nvSpPr>
            <p:cNvPr id="314" name="TextBox 313">
              <a:extLst>
                <a:ext uri="{FF2B5EF4-FFF2-40B4-BE49-F238E27FC236}">
                  <a16:creationId xmlns:a16="http://schemas.microsoft.com/office/drawing/2014/main" id="{76231CE1-0B5A-8944-813D-4454A1F33716}"/>
                </a:ext>
              </a:extLst>
            </p:cNvPr>
            <p:cNvSpPr txBox="1"/>
            <p:nvPr/>
          </p:nvSpPr>
          <p:spPr>
            <a:xfrm>
              <a:off x="8053494" y="995741"/>
              <a:ext cx="406965" cy="323165"/>
            </a:xfrm>
            <a:prstGeom prst="rect">
              <a:avLst/>
            </a:prstGeom>
            <a:noFill/>
          </p:spPr>
          <p:txBody>
            <a:bodyPr wrap="square" rtlCol="0">
              <a:spAutoFit/>
            </a:bodyPr>
            <a:lstStyle/>
            <a:p>
              <a:pPr algn="ctr"/>
              <a:r>
                <a:rPr lang="en-US" sz="1500" dirty="0"/>
                <a:t>…</a:t>
              </a:r>
            </a:p>
          </p:txBody>
        </p:sp>
        <p:sp>
          <p:nvSpPr>
            <p:cNvPr id="315" name="TextBox 314">
              <a:extLst>
                <a:ext uri="{FF2B5EF4-FFF2-40B4-BE49-F238E27FC236}">
                  <a16:creationId xmlns:a16="http://schemas.microsoft.com/office/drawing/2014/main" id="{4C3CB0B8-B893-9242-AE93-7254FD1FCA02}"/>
                </a:ext>
              </a:extLst>
            </p:cNvPr>
            <p:cNvSpPr txBox="1"/>
            <p:nvPr/>
          </p:nvSpPr>
          <p:spPr>
            <a:xfrm>
              <a:off x="8035475" y="1648797"/>
              <a:ext cx="406965" cy="323165"/>
            </a:xfrm>
            <a:prstGeom prst="rect">
              <a:avLst/>
            </a:prstGeom>
            <a:noFill/>
          </p:spPr>
          <p:txBody>
            <a:bodyPr wrap="square" rtlCol="0">
              <a:spAutoFit/>
            </a:bodyPr>
            <a:lstStyle/>
            <a:p>
              <a:pPr algn="ctr"/>
              <a:r>
                <a:rPr lang="en-US" sz="1500" dirty="0"/>
                <a:t>…</a:t>
              </a:r>
            </a:p>
          </p:txBody>
        </p:sp>
        <p:sp>
          <p:nvSpPr>
            <p:cNvPr id="316" name="TextBox 315">
              <a:extLst>
                <a:ext uri="{FF2B5EF4-FFF2-40B4-BE49-F238E27FC236}">
                  <a16:creationId xmlns:a16="http://schemas.microsoft.com/office/drawing/2014/main" id="{8E82FE2F-AABA-D349-9C4F-47BBB129478E}"/>
                </a:ext>
              </a:extLst>
            </p:cNvPr>
            <p:cNvSpPr txBox="1"/>
            <p:nvPr/>
          </p:nvSpPr>
          <p:spPr>
            <a:xfrm>
              <a:off x="7051919" y="1621030"/>
              <a:ext cx="406965" cy="323165"/>
            </a:xfrm>
            <a:prstGeom prst="rect">
              <a:avLst/>
            </a:prstGeom>
            <a:noFill/>
          </p:spPr>
          <p:txBody>
            <a:bodyPr wrap="square" rtlCol="0">
              <a:spAutoFit/>
            </a:bodyPr>
            <a:lstStyle/>
            <a:p>
              <a:pPr algn="ctr"/>
              <a:r>
                <a:rPr lang="en-US" sz="1500" dirty="0"/>
                <a:t>…</a:t>
              </a:r>
            </a:p>
          </p:txBody>
        </p:sp>
        <p:sp>
          <p:nvSpPr>
            <p:cNvPr id="317" name="TextBox 316">
              <a:extLst>
                <a:ext uri="{FF2B5EF4-FFF2-40B4-BE49-F238E27FC236}">
                  <a16:creationId xmlns:a16="http://schemas.microsoft.com/office/drawing/2014/main" id="{1D9FD134-BEEA-784D-BD9E-CAF41B1DD180}"/>
                </a:ext>
              </a:extLst>
            </p:cNvPr>
            <p:cNvSpPr txBox="1"/>
            <p:nvPr/>
          </p:nvSpPr>
          <p:spPr>
            <a:xfrm>
              <a:off x="6191215" y="1621029"/>
              <a:ext cx="406965" cy="323165"/>
            </a:xfrm>
            <a:prstGeom prst="rect">
              <a:avLst/>
            </a:prstGeom>
            <a:noFill/>
          </p:spPr>
          <p:txBody>
            <a:bodyPr wrap="square" rtlCol="0">
              <a:spAutoFit/>
            </a:bodyPr>
            <a:lstStyle/>
            <a:p>
              <a:pPr algn="ctr"/>
              <a:r>
                <a:rPr lang="en-US" sz="1500" dirty="0"/>
                <a:t>…</a:t>
              </a:r>
            </a:p>
          </p:txBody>
        </p:sp>
        <p:sp>
          <p:nvSpPr>
            <p:cNvPr id="318" name="TextBox 317">
              <a:extLst>
                <a:ext uri="{FF2B5EF4-FFF2-40B4-BE49-F238E27FC236}">
                  <a16:creationId xmlns:a16="http://schemas.microsoft.com/office/drawing/2014/main" id="{579A4796-D8BC-154B-AF70-90B4E4180148}"/>
                </a:ext>
              </a:extLst>
            </p:cNvPr>
            <p:cNvSpPr txBox="1"/>
            <p:nvPr/>
          </p:nvSpPr>
          <p:spPr>
            <a:xfrm>
              <a:off x="5231475" y="1618688"/>
              <a:ext cx="406965" cy="323165"/>
            </a:xfrm>
            <a:prstGeom prst="rect">
              <a:avLst/>
            </a:prstGeom>
            <a:noFill/>
          </p:spPr>
          <p:txBody>
            <a:bodyPr wrap="square" rtlCol="0">
              <a:spAutoFit/>
            </a:bodyPr>
            <a:lstStyle/>
            <a:p>
              <a:pPr algn="ctr"/>
              <a:r>
                <a:rPr lang="en-US" sz="1500" dirty="0"/>
                <a:t>…</a:t>
              </a:r>
            </a:p>
          </p:txBody>
        </p:sp>
      </p:grpSp>
    </p:spTree>
    <p:custDataLst>
      <p:tags r:id="rId1"/>
    </p:custDataLst>
    <p:extLst>
      <p:ext uri="{BB962C8B-B14F-4D97-AF65-F5344CB8AC3E}">
        <p14:creationId xmlns:p14="http://schemas.microsoft.com/office/powerpoint/2010/main" val="353930518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9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03"/>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156"/>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2"/>
                                        </p:tgtEl>
                                        <p:attrNameLst>
                                          <p:attrName>style.visibility</p:attrName>
                                        </p:attrNameLst>
                                      </p:cBhvr>
                                      <p:to>
                                        <p:strVal val="visible"/>
                                      </p:to>
                                    </p:set>
                                  </p:childTnLst>
                                </p:cTn>
                              </p:par>
                              <p:par>
                                <p:cTn id="25" presetID="1" presetClass="exit" presetSubtype="0" fill="hold" grpId="1" nodeType="withEffect">
                                  <p:stCondLst>
                                    <p:cond delay="0"/>
                                  </p:stCondLst>
                                  <p:childTnLst>
                                    <p:set>
                                      <p:cBhvr>
                                        <p:cTn id="26" dur="1" fill="hold">
                                          <p:stCondLst>
                                            <p:cond delay="0"/>
                                          </p:stCondLst>
                                        </p:cTn>
                                        <p:tgtEl>
                                          <p:spTgt spid="101"/>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9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57"/>
                                        </p:tgtEl>
                                        <p:attrNameLst>
                                          <p:attrName>style.visibility</p:attrName>
                                        </p:attrNameLst>
                                      </p:cBhvr>
                                      <p:to>
                                        <p:strVal val="visible"/>
                                      </p:to>
                                    </p:set>
                                  </p:childTnLst>
                                </p:cTn>
                              </p:par>
                              <p:par>
                                <p:cTn id="39" presetID="1" presetClass="exit" presetSubtype="0" fill="hold" nodeType="withEffect">
                                  <p:stCondLst>
                                    <p:cond delay="0"/>
                                  </p:stCondLst>
                                  <p:childTnLst>
                                    <p:set>
                                      <p:cBhvr>
                                        <p:cTn id="40" dur="1" fill="hold">
                                          <p:stCondLst>
                                            <p:cond delay="0"/>
                                          </p:stCondLst>
                                        </p:cTn>
                                        <p:tgtEl>
                                          <p:spTgt spid="203"/>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04"/>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13"/>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0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nodeType="clickEffect">
                                  <p:stCondLst>
                                    <p:cond delay="0"/>
                                  </p:stCondLst>
                                  <p:childTnLst>
                                    <p:set>
                                      <p:cBhvr>
                                        <p:cTn id="52" dur="1" fill="hold">
                                          <p:stCondLst>
                                            <p:cond delay="0"/>
                                          </p:stCondLst>
                                        </p:cTn>
                                        <p:tgtEl>
                                          <p:spTgt spid="157"/>
                                        </p:tgtEl>
                                        <p:attrNameLst>
                                          <p:attrName>style.visibility</p:attrName>
                                        </p:attrNameLst>
                                      </p:cBhvr>
                                      <p:to>
                                        <p:strVal val="hidden"/>
                                      </p:to>
                                    </p:set>
                                  </p:childTnLst>
                                </p:cTn>
                              </p:par>
                              <p:par>
                                <p:cTn id="53" presetID="1" presetClass="entr" presetSubtype="0" fill="hold" nodeType="withEffect">
                                  <p:stCondLst>
                                    <p:cond delay="0"/>
                                  </p:stCondLst>
                                  <p:childTnLst>
                                    <p:set>
                                      <p:cBhvr>
                                        <p:cTn id="54" dur="1" fill="hold">
                                          <p:stCondLst>
                                            <p:cond delay="0"/>
                                          </p:stCondLst>
                                        </p:cTn>
                                        <p:tgtEl>
                                          <p:spTgt spid="203"/>
                                        </p:tgtEl>
                                        <p:attrNameLst>
                                          <p:attrName>style.visibility</p:attrName>
                                        </p:attrNameLst>
                                      </p:cBhvr>
                                      <p:to>
                                        <p:strVal val="visible"/>
                                      </p:to>
                                    </p:set>
                                  </p:childTnLst>
                                </p:cTn>
                              </p:par>
                              <p:par>
                                <p:cTn id="55" presetID="1" presetClass="exit" presetSubtype="0" fill="hold" nodeType="withEffect">
                                  <p:stCondLst>
                                    <p:cond delay="0"/>
                                  </p:stCondLst>
                                  <p:childTnLst>
                                    <p:set>
                                      <p:cBhvr>
                                        <p:cTn id="56" dur="1" fill="hold">
                                          <p:stCondLst>
                                            <p:cond delay="0"/>
                                          </p:stCondLst>
                                        </p:cTn>
                                        <p:tgtEl>
                                          <p:spTgt spid="113"/>
                                        </p:tgtEl>
                                        <p:attrNameLst>
                                          <p:attrName>style.visibility</p:attrName>
                                        </p:attrNameLst>
                                      </p:cBhvr>
                                      <p:to>
                                        <p:strVal val="hidden"/>
                                      </p:to>
                                    </p:set>
                                  </p:childTnLst>
                                </p:cTn>
                              </p:par>
                              <p:par>
                                <p:cTn id="57" presetID="1" presetClass="entr" presetSubtype="0" fill="hold" nodeType="withEffect">
                                  <p:stCondLst>
                                    <p:cond delay="0"/>
                                  </p:stCondLst>
                                  <p:childTnLst>
                                    <p:set>
                                      <p:cBhvr>
                                        <p:cTn id="58" dur="1" fill="hold">
                                          <p:stCondLst>
                                            <p:cond delay="0"/>
                                          </p:stCondLst>
                                        </p:cTn>
                                        <p:tgtEl>
                                          <p:spTgt spid="204"/>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00"/>
                                        </p:tgtEl>
                                        <p:attrNameLst>
                                          <p:attrName>style.visibility</p:attrName>
                                        </p:attrNameLst>
                                      </p:cBhvr>
                                      <p:to>
                                        <p:strVal val="visible"/>
                                      </p:to>
                                    </p:set>
                                  </p:childTnLst>
                                </p:cTn>
                              </p:par>
                              <p:par>
                                <p:cTn id="63" presetID="1" presetClass="exit" presetSubtype="0" fill="hold" grpId="1" nodeType="withEffect">
                                  <p:stCondLst>
                                    <p:cond delay="0"/>
                                  </p:stCondLst>
                                  <p:childTnLst>
                                    <p:set>
                                      <p:cBhvr>
                                        <p:cTn id="64" dur="1" fill="hold">
                                          <p:stCondLst>
                                            <p:cond delay="0"/>
                                          </p:stCondLst>
                                        </p:cTn>
                                        <p:tgtEl>
                                          <p:spTgt spid="93"/>
                                        </p:tgtEl>
                                        <p:attrNameLst>
                                          <p:attrName>style.visibility</p:attrName>
                                        </p:attrNameLst>
                                      </p:cBhvr>
                                      <p:to>
                                        <p:strVal val="hidden"/>
                                      </p:to>
                                    </p:set>
                                  </p:childTnLst>
                                </p:cTn>
                              </p:par>
                              <p:par>
                                <p:cTn id="65" presetID="1" presetClass="entr" presetSubtype="0" fill="hold" grpId="0" nodeType="withEffect">
                                  <p:stCondLst>
                                    <p:cond delay="0"/>
                                  </p:stCondLst>
                                  <p:childTnLst>
                                    <p:set>
                                      <p:cBhvr>
                                        <p:cTn id="66" dur="1" fill="hold">
                                          <p:stCondLst>
                                            <p:cond delay="0"/>
                                          </p:stCondLst>
                                        </p:cTn>
                                        <p:tgtEl>
                                          <p:spTgt spid="199"/>
                                        </p:tgtEl>
                                        <p:attrNameLst>
                                          <p:attrName>style.visibility</p:attrName>
                                        </p:attrNameLst>
                                      </p:cBhvr>
                                      <p:to>
                                        <p:strVal val="visible"/>
                                      </p:to>
                                    </p:set>
                                  </p:childTnLst>
                                </p:cTn>
                              </p:par>
                              <p:par>
                                <p:cTn id="67" presetID="1" presetClass="exit" presetSubtype="0" fill="hold" grpId="1" nodeType="withEffect">
                                  <p:stCondLst>
                                    <p:cond delay="0"/>
                                  </p:stCondLst>
                                  <p:childTnLst>
                                    <p:set>
                                      <p:cBhvr>
                                        <p:cTn id="68" dur="1" fill="hold">
                                          <p:stCondLst>
                                            <p:cond delay="0"/>
                                          </p:stCondLst>
                                        </p:cTn>
                                        <p:tgtEl>
                                          <p:spTgt spid="92"/>
                                        </p:tgtEl>
                                        <p:attrNameLst>
                                          <p:attrName>style.visibility</p:attrName>
                                        </p:attrNameLst>
                                      </p:cBhvr>
                                      <p:to>
                                        <p:strVal val="hidden"/>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nodeType="clickEffect">
                                  <p:stCondLst>
                                    <p:cond delay="0"/>
                                  </p:stCondLst>
                                  <p:childTnLst>
                                    <p:set>
                                      <p:cBhvr>
                                        <p:cTn id="72" dur="1" fill="hold">
                                          <p:stCondLst>
                                            <p:cond delay="0"/>
                                          </p:stCondLst>
                                        </p:cTn>
                                        <p:tgtEl>
                                          <p:spTgt spid="95"/>
                                        </p:tgtEl>
                                        <p:attrNameLst>
                                          <p:attrName>style.visibility</p:attrName>
                                        </p:attrNameLst>
                                      </p:cBhvr>
                                      <p:to>
                                        <p:strVal val="hidden"/>
                                      </p:to>
                                    </p:set>
                                  </p:childTnLst>
                                </p:cTn>
                              </p:par>
                              <p:par>
                                <p:cTn id="73" presetID="1" presetClass="entr" presetSubtype="0" fill="hold" nodeType="withEffect">
                                  <p:stCondLst>
                                    <p:cond delay="0"/>
                                  </p:stCondLst>
                                  <p:childTnLst>
                                    <p:set>
                                      <p:cBhvr>
                                        <p:cTn id="74" dur="1" fill="hold">
                                          <p:stCondLst>
                                            <p:cond delay="0"/>
                                          </p:stCondLst>
                                        </p:cTn>
                                        <p:tgtEl>
                                          <p:spTgt spid="201"/>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157"/>
                                        </p:tgtEl>
                                        <p:attrNameLst>
                                          <p:attrName>style.visibility</p:attrName>
                                        </p:attrNameLst>
                                      </p:cBhvr>
                                      <p:to>
                                        <p:strVal val="visible"/>
                                      </p:to>
                                    </p:set>
                                  </p:childTnLst>
                                </p:cTn>
                              </p:par>
                              <p:par>
                                <p:cTn id="79" presetID="1" presetClass="exit" presetSubtype="0" fill="hold" nodeType="withEffect">
                                  <p:stCondLst>
                                    <p:cond delay="0"/>
                                  </p:stCondLst>
                                  <p:childTnLst>
                                    <p:set>
                                      <p:cBhvr>
                                        <p:cTn id="80" dur="1" fill="hold">
                                          <p:stCondLst>
                                            <p:cond delay="0"/>
                                          </p:stCondLst>
                                        </p:cTn>
                                        <p:tgtEl>
                                          <p:spTgt spid="203"/>
                                        </p:tgtEl>
                                        <p:attrNameLst>
                                          <p:attrName>style.visibility</p:attrName>
                                        </p:attrNameLst>
                                      </p:cBhvr>
                                      <p:to>
                                        <p:strVal val="hidden"/>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nodeType="clickEffect">
                                  <p:stCondLst>
                                    <p:cond delay="0"/>
                                  </p:stCondLst>
                                  <p:childTnLst>
                                    <p:set>
                                      <p:cBhvr>
                                        <p:cTn id="84" dur="1" fill="hold">
                                          <p:stCondLst>
                                            <p:cond delay="0"/>
                                          </p:stCondLst>
                                        </p:cTn>
                                        <p:tgtEl>
                                          <p:spTgt spid="204"/>
                                        </p:tgtEl>
                                        <p:attrNameLst>
                                          <p:attrName>style.visibility</p:attrName>
                                        </p:attrNameLst>
                                      </p:cBhvr>
                                      <p:to>
                                        <p:strVal val="hidden"/>
                                      </p:to>
                                    </p:set>
                                  </p:childTnLst>
                                </p:cTn>
                              </p:par>
                              <p:par>
                                <p:cTn id="85" presetID="1" presetClass="entr" presetSubtype="0" fill="hold" nodeType="withEffect">
                                  <p:stCondLst>
                                    <p:cond delay="0"/>
                                  </p:stCondLst>
                                  <p:childTnLst>
                                    <p:set>
                                      <p:cBhvr>
                                        <p:cTn id="86" dur="1" fill="hold">
                                          <p:stCondLst>
                                            <p:cond delay="0"/>
                                          </p:stCondLst>
                                        </p:cTn>
                                        <p:tgtEl>
                                          <p:spTgt spid="2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2" grpId="0"/>
      <p:bldP spid="92" grpId="1"/>
      <p:bldP spid="93" grpId="0" animBg="1"/>
      <p:bldP spid="93" grpId="1" animBg="1"/>
      <p:bldP spid="97" grpId="0"/>
      <p:bldP spid="98" grpId="0"/>
      <p:bldP spid="101" grpId="0"/>
      <p:bldP spid="101" grpId="1"/>
      <p:bldP spid="104" grpId="0"/>
      <p:bldP spid="107" grpId="0"/>
      <p:bldP spid="199" grpId="0"/>
      <p:bldP spid="20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3504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a:xfrm>
            <a:off x="7034663" y="6520712"/>
            <a:ext cx="2133600" cy="365125"/>
          </a:xfrm>
        </p:spPr>
        <p:txBody>
          <a:bodyPr/>
          <a:lstStyle/>
          <a:p>
            <a:fld id="{65CC13EC-677E-384F-B278-2939878C589F}" type="slidenum">
              <a:rPr lang="en-US" smtClean="0"/>
              <a:t>25</a:t>
            </a:fld>
            <a:endParaRPr lang="en-US" dirty="0"/>
          </a:p>
        </p:txBody>
      </p:sp>
      <p:sp>
        <p:nvSpPr>
          <p:cNvPr id="16" name="TextBox 15">
            <a:extLst>
              <a:ext uri="{FF2B5EF4-FFF2-40B4-BE49-F238E27FC236}">
                <a16:creationId xmlns:a16="http://schemas.microsoft.com/office/drawing/2014/main" id="{70B28615-162E-0446-97BA-6A74199ED555}"/>
              </a:ext>
            </a:extLst>
          </p:cNvPr>
          <p:cNvSpPr txBox="1"/>
          <p:nvPr/>
        </p:nvSpPr>
        <p:spPr>
          <a:xfrm>
            <a:off x="-4025" y="-10993"/>
            <a:ext cx="8911923" cy="523220"/>
          </a:xfrm>
          <a:prstGeom prst="rect">
            <a:avLst/>
          </a:prstGeom>
          <a:noFill/>
        </p:spPr>
        <p:txBody>
          <a:bodyPr wrap="square" rtlCol="0">
            <a:spAutoFit/>
          </a:bodyPr>
          <a:lstStyle/>
          <a:p>
            <a:pPr marL="274320" indent="-457200"/>
            <a:r>
              <a:rPr lang="en-US" sz="2800" kern="0" dirty="0">
                <a:latin typeface="Arial"/>
                <a:cs typeface="Arial"/>
              </a:rPr>
              <a:t>F-Representation-based Processing in </a:t>
            </a:r>
            <a:r>
              <a:rPr lang="en-US" sz="2800" dirty="0" err="1">
                <a:latin typeface="Arial" panose="020B0604020202020204" pitchFamily="34" charset="0"/>
                <a:cs typeface="Arial" panose="020B0604020202020204" pitchFamily="34" charset="0"/>
              </a:rPr>
              <a:t>K</a:t>
            </a:r>
            <a:r>
              <a:rPr lang="en-US" sz="2800" kern="0" dirty="0" err="1">
                <a:solidFill>
                  <a:srgbClr val="000000"/>
                </a:solidFill>
                <a:latin typeface="Arial"/>
                <a:cs typeface="Arial"/>
              </a:rPr>
              <a:t>ù</a:t>
            </a:r>
            <a:r>
              <a:rPr lang="en-US" sz="2800" dirty="0" err="1">
                <a:latin typeface="Arial" panose="020B0604020202020204" pitchFamily="34" charset="0"/>
                <a:cs typeface="Arial" panose="020B0604020202020204" pitchFamily="34" charset="0"/>
              </a:rPr>
              <a:t>zu</a:t>
            </a:r>
            <a:endParaRPr lang="en-US" sz="2800"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A294EADF-9415-C06B-A704-98AF914F1A88}"/>
              </a:ext>
            </a:extLst>
          </p:cNvPr>
          <p:cNvSpPr/>
          <p:nvPr/>
        </p:nvSpPr>
        <p:spPr>
          <a:xfrm>
            <a:off x="-10341" y="635042"/>
            <a:ext cx="9051553" cy="1420261"/>
          </a:xfrm>
          <a:prstGeom prst="rect">
            <a:avLst/>
          </a:prstGeom>
        </p:spPr>
        <p:txBody>
          <a:bodyPr wrap="square">
            <a:spAutoFit/>
          </a:bodyPr>
          <a:lstStyle/>
          <a:p>
            <a:pPr marL="342900" indent="-342900">
              <a:lnSpc>
                <a:spcPct val="150000"/>
              </a:lnSpc>
              <a:buFont typeface="Wingdings" pitchFamily="2" charset="2"/>
              <a:buChar char="Ø"/>
            </a:pPr>
            <a:r>
              <a:rPr lang="en-US" sz="2000" dirty="0" err="1">
                <a:latin typeface="Arial" panose="020B0604020202020204" pitchFamily="34" charset="0"/>
                <a:cs typeface="Arial" panose="020B0604020202020204" pitchFamily="34" charset="0"/>
              </a:rPr>
              <a:t>K</a:t>
            </a:r>
            <a:r>
              <a:rPr lang="en-US" sz="2000" kern="0" dirty="0" err="1">
                <a:solidFill>
                  <a:srgbClr val="000000"/>
                </a:solidFill>
                <a:latin typeface="Arial"/>
                <a:cs typeface="Arial"/>
              </a:rPr>
              <a:t>ù</a:t>
            </a:r>
            <a:r>
              <a:rPr lang="en-US" sz="2000" dirty="0" err="1">
                <a:latin typeface="Arial" panose="020B0604020202020204" pitchFamily="34" charset="0"/>
                <a:cs typeface="Arial" panose="020B0604020202020204" pitchFamily="34" charset="0"/>
              </a:rPr>
              <a:t>zu</a:t>
            </a:r>
            <a:r>
              <a:rPr lang="en-US" sz="2000" dirty="0">
                <a:latin typeface="Arial" panose="020B0604020202020204" pitchFamily="34" charset="0"/>
                <a:cs typeface="Arial" panose="020B0604020202020204" pitchFamily="34" charset="0"/>
              </a:rPr>
              <a:t> query processors adopts factorized vectors</a:t>
            </a:r>
          </a:p>
          <a:p>
            <a:pPr marL="342900" indent="-342900">
              <a:lnSpc>
                <a:spcPct val="150000"/>
              </a:lnSpc>
              <a:buFont typeface="Wingdings" pitchFamily="2" charset="2"/>
              <a:buChar char="Ø"/>
            </a:pPr>
            <a:r>
              <a:rPr lang="en-US" sz="2000" kern="0" dirty="0">
                <a:latin typeface="Arial" panose="020B0604020202020204" pitchFamily="34" charset="0"/>
                <a:cs typeface="Arial" panose="020B0604020202020204" pitchFamily="34" charset="0"/>
              </a:rPr>
              <a:t>But does not use “Extend”-like operators</a:t>
            </a:r>
          </a:p>
          <a:p>
            <a:pPr marL="342900" indent="-342900">
              <a:lnSpc>
                <a:spcPct val="150000"/>
              </a:lnSpc>
              <a:buFont typeface="Wingdings" pitchFamily="2" charset="2"/>
              <a:buChar char="Ø"/>
            </a:pPr>
            <a:r>
              <a:rPr lang="en-US" sz="2000" kern="0" dirty="0">
                <a:latin typeface="Arial" panose="020B0604020202020204" pitchFamily="34" charset="0"/>
                <a:cs typeface="Arial" panose="020B0604020202020204" pitchFamily="34" charset="0"/>
              </a:rPr>
              <a:t>Instead they use hash-join based operators (for very good reasons)</a:t>
            </a:r>
            <a:endParaRPr lang="en-US" sz="2000" kern="0" dirty="0">
              <a:latin typeface="Arial"/>
              <a:cs typeface="Arial"/>
            </a:endParaRPr>
          </a:p>
        </p:txBody>
      </p:sp>
      <p:sp>
        <p:nvSpPr>
          <p:cNvPr id="7" name="Rectangle 6">
            <a:extLst>
              <a:ext uri="{FF2B5EF4-FFF2-40B4-BE49-F238E27FC236}">
                <a16:creationId xmlns:a16="http://schemas.microsoft.com/office/drawing/2014/main" id="{6542F4E4-B457-1B85-6F3D-C0796A6F3C5C}"/>
              </a:ext>
            </a:extLst>
          </p:cNvPr>
          <p:cNvSpPr/>
          <p:nvPr/>
        </p:nvSpPr>
        <p:spPr>
          <a:xfrm>
            <a:off x="788414" y="6311687"/>
            <a:ext cx="7567173" cy="456535"/>
          </a:xfrm>
          <a:prstGeom prst="rect">
            <a:avLst/>
          </a:prstGeom>
        </p:spPr>
        <p:txBody>
          <a:bodyPr wrap="square">
            <a:spAutoFit/>
          </a:bodyPr>
          <a:lstStyle/>
          <a:p>
            <a:pPr algn="ctr">
              <a:lnSpc>
                <a:spcPct val="150000"/>
              </a:lnSpc>
            </a:pPr>
            <a:r>
              <a:rPr lang="en-US" i="1" dirty="0">
                <a:latin typeface="Arial" panose="020B0604020202020204" pitchFamily="34" charset="0"/>
                <a:cs typeface="Arial" panose="020B0604020202020204" pitchFamily="34" charset="0"/>
              </a:rPr>
              <a:t>Feng et. al., </a:t>
            </a:r>
            <a:r>
              <a:rPr lang="en-US" sz="1800" i="1" dirty="0" err="1">
                <a:latin typeface="Arial" panose="020B0604020202020204" pitchFamily="34" charset="0"/>
                <a:cs typeface="Arial" panose="020B0604020202020204" pitchFamily="34" charset="0"/>
              </a:rPr>
              <a:t>K</a:t>
            </a:r>
            <a:r>
              <a:rPr lang="en-US" sz="1800" i="1" kern="0" dirty="0" err="1">
                <a:solidFill>
                  <a:srgbClr val="000000"/>
                </a:solidFill>
                <a:latin typeface="Arial"/>
                <a:cs typeface="Arial"/>
              </a:rPr>
              <a:t>ù</a:t>
            </a:r>
            <a:r>
              <a:rPr lang="en-US" sz="1800" i="1" dirty="0" err="1">
                <a:latin typeface="Arial" panose="020B0604020202020204" pitchFamily="34" charset="0"/>
                <a:cs typeface="Arial" panose="020B0604020202020204" pitchFamily="34" charset="0"/>
              </a:rPr>
              <a:t>zu</a:t>
            </a:r>
            <a:r>
              <a:rPr lang="en-US" sz="1800" i="1" dirty="0">
                <a:latin typeface="Arial" panose="020B0604020202020204" pitchFamily="34" charset="0"/>
                <a:cs typeface="Arial" panose="020B0604020202020204" pitchFamily="34" charset="0"/>
              </a:rPr>
              <a:t> Graph Database Management System</a:t>
            </a:r>
            <a:r>
              <a:rPr lang="en-US" i="1" dirty="0">
                <a:latin typeface="Arial" panose="020B0604020202020204" pitchFamily="34" charset="0"/>
                <a:cs typeface="Arial" panose="020B0604020202020204" pitchFamily="34" charset="0"/>
              </a:rPr>
              <a:t> CIDR 2023</a:t>
            </a:r>
          </a:p>
        </p:txBody>
      </p:sp>
      <p:grpSp>
        <p:nvGrpSpPr>
          <p:cNvPr id="8" name="Group 7">
            <a:extLst>
              <a:ext uri="{FF2B5EF4-FFF2-40B4-BE49-F238E27FC236}">
                <a16:creationId xmlns:a16="http://schemas.microsoft.com/office/drawing/2014/main" id="{83F551D7-EFD8-F12B-0D5D-BCD6D7920BE1}"/>
              </a:ext>
            </a:extLst>
          </p:cNvPr>
          <p:cNvGrpSpPr/>
          <p:nvPr/>
        </p:nvGrpSpPr>
        <p:grpSpPr>
          <a:xfrm>
            <a:off x="2943414" y="2581240"/>
            <a:ext cx="2299969" cy="3204510"/>
            <a:chOff x="6114982" y="2627044"/>
            <a:chExt cx="2299969" cy="3204510"/>
          </a:xfrm>
        </p:grpSpPr>
        <p:pic>
          <p:nvPicPr>
            <p:cNvPr id="9" name="Picture 8">
              <a:hlinkClick r:id="rId4"/>
              <a:extLst>
                <a:ext uri="{FF2B5EF4-FFF2-40B4-BE49-F238E27FC236}">
                  <a16:creationId xmlns:a16="http://schemas.microsoft.com/office/drawing/2014/main" id="{CF108FAB-2A64-2818-C7BA-A7739CCD796E}"/>
                </a:ext>
              </a:extLst>
            </p:cNvPr>
            <p:cNvPicPr>
              <a:picLocks noChangeAspect="1"/>
            </p:cNvPicPr>
            <p:nvPr/>
          </p:nvPicPr>
          <p:blipFill>
            <a:blip r:embed="rId5"/>
            <a:stretch>
              <a:fillRect/>
            </a:stretch>
          </p:blipFill>
          <p:spPr>
            <a:xfrm>
              <a:off x="6114982" y="2627044"/>
              <a:ext cx="2299969" cy="2939438"/>
            </a:xfrm>
            <a:prstGeom prst="rect">
              <a:avLst/>
            </a:prstGeom>
          </p:spPr>
        </p:pic>
        <p:sp>
          <p:nvSpPr>
            <p:cNvPr id="10" name="Rectangle 9">
              <a:extLst>
                <a:ext uri="{FF2B5EF4-FFF2-40B4-BE49-F238E27FC236}">
                  <a16:creationId xmlns:a16="http://schemas.microsoft.com/office/drawing/2014/main" id="{2839188A-4218-8D10-8880-B53410E1B0CC}"/>
                </a:ext>
              </a:extLst>
            </p:cNvPr>
            <p:cNvSpPr/>
            <p:nvPr/>
          </p:nvSpPr>
          <p:spPr>
            <a:xfrm>
              <a:off x="6336601" y="5301409"/>
              <a:ext cx="1868285" cy="530145"/>
            </a:xfrm>
            <a:prstGeom prst="rect">
              <a:avLst/>
            </a:prstGeom>
          </p:spPr>
          <p:txBody>
            <a:bodyPr wrap="square">
              <a:spAutoFit/>
            </a:bodyPr>
            <a:lstStyle/>
            <a:p>
              <a:pPr algn="ctr">
                <a:lnSpc>
                  <a:spcPct val="150000"/>
                </a:lnSpc>
              </a:pPr>
              <a:r>
                <a:rPr lang="en-US" sz="2100" dirty="0">
                  <a:latin typeface="Helvetica" pitchFamily="2" charset="0"/>
                  <a:cs typeface="Arial" panose="020B0604020202020204" pitchFamily="34" charset="0"/>
                </a:rPr>
                <a:t>CIDR ‘23</a:t>
              </a:r>
            </a:p>
          </p:txBody>
        </p:sp>
      </p:grpSp>
    </p:spTree>
    <p:custDataLst>
      <p:tags r:id="rId1"/>
    </p:custDataLst>
    <p:extLst>
      <p:ext uri="{BB962C8B-B14F-4D97-AF65-F5344CB8AC3E}">
        <p14:creationId xmlns:p14="http://schemas.microsoft.com/office/powerpoint/2010/main" val="207523508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65CC13EC-677E-384F-B278-2939878C589F}" type="slidenum">
              <a:rPr lang="en-US" smtClean="0"/>
              <a:t>26</a:t>
            </a:fld>
            <a:endParaRPr lang="en-US"/>
          </a:p>
        </p:txBody>
      </p:sp>
      <p:pic>
        <p:nvPicPr>
          <p:cNvPr id="8" name="Picture 7">
            <a:extLst>
              <a:ext uri="{FF2B5EF4-FFF2-40B4-BE49-F238E27FC236}">
                <a16:creationId xmlns:a16="http://schemas.microsoft.com/office/drawing/2014/main" id="{D3FAEB29-EA81-A841-A0F8-3C4626FAA821}"/>
              </a:ext>
            </a:extLst>
          </p:cNvPr>
          <p:cNvPicPr>
            <a:picLocks noChangeAspect="1"/>
          </p:cNvPicPr>
          <p:nvPr/>
        </p:nvPicPr>
        <p:blipFill>
          <a:blip r:embed="rId4"/>
          <a:stretch>
            <a:fillRect/>
          </a:stretch>
        </p:blipFill>
        <p:spPr>
          <a:xfrm>
            <a:off x="19126" y="6496076"/>
            <a:ext cx="1009574" cy="336524"/>
          </a:xfrm>
          <a:prstGeom prst="rect">
            <a:avLst/>
          </a:prstGeom>
        </p:spPr>
      </p:pic>
      <p:cxnSp>
        <p:nvCxnSpPr>
          <p:cNvPr id="6" name="Straight Connector 5">
            <a:extLst>
              <a:ext uri="{FF2B5EF4-FFF2-40B4-BE49-F238E27FC236}">
                <a16:creationId xmlns:a16="http://schemas.microsoft.com/office/drawing/2014/main" id="{3130F25C-FC27-4143-ACE5-A9DA5A864F51}"/>
              </a:ext>
            </a:extLst>
          </p:cNvPr>
          <p:cNvCxnSpPr/>
          <p:nvPr/>
        </p:nvCxnSpPr>
        <p:spPr>
          <a:xfrm>
            <a:off x="-6511" y="664644"/>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8D7CF6F-15E9-BC00-8A48-54CCAF14A233}"/>
              </a:ext>
            </a:extLst>
          </p:cNvPr>
          <p:cNvSpPr txBox="1"/>
          <p:nvPr/>
        </p:nvSpPr>
        <p:spPr>
          <a:xfrm>
            <a:off x="-6511" y="0"/>
            <a:ext cx="9089425" cy="646331"/>
          </a:xfrm>
          <a:prstGeom prst="rect">
            <a:avLst/>
          </a:prstGeom>
          <a:noFill/>
          <a:effectLst/>
        </p:spPr>
        <p:txBody>
          <a:bodyPr wrap="square" rtlCol="0">
            <a:spAutoFit/>
          </a:bodyPr>
          <a:lstStyle/>
          <a:p>
            <a:pPr marL="274320" indent="-457200"/>
            <a:r>
              <a:rPr lang="en-US" sz="3600" kern="0" dirty="0">
                <a:solidFill>
                  <a:srgbClr val="000000"/>
                </a:solidFill>
                <a:latin typeface="Helvetica" pitchFamily="2" charset="0"/>
                <a:cs typeface="Arial" panose="020B0604020202020204" pitchFamily="34" charset="0"/>
              </a:rPr>
              <a:t>Design Goals for Fast Joins in </a:t>
            </a:r>
            <a:r>
              <a:rPr lang="en-US" sz="3600" kern="0" dirty="0" err="1">
                <a:solidFill>
                  <a:srgbClr val="000000"/>
                </a:solidFill>
                <a:latin typeface="Helvetica" pitchFamily="2" charset="0"/>
                <a:cs typeface="Arial" panose="020B0604020202020204" pitchFamily="34" charset="0"/>
              </a:rPr>
              <a:t>K</a:t>
            </a:r>
            <a:r>
              <a:rPr lang="en-US" sz="3600" dirty="0" err="1">
                <a:solidFill>
                  <a:srgbClr val="000000"/>
                </a:solidFill>
                <a:effectLst/>
                <a:latin typeface="Helvetica" pitchFamily="2" charset="0"/>
              </a:rPr>
              <a:t>ù</a:t>
            </a:r>
            <a:r>
              <a:rPr lang="en-US" sz="3600" dirty="0" err="1">
                <a:solidFill>
                  <a:srgbClr val="000000"/>
                </a:solidFill>
                <a:latin typeface="Helvetica" pitchFamily="2" charset="0"/>
              </a:rPr>
              <a:t>zu</a:t>
            </a:r>
            <a:endParaRPr lang="en-US" sz="3600" dirty="0">
              <a:latin typeface="Helvetica" pitchFamily="2" charset="0"/>
              <a:cs typeface="Arial" panose="020B0604020202020204" pitchFamily="34" charset="0"/>
            </a:endParaRPr>
          </a:p>
        </p:txBody>
      </p:sp>
      <p:sp>
        <p:nvSpPr>
          <p:cNvPr id="2" name="Rectangle 1">
            <a:extLst>
              <a:ext uri="{FF2B5EF4-FFF2-40B4-BE49-F238E27FC236}">
                <a16:creationId xmlns:a16="http://schemas.microsoft.com/office/drawing/2014/main" id="{4517328F-3BB0-3A88-66DD-5BC9C92A4A59}"/>
              </a:ext>
            </a:extLst>
          </p:cNvPr>
          <p:cNvSpPr/>
          <p:nvPr/>
        </p:nvSpPr>
        <p:spPr>
          <a:xfrm>
            <a:off x="-1" y="664644"/>
            <a:ext cx="9076403" cy="1984389"/>
          </a:xfrm>
          <a:prstGeom prst="rect">
            <a:avLst/>
          </a:prstGeom>
        </p:spPr>
        <p:txBody>
          <a:bodyPr wrap="square">
            <a:spAutoFit/>
          </a:bodyPr>
          <a:lstStyle/>
          <a:p>
            <a:pPr marL="457200" indent="-457200">
              <a:lnSpc>
                <a:spcPct val="150000"/>
              </a:lnSpc>
              <a:buFont typeface="+mj-lt"/>
              <a:buAutoNum type="arabicPeriod"/>
            </a:pPr>
            <a:r>
              <a:rPr lang="en-US" sz="2100" dirty="0">
                <a:latin typeface="Helvetica" pitchFamily="2" charset="0"/>
                <a:cs typeface="Arial" panose="020B0604020202020204" pitchFamily="34" charset="0"/>
              </a:rPr>
              <a:t>Factorize/compress intermediate results under m-n joins</a:t>
            </a:r>
          </a:p>
          <a:p>
            <a:pPr marL="457200" indent="-457200">
              <a:lnSpc>
                <a:spcPct val="150000"/>
              </a:lnSpc>
              <a:buFont typeface="+mj-lt"/>
              <a:buAutoNum type="arabicPeriod"/>
            </a:pPr>
            <a:r>
              <a:rPr lang="en-US" sz="2100" dirty="0">
                <a:latin typeface="Helvetica" pitchFamily="2" charset="0"/>
                <a:cs typeface="Arial" panose="020B0604020202020204" pitchFamily="34" charset="0"/>
              </a:rPr>
              <a:t>Always perform sequential scans of nodes, edges &amp; properties</a:t>
            </a:r>
          </a:p>
          <a:p>
            <a:pPr marL="914400" lvl="1" indent="-457200">
              <a:lnSpc>
                <a:spcPct val="150000"/>
              </a:lnSpc>
              <a:buFont typeface="Wingdings" pitchFamily="2" charset="2"/>
              <a:buChar char="Ø"/>
            </a:pPr>
            <a:r>
              <a:rPr lang="en-US" sz="2100" dirty="0">
                <a:latin typeface="Helvetica" pitchFamily="2" charset="0"/>
                <a:cs typeface="Arial" panose="020B0604020202020204" pitchFamily="34" charset="0"/>
              </a:rPr>
              <a:t>Behave similar to Hash Joins that are common in RDBMS</a:t>
            </a:r>
          </a:p>
          <a:p>
            <a:pPr marL="457200" indent="-457200">
              <a:lnSpc>
                <a:spcPct val="150000"/>
              </a:lnSpc>
              <a:buFont typeface="+mj-lt"/>
              <a:buAutoNum type="arabicPeriod"/>
            </a:pPr>
            <a:r>
              <a:rPr lang="en-US" sz="2100" dirty="0">
                <a:latin typeface="Helvetica" pitchFamily="2" charset="0"/>
                <a:cs typeface="Arial" panose="020B0604020202020204" pitchFamily="34" charset="0"/>
              </a:rPr>
              <a:t>Avoid full scans of properties when possible</a:t>
            </a:r>
          </a:p>
        </p:txBody>
      </p:sp>
    </p:spTree>
    <p:custDataLst>
      <p:tags r:id="rId1"/>
    </p:custDataLst>
    <p:extLst>
      <p:ext uri="{BB962C8B-B14F-4D97-AF65-F5344CB8AC3E}">
        <p14:creationId xmlns:p14="http://schemas.microsoft.com/office/powerpoint/2010/main" val="412237073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65CC13EC-677E-384F-B278-2939878C589F}" type="slidenum">
              <a:rPr lang="en-US" smtClean="0"/>
              <a:t>27</a:t>
            </a:fld>
            <a:endParaRPr lang="en-US" dirty="0"/>
          </a:p>
        </p:txBody>
      </p:sp>
      <p:pic>
        <p:nvPicPr>
          <p:cNvPr id="8" name="Picture 7">
            <a:extLst>
              <a:ext uri="{FF2B5EF4-FFF2-40B4-BE49-F238E27FC236}">
                <a16:creationId xmlns:a16="http://schemas.microsoft.com/office/drawing/2014/main" id="{D3FAEB29-EA81-A841-A0F8-3C4626FAA821}"/>
              </a:ext>
            </a:extLst>
          </p:cNvPr>
          <p:cNvPicPr>
            <a:picLocks noChangeAspect="1"/>
          </p:cNvPicPr>
          <p:nvPr/>
        </p:nvPicPr>
        <p:blipFill>
          <a:blip r:embed="rId4"/>
          <a:stretch>
            <a:fillRect/>
          </a:stretch>
        </p:blipFill>
        <p:spPr>
          <a:xfrm>
            <a:off x="19126" y="6496076"/>
            <a:ext cx="1009574" cy="336524"/>
          </a:xfrm>
          <a:prstGeom prst="rect">
            <a:avLst/>
          </a:prstGeom>
        </p:spPr>
      </p:pic>
      <p:cxnSp>
        <p:nvCxnSpPr>
          <p:cNvPr id="6" name="Straight Connector 5">
            <a:extLst>
              <a:ext uri="{FF2B5EF4-FFF2-40B4-BE49-F238E27FC236}">
                <a16:creationId xmlns:a16="http://schemas.microsoft.com/office/drawing/2014/main" id="{3130F25C-FC27-4143-ACE5-A9DA5A864F51}"/>
              </a:ext>
            </a:extLst>
          </p:cNvPr>
          <p:cNvCxnSpPr/>
          <p:nvPr/>
        </p:nvCxnSpPr>
        <p:spPr>
          <a:xfrm>
            <a:off x="-6511" y="664644"/>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8D7CF6F-15E9-BC00-8A48-54CCAF14A233}"/>
              </a:ext>
            </a:extLst>
          </p:cNvPr>
          <p:cNvSpPr txBox="1"/>
          <p:nvPr/>
        </p:nvSpPr>
        <p:spPr>
          <a:xfrm>
            <a:off x="-6511" y="0"/>
            <a:ext cx="9089425" cy="615553"/>
          </a:xfrm>
          <a:prstGeom prst="rect">
            <a:avLst/>
          </a:prstGeom>
          <a:noFill/>
          <a:effectLst/>
        </p:spPr>
        <p:txBody>
          <a:bodyPr wrap="square" rtlCol="0">
            <a:spAutoFit/>
          </a:bodyPr>
          <a:lstStyle/>
          <a:p>
            <a:pPr marL="274320" indent="-457200"/>
            <a:r>
              <a:rPr lang="en-US" sz="3400" kern="0" dirty="0">
                <a:solidFill>
                  <a:srgbClr val="000000"/>
                </a:solidFill>
                <a:latin typeface="Helvetica" pitchFamily="2" charset="0"/>
                <a:cs typeface="Arial" panose="020B0604020202020204" pitchFamily="34" charset="0"/>
              </a:rPr>
              <a:t>2. &amp; 3. Sequential Scans But Avoid Full Scans</a:t>
            </a:r>
            <a:endParaRPr lang="en-US" sz="3400" dirty="0">
              <a:latin typeface="Helvetica" pitchFamily="2" charset="0"/>
              <a:cs typeface="Arial" panose="020B0604020202020204" pitchFamily="34" charset="0"/>
            </a:endParaRPr>
          </a:p>
        </p:txBody>
      </p:sp>
      <p:sp>
        <p:nvSpPr>
          <p:cNvPr id="4" name="Rectangle 3">
            <a:extLst>
              <a:ext uri="{FF2B5EF4-FFF2-40B4-BE49-F238E27FC236}">
                <a16:creationId xmlns:a16="http://schemas.microsoft.com/office/drawing/2014/main" id="{81BD50C6-85A2-3DAC-C266-30CF8EEC1407}"/>
              </a:ext>
            </a:extLst>
          </p:cNvPr>
          <p:cNvSpPr/>
          <p:nvPr/>
        </p:nvSpPr>
        <p:spPr>
          <a:xfrm>
            <a:off x="-1" y="664644"/>
            <a:ext cx="9076403" cy="550985"/>
          </a:xfrm>
          <a:prstGeom prst="rect">
            <a:avLst/>
          </a:prstGeom>
        </p:spPr>
        <p:txBody>
          <a:bodyPr wrap="square">
            <a:spAutoFit/>
          </a:bodyPr>
          <a:lstStyle/>
          <a:p>
            <a:pPr marL="342900" indent="-342900">
              <a:lnSpc>
                <a:spcPct val="150000"/>
              </a:lnSpc>
              <a:buFont typeface="Wingdings" pitchFamily="2" charset="2"/>
              <a:buChar char="Ø"/>
            </a:pPr>
            <a:r>
              <a:rPr lang="en-US" sz="2200" dirty="0">
                <a:latin typeface="Helvetica" pitchFamily="2" charset="0"/>
                <a:cs typeface="Arial" panose="020B0604020202020204" pitchFamily="34" charset="0"/>
              </a:rPr>
              <a:t>Common Join/Scan Practice in GDBMSs:</a:t>
            </a:r>
            <a:endParaRPr lang="en-US" sz="2100" dirty="0">
              <a:latin typeface="Helvetica" pitchFamily="2" charset="0"/>
              <a:cs typeface="Arial" panose="020B0604020202020204" pitchFamily="34" charset="0"/>
            </a:endParaRPr>
          </a:p>
        </p:txBody>
      </p:sp>
      <p:sp>
        <p:nvSpPr>
          <p:cNvPr id="2" name="Rectangle 1">
            <a:extLst>
              <a:ext uri="{FF2B5EF4-FFF2-40B4-BE49-F238E27FC236}">
                <a16:creationId xmlns:a16="http://schemas.microsoft.com/office/drawing/2014/main" id="{F9A02E44-18CA-C6E2-CCC1-981E992E652C}"/>
              </a:ext>
            </a:extLst>
          </p:cNvPr>
          <p:cNvSpPr/>
          <p:nvPr/>
        </p:nvSpPr>
        <p:spPr>
          <a:xfrm>
            <a:off x="80347" y="1271234"/>
            <a:ext cx="9014827" cy="504497"/>
          </a:xfrm>
          <a:prstGeom prst="rect">
            <a:avLst/>
          </a:prstGeom>
        </p:spPr>
        <p:txBody>
          <a:bodyPr wrap="square">
            <a:spAutoFit/>
          </a:bodyPr>
          <a:lstStyle/>
          <a:p>
            <a:pPr>
              <a:lnSpc>
                <a:spcPct val="150000"/>
              </a:lnSpc>
            </a:pPr>
            <a:r>
              <a:rPr lang="en-US" sz="2000" b="1" dirty="0">
                <a:solidFill>
                  <a:schemeClr val="accent6"/>
                </a:solidFill>
                <a:latin typeface="Consolas" panose="020B0609020204030204" pitchFamily="49" charset="0"/>
                <a:cs typeface="Consolas" panose="020B0609020204030204" pitchFamily="49" charset="0"/>
              </a:rPr>
              <a:t>MATCH</a:t>
            </a:r>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a:P</a:t>
            </a:r>
            <a:r>
              <a:rPr lang="en-US" sz="2000" dirty="0">
                <a:latin typeface="Consolas" panose="020B0609020204030204" pitchFamily="49" charset="0"/>
                <a:cs typeface="Consolas" panose="020B0609020204030204" pitchFamily="49" charset="0"/>
              </a:rPr>
              <a:t>)-[</a:t>
            </a:r>
            <a:r>
              <a:rPr lang="en-US" sz="2000" dirty="0" err="1">
                <a:latin typeface="Consolas" panose="020B0609020204030204" pitchFamily="49" charset="0"/>
                <a:cs typeface="Consolas" panose="020B0609020204030204" pitchFamily="49" charset="0"/>
              </a:rPr>
              <a:t>e:Knows</a:t>
            </a:r>
            <a:r>
              <a:rPr lang="en-US" sz="2000" dirty="0">
                <a:latin typeface="Consolas" panose="020B0609020204030204" pitchFamily="49" charset="0"/>
                <a:cs typeface="Consolas" panose="020B0609020204030204" pitchFamily="49" charset="0"/>
              </a:rPr>
              <a:t>]-&gt;(</a:t>
            </a:r>
            <a:r>
              <a:rPr lang="en-US" sz="2000" dirty="0" err="1">
                <a:latin typeface="Consolas" panose="020B0609020204030204" pitchFamily="49" charset="0"/>
                <a:cs typeface="Consolas" panose="020B0609020204030204" pitchFamily="49" charset="0"/>
              </a:rPr>
              <a:t>b:P</a:t>
            </a:r>
            <a:r>
              <a:rPr lang="en-US" sz="2000" dirty="0">
                <a:latin typeface="Consolas" panose="020B0609020204030204" pitchFamily="49" charset="0"/>
                <a:cs typeface="Consolas" panose="020B0609020204030204" pitchFamily="49" charset="0"/>
              </a:rPr>
              <a:t>) </a:t>
            </a:r>
            <a:r>
              <a:rPr lang="en-US" sz="2000" b="1" dirty="0">
                <a:solidFill>
                  <a:schemeClr val="accent6"/>
                </a:solidFill>
                <a:latin typeface="Consolas" panose="020B0609020204030204" pitchFamily="49" charset="0"/>
                <a:cs typeface="Consolas" panose="020B0609020204030204" pitchFamily="49" charset="0"/>
              </a:rPr>
              <a:t>WHERE</a:t>
            </a:r>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a.name</a:t>
            </a:r>
            <a:r>
              <a:rPr lang="en-US" sz="2000" dirty="0">
                <a:latin typeface="Consolas" panose="020B0609020204030204" pitchFamily="49" charset="0"/>
                <a:cs typeface="Consolas" panose="020B0609020204030204" pitchFamily="49" charset="0"/>
              </a:rPr>
              <a:t> = “Liz” </a:t>
            </a:r>
            <a:r>
              <a:rPr lang="en-US" sz="2000" b="1" dirty="0">
                <a:solidFill>
                  <a:schemeClr val="accent6"/>
                </a:solidFill>
                <a:latin typeface="Consolas" panose="020B0609020204030204" pitchFamily="49" charset="0"/>
                <a:cs typeface="Consolas" panose="020B0609020204030204" pitchFamily="49" charset="0"/>
              </a:rPr>
              <a:t>RETURN</a:t>
            </a:r>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b.name</a:t>
            </a:r>
            <a:r>
              <a:rPr lang="en-US" sz="2000" dirty="0">
                <a:latin typeface="Consolas" panose="020B0609020204030204" pitchFamily="49" charset="0"/>
                <a:cs typeface="Consolas" panose="020B0609020204030204" pitchFamily="49" charset="0"/>
              </a:rPr>
              <a:t> </a:t>
            </a:r>
          </a:p>
        </p:txBody>
      </p:sp>
      <p:grpSp>
        <p:nvGrpSpPr>
          <p:cNvPr id="5" name="Group 4">
            <a:extLst>
              <a:ext uri="{FF2B5EF4-FFF2-40B4-BE49-F238E27FC236}">
                <a16:creationId xmlns:a16="http://schemas.microsoft.com/office/drawing/2014/main" id="{CC7B4B98-FFD4-183F-64B5-B74B12393BE0}"/>
              </a:ext>
            </a:extLst>
          </p:cNvPr>
          <p:cNvGrpSpPr/>
          <p:nvPr/>
        </p:nvGrpSpPr>
        <p:grpSpPr>
          <a:xfrm>
            <a:off x="1431779" y="1931293"/>
            <a:ext cx="5412477" cy="600063"/>
            <a:chOff x="1537868" y="2103691"/>
            <a:chExt cx="5412477" cy="600063"/>
          </a:xfrm>
        </p:grpSpPr>
        <p:sp>
          <p:nvSpPr>
            <p:cNvPr id="9" name="Rounded Rectangle 8">
              <a:extLst>
                <a:ext uri="{FF2B5EF4-FFF2-40B4-BE49-F238E27FC236}">
                  <a16:creationId xmlns:a16="http://schemas.microsoft.com/office/drawing/2014/main" id="{69471122-611F-6996-86DC-28F4A5820FBD}"/>
                </a:ext>
              </a:extLst>
            </p:cNvPr>
            <p:cNvSpPr/>
            <p:nvPr/>
          </p:nvSpPr>
          <p:spPr>
            <a:xfrm>
              <a:off x="1537868" y="2104208"/>
              <a:ext cx="1640232" cy="599546"/>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Scan Node</a:t>
              </a:r>
            </a:p>
            <a:p>
              <a:pPr algn="ctr"/>
              <a:r>
                <a:rPr lang="en-US" sz="1600" dirty="0" err="1">
                  <a:solidFill>
                    <a:schemeClr val="tx1"/>
                  </a:solidFill>
                </a:rPr>
                <a:t>a.name</a:t>
              </a:r>
              <a:r>
                <a:rPr lang="en-US" sz="1600" dirty="0">
                  <a:solidFill>
                    <a:schemeClr val="tx1"/>
                  </a:solidFill>
                </a:rPr>
                <a:t> = “Liz”</a:t>
              </a:r>
            </a:p>
          </p:txBody>
        </p:sp>
        <p:sp>
          <p:nvSpPr>
            <p:cNvPr id="10" name="Rounded Rectangle 9">
              <a:extLst>
                <a:ext uri="{FF2B5EF4-FFF2-40B4-BE49-F238E27FC236}">
                  <a16:creationId xmlns:a16="http://schemas.microsoft.com/office/drawing/2014/main" id="{F6E418E9-D618-01FA-D8B4-4C3A04A69DA7}"/>
                </a:ext>
              </a:extLst>
            </p:cNvPr>
            <p:cNvSpPr/>
            <p:nvPr/>
          </p:nvSpPr>
          <p:spPr>
            <a:xfrm>
              <a:off x="3603932" y="2104208"/>
              <a:ext cx="1802325" cy="59954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Extend</a:t>
              </a:r>
            </a:p>
            <a:p>
              <a:pPr algn="ctr"/>
              <a:r>
                <a:rPr lang="en-US" sz="1600" dirty="0">
                  <a:solidFill>
                    <a:schemeClr val="tx1"/>
                  </a:solidFill>
                </a:rPr>
                <a:t>(a)-[</a:t>
              </a:r>
              <a:r>
                <a:rPr lang="en-US" sz="1600" dirty="0" err="1">
                  <a:solidFill>
                    <a:schemeClr val="tx1"/>
                  </a:solidFill>
                </a:rPr>
                <a:t>e:Knows</a:t>
              </a:r>
              <a:r>
                <a:rPr lang="en-US" sz="1600" dirty="0">
                  <a:solidFill>
                    <a:schemeClr val="tx1"/>
                  </a:solidFill>
                  <a:sym typeface="Wingdings" pitchFamily="2" charset="2"/>
                </a:rPr>
                <a:t>]-&gt;(b)</a:t>
              </a:r>
              <a:endParaRPr lang="en-US" sz="1600" dirty="0"/>
            </a:p>
          </p:txBody>
        </p:sp>
        <p:cxnSp>
          <p:nvCxnSpPr>
            <p:cNvPr id="11" name="Straight Arrow Connector 10">
              <a:extLst>
                <a:ext uri="{FF2B5EF4-FFF2-40B4-BE49-F238E27FC236}">
                  <a16:creationId xmlns:a16="http://schemas.microsoft.com/office/drawing/2014/main" id="{3B831EEF-C146-B5FC-5E7C-A77DC92290BC}"/>
                </a:ext>
              </a:extLst>
            </p:cNvPr>
            <p:cNvCxnSpPr>
              <a:cxnSpLocks/>
              <a:stCxn id="9" idx="3"/>
              <a:endCxn id="10" idx="1"/>
            </p:cNvCxnSpPr>
            <p:nvPr/>
          </p:nvCxnSpPr>
          <p:spPr>
            <a:xfrm>
              <a:off x="3178100" y="2403981"/>
              <a:ext cx="425832" cy="0"/>
            </a:xfrm>
            <a:prstGeom prst="straightConnector1">
              <a:avLst/>
            </a:prstGeom>
            <a:ln w="12700">
              <a:solidFill>
                <a:schemeClr val="tx1"/>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2" name="Rounded Rectangle 11">
              <a:extLst>
                <a:ext uri="{FF2B5EF4-FFF2-40B4-BE49-F238E27FC236}">
                  <a16:creationId xmlns:a16="http://schemas.microsoft.com/office/drawing/2014/main" id="{A5543F64-0297-846D-5D6B-843678A19A10}"/>
                </a:ext>
              </a:extLst>
            </p:cNvPr>
            <p:cNvSpPr/>
            <p:nvPr/>
          </p:nvSpPr>
          <p:spPr>
            <a:xfrm>
              <a:off x="5832089" y="2103691"/>
              <a:ext cx="1118256" cy="59954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Scan</a:t>
              </a:r>
            </a:p>
            <a:p>
              <a:pPr algn="ctr"/>
              <a:r>
                <a:rPr lang="en-US" sz="1600" dirty="0" err="1">
                  <a:solidFill>
                    <a:schemeClr val="tx1"/>
                  </a:solidFill>
                </a:rPr>
                <a:t>b.name</a:t>
              </a:r>
              <a:endParaRPr lang="en-US" sz="1600" dirty="0"/>
            </a:p>
          </p:txBody>
        </p:sp>
        <p:cxnSp>
          <p:nvCxnSpPr>
            <p:cNvPr id="13" name="Straight Arrow Connector 12">
              <a:extLst>
                <a:ext uri="{FF2B5EF4-FFF2-40B4-BE49-F238E27FC236}">
                  <a16:creationId xmlns:a16="http://schemas.microsoft.com/office/drawing/2014/main" id="{5B9A3823-046E-D107-4E57-79DBDE168DB2}"/>
                </a:ext>
              </a:extLst>
            </p:cNvPr>
            <p:cNvCxnSpPr>
              <a:cxnSpLocks/>
              <a:stCxn id="10" idx="3"/>
              <a:endCxn id="12" idx="1"/>
            </p:cNvCxnSpPr>
            <p:nvPr/>
          </p:nvCxnSpPr>
          <p:spPr>
            <a:xfrm flipV="1">
              <a:off x="5406257" y="2403464"/>
              <a:ext cx="425832" cy="517"/>
            </a:xfrm>
            <a:prstGeom prst="straightConnector1">
              <a:avLst/>
            </a:prstGeom>
            <a:ln w="12700">
              <a:solidFill>
                <a:schemeClr val="tx1"/>
              </a:solidFill>
              <a:prstDash val="solid"/>
              <a:tailEnd type="arrow"/>
            </a:ln>
          </p:spPr>
          <p:style>
            <a:lnRef idx="1">
              <a:schemeClr val="accent1"/>
            </a:lnRef>
            <a:fillRef idx="0">
              <a:schemeClr val="accent1"/>
            </a:fillRef>
            <a:effectRef idx="0">
              <a:schemeClr val="accent1"/>
            </a:effectRef>
            <a:fontRef idx="minor">
              <a:schemeClr val="tx1"/>
            </a:fontRef>
          </p:style>
        </p:cxnSp>
      </p:grpSp>
      <p:cxnSp>
        <p:nvCxnSpPr>
          <p:cNvPr id="14" name="Straight Arrow Connector 13">
            <a:extLst>
              <a:ext uri="{FF2B5EF4-FFF2-40B4-BE49-F238E27FC236}">
                <a16:creationId xmlns:a16="http://schemas.microsoft.com/office/drawing/2014/main" id="{3FD08047-62A2-7723-6521-3C3068A36CFA}"/>
              </a:ext>
            </a:extLst>
          </p:cNvPr>
          <p:cNvCxnSpPr>
            <a:cxnSpLocks/>
            <a:stCxn id="12" idx="2"/>
            <a:endCxn id="15" idx="0"/>
          </p:cNvCxnSpPr>
          <p:nvPr/>
        </p:nvCxnSpPr>
        <p:spPr>
          <a:xfrm>
            <a:off x="6285128" y="2530838"/>
            <a:ext cx="706308" cy="422826"/>
          </a:xfrm>
          <a:prstGeom prst="straightConnector1">
            <a:avLst/>
          </a:prstGeom>
          <a:ln w="19050">
            <a:solidFill>
              <a:schemeClr val="tx1"/>
            </a:solidFill>
            <a:prstDash val="solid"/>
            <a:headEnd type="arrow"/>
            <a:tailEnd type="non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6AA25BAF-8778-F56F-E5BA-8B8DF666C441}"/>
              </a:ext>
            </a:extLst>
          </p:cNvPr>
          <p:cNvSpPr txBox="1"/>
          <p:nvPr/>
        </p:nvSpPr>
        <p:spPr>
          <a:xfrm>
            <a:off x="4925371" y="2953664"/>
            <a:ext cx="4132130" cy="517193"/>
          </a:xfrm>
          <a:prstGeom prst="rect">
            <a:avLst/>
          </a:prstGeom>
          <a:noFill/>
        </p:spPr>
        <p:txBody>
          <a:bodyPr wrap="square" rtlCol="0">
            <a:spAutoFit/>
          </a:bodyPr>
          <a:lstStyle/>
          <a:p>
            <a:pPr algn="ctr">
              <a:lnSpc>
                <a:spcPct val="150000"/>
              </a:lnSpc>
            </a:pPr>
            <a:r>
              <a:rPr lang="en-US" sz="2100" dirty="0">
                <a:latin typeface="Arial" panose="020B0604020202020204" pitchFamily="34" charset="0"/>
                <a:cs typeface="Arial" panose="020B0604020202020204" pitchFamily="34" charset="0"/>
              </a:rPr>
              <a:t>Another index nested-loop join</a:t>
            </a:r>
            <a:endParaRPr lang="en-US" sz="2100" i="1" dirty="0">
              <a:latin typeface="Arial" panose="020B0604020202020204" pitchFamily="34" charset="0"/>
              <a:cs typeface="Arial" panose="020B0604020202020204" pitchFamily="34" charset="0"/>
            </a:endParaRPr>
          </a:p>
        </p:txBody>
      </p:sp>
      <p:cxnSp>
        <p:nvCxnSpPr>
          <p:cNvPr id="18" name="Straight Arrow Connector 17">
            <a:extLst>
              <a:ext uri="{FF2B5EF4-FFF2-40B4-BE49-F238E27FC236}">
                <a16:creationId xmlns:a16="http://schemas.microsoft.com/office/drawing/2014/main" id="{B7685661-0E3A-1CB1-6071-3AE1FD57A6EF}"/>
              </a:ext>
            </a:extLst>
          </p:cNvPr>
          <p:cNvCxnSpPr>
            <a:cxnSpLocks/>
            <a:stCxn id="10" idx="2"/>
          </p:cNvCxnSpPr>
          <p:nvPr/>
        </p:nvCxnSpPr>
        <p:spPr>
          <a:xfrm flipH="1">
            <a:off x="3261962" y="2531355"/>
            <a:ext cx="1137044" cy="349615"/>
          </a:xfrm>
          <a:prstGeom prst="straightConnector1">
            <a:avLst/>
          </a:prstGeom>
          <a:ln w="19050">
            <a:solidFill>
              <a:schemeClr val="tx1"/>
            </a:solidFill>
            <a:prstDash val="solid"/>
            <a:headEnd type="arrow"/>
            <a:tailEnd type="non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E0348BD0-9EC5-E99F-9D31-C5E8D9733CC4}"/>
              </a:ext>
            </a:extLst>
          </p:cNvPr>
          <p:cNvSpPr txBox="1"/>
          <p:nvPr/>
        </p:nvSpPr>
        <p:spPr>
          <a:xfrm>
            <a:off x="-1" y="2801402"/>
            <a:ext cx="3955015" cy="517193"/>
          </a:xfrm>
          <a:prstGeom prst="rect">
            <a:avLst/>
          </a:prstGeom>
          <a:noFill/>
        </p:spPr>
        <p:txBody>
          <a:bodyPr wrap="square" rtlCol="0">
            <a:spAutoFit/>
          </a:bodyPr>
          <a:lstStyle/>
          <a:p>
            <a:pPr algn="ctr">
              <a:lnSpc>
                <a:spcPct val="150000"/>
              </a:lnSpc>
            </a:pPr>
            <a:r>
              <a:rPr lang="en-US" sz="2100" dirty="0">
                <a:latin typeface="Arial" panose="020B0604020202020204" pitchFamily="34" charset="0"/>
                <a:cs typeface="Arial" panose="020B0604020202020204" pitchFamily="34" charset="0"/>
              </a:rPr>
              <a:t>Typical index nested-loop joins</a:t>
            </a:r>
            <a:endParaRPr lang="en-US" sz="2100" i="1" dirty="0">
              <a:latin typeface="Arial" panose="020B0604020202020204" pitchFamily="34" charset="0"/>
              <a:cs typeface="Arial" panose="020B0604020202020204" pitchFamily="34" charset="0"/>
            </a:endParaRPr>
          </a:p>
        </p:txBody>
      </p:sp>
      <p:sp>
        <p:nvSpPr>
          <p:cNvPr id="24" name="TextBox 23">
            <a:extLst>
              <a:ext uri="{FF2B5EF4-FFF2-40B4-BE49-F238E27FC236}">
                <a16:creationId xmlns:a16="http://schemas.microsoft.com/office/drawing/2014/main" id="{4A16D63A-C748-22F0-2A25-418B6CF1687F}"/>
              </a:ext>
            </a:extLst>
          </p:cNvPr>
          <p:cNvSpPr txBox="1"/>
          <p:nvPr/>
        </p:nvSpPr>
        <p:spPr>
          <a:xfrm>
            <a:off x="4312418" y="3501052"/>
            <a:ext cx="4651728" cy="1971437"/>
          </a:xfrm>
          <a:prstGeom prst="rect">
            <a:avLst/>
          </a:prstGeom>
          <a:noFill/>
        </p:spPr>
        <p:txBody>
          <a:bodyPr wrap="square">
            <a:spAutoFit/>
          </a:bodyPr>
          <a:lstStyle/>
          <a:p>
            <a:pPr algn="ctr">
              <a:lnSpc>
                <a:spcPct val="150000"/>
              </a:lnSpc>
            </a:pPr>
            <a:r>
              <a:rPr lang="en-US" sz="2100" dirty="0">
                <a:latin typeface="Arial" panose="020B0604020202020204" pitchFamily="34" charset="0"/>
                <a:cs typeface="Arial" panose="020B0604020202020204" pitchFamily="34" charset="0"/>
              </a:rPr>
              <a:t>Index Nested Loop Joins:</a:t>
            </a:r>
          </a:p>
          <a:p>
            <a:pPr marL="342900" indent="-342900">
              <a:lnSpc>
                <a:spcPct val="150000"/>
              </a:lnSpc>
              <a:buFont typeface="Wingdings" pitchFamily="2" charset="2"/>
              <a:buChar char="Ø"/>
            </a:pPr>
            <a:r>
              <a:rPr lang="en-US" sz="2100" dirty="0">
                <a:latin typeface="Arial" panose="020B0604020202020204" pitchFamily="34" charset="0"/>
                <a:cs typeface="Arial" panose="020B0604020202020204" pitchFamily="34" charset="0"/>
              </a:rPr>
              <a:t>non-sequential/random reads b/c neighbors have no locality</a:t>
            </a:r>
          </a:p>
          <a:p>
            <a:pPr marL="342900" indent="-342900">
              <a:lnSpc>
                <a:spcPct val="150000"/>
              </a:lnSpc>
              <a:buFont typeface="Wingdings" pitchFamily="2" charset="2"/>
              <a:buChar char="Ø"/>
            </a:pPr>
            <a:r>
              <a:rPr lang="en-US" sz="2100" dirty="0">
                <a:latin typeface="Arial" panose="020B0604020202020204" pitchFamily="34" charset="0"/>
                <a:cs typeface="Arial" panose="020B0604020202020204" pitchFamily="34" charset="0"/>
              </a:rPr>
              <a:t>but avoid full table scans</a:t>
            </a:r>
          </a:p>
        </p:txBody>
      </p:sp>
      <p:graphicFrame>
        <p:nvGraphicFramePr>
          <p:cNvPr id="45" name="Table 89">
            <a:extLst>
              <a:ext uri="{FF2B5EF4-FFF2-40B4-BE49-F238E27FC236}">
                <a16:creationId xmlns:a16="http://schemas.microsoft.com/office/drawing/2014/main" id="{EBD94714-C320-3520-0843-C6A8037BC469}"/>
              </a:ext>
            </a:extLst>
          </p:cNvPr>
          <p:cNvGraphicFramePr>
            <a:graphicFrameLocks noGrp="1"/>
          </p:cNvGraphicFramePr>
          <p:nvPr/>
        </p:nvGraphicFramePr>
        <p:xfrm>
          <a:off x="3261962" y="3454967"/>
          <a:ext cx="844423" cy="2849101"/>
        </p:xfrm>
        <a:graphic>
          <a:graphicData uri="http://schemas.openxmlformats.org/drawingml/2006/table">
            <a:tbl>
              <a:tblPr firstRow="1" bandRow="1">
                <a:tableStyleId>{5940675A-B579-460E-94D1-54222C63F5DA}</a:tableStyleId>
              </a:tblPr>
              <a:tblGrid>
                <a:gridCol w="844423">
                  <a:extLst>
                    <a:ext uri="{9D8B030D-6E8A-4147-A177-3AD203B41FA5}">
                      <a16:colId xmlns:a16="http://schemas.microsoft.com/office/drawing/2014/main" val="2411793528"/>
                    </a:ext>
                  </a:extLst>
                </a:gridCol>
              </a:tblGrid>
              <a:tr h="373468">
                <a:tc>
                  <a:txBody>
                    <a:bodyPr/>
                    <a:lstStyle/>
                    <a:p>
                      <a:pPr algn="ctr"/>
                      <a:r>
                        <a:rPr lang="en-US" sz="1600" b="1" u="sng" dirty="0" err="1"/>
                        <a:t>b.name</a:t>
                      </a:r>
                      <a:endParaRPr lang="en-US" sz="1600" b="1" u="sng" dirty="0"/>
                    </a:p>
                  </a:txBody>
                  <a:tcPr/>
                </a:tc>
                <a:extLst>
                  <a:ext uri="{0D108BD9-81ED-4DB2-BD59-A6C34878D82A}">
                    <a16:rowId xmlns:a16="http://schemas.microsoft.com/office/drawing/2014/main" val="1743051445"/>
                  </a:ext>
                </a:extLst>
              </a:tr>
              <a:tr h="319019">
                <a:tc>
                  <a:txBody>
                    <a:bodyPr/>
                    <a:lstStyle/>
                    <a:p>
                      <a:pPr algn="ctr"/>
                      <a:r>
                        <a:rPr lang="en-US" sz="1600" dirty="0"/>
                        <a:t>…</a:t>
                      </a:r>
                    </a:p>
                  </a:txBody>
                  <a:tcPr/>
                </a:tc>
                <a:extLst>
                  <a:ext uri="{0D108BD9-81ED-4DB2-BD59-A6C34878D82A}">
                    <a16:rowId xmlns:a16="http://schemas.microsoft.com/office/drawing/2014/main" val="2850344886"/>
                  </a:ext>
                </a:extLst>
              </a:tr>
              <a:tr h="373468">
                <a:tc>
                  <a:txBody>
                    <a:bodyPr/>
                    <a:lstStyle/>
                    <a:p>
                      <a:pPr algn="ctr"/>
                      <a:r>
                        <a:rPr lang="en-US" sz="1600" dirty="0"/>
                        <a:t>Alice </a:t>
                      </a:r>
                    </a:p>
                  </a:txBody>
                  <a:tcPr/>
                </a:tc>
                <a:extLst>
                  <a:ext uri="{0D108BD9-81ED-4DB2-BD59-A6C34878D82A}">
                    <a16:rowId xmlns:a16="http://schemas.microsoft.com/office/drawing/2014/main" val="90788350"/>
                  </a:ext>
                </a:extLst>
              </a:tr>
              <a:tr h="319019">
                <a:tc>
                  <a:txBody>
                    <a:bodyPr/>
                    <a:lstStyle/>
                    <a:p>
                      <a:pPr algn="ctr"/>
                      <a:r>
                        <a:rPr lang="en-US" sz="1600" dirty="0"/>
                        <a:t>…</a:t>
                      </a:r>
                    </a:p>
                  </a:txBody>
                  <a:tcPr/>
                </a:tc>
                <a:extLst>
                  <a:ext uri="{0D108BD9-81ED-4DB2-BD59-A6C34878D82A}">
                    <a16:rowId xmlns:a16="http://schemas.microsoft.com/office/drawing/2014/main" val="2393609040"/>
                  </a:ext>
                </a:extLst>
              </a:tr>
              <a:tr h="349389">
                <a:tc>
                  <a:txBody>
                    <a:bodyPr/>
                    <a:lstStyle/>
                    <a:p>
                      <a:pPr algn="ctr"/>
                      <a:r>
                        <a:rPr lang="en-US" sz="1600" dirty="0"/>
                        <a:t>Ken</a:t>
                      </a:r>
                    </a:p>
                  </a:txBody>
                  <a:tcPr/>
                </a:tc>
                <a:extLst>
                  <a:ext uri="{0D108BD9-81ED-4DB2-BD59-A6C34878D82A}">
                    <a16:rowId xmlns:a16="http://schemas.microsoft.com/office/drawing/2014/main" val="2636762404"/>
                  </a:ext>
                </a:extLst>
              </a:tr>
              <a:tr h="319019">
                <a:tc>
                  <a:txBody>
                    <a:bodyPr/>
                    <a:lstStyle/>
                    <a:p>
                      <a:pPr algn="ctr"/>
                      <a:r>
                        <a:rPr lang="en-US" sz="1600" dirty="0"/>
                        <a:t>…</a:t>
                      </a:r>
                    </a:p>
                  </a:txBody>
                  <a:tcPr/>
                </a:tc>
                <a:extLst>
                  <a:ext uri="{0D108BD9-81ED-4DB2-BD59-A6C34878D82A}">
                    <a16:rowId xmlns:a16="http://schemas.microsoft.com/office/drawing/2014/main" val="4172868900"/>
                  </a:ext>
                </a:extLst>
              </a:tr>
              <a:tr h="373468">
                <a:tc>
                  <a:txBody>
                    <a:bodyPr/>
                    <a:lstStyle/>
                    <a:p>
                      <a:pPr algn="ctr"/>
                      <a:r>
                        <a:rPr lang="en-US" sz="1600" dirty="0" err="1"/>
                        <a:t>Noura</a:t>
                      </a:r>
                      <a:endParaRPr lang="en-US" sz="1600" dirty="0"/>
                    </a:p>
                  </a:txBody>
                  <a:tcPr/>
                </a:tc>
                <a:extLst>
                  <a:ext uri="{0D108BD9-81ED-4DB2-BD59-A6C34878D82A}">
                    <a16:rowId xmlns:a16="http://schemas.microsoft.com/office/drawing/2014/main" val="603055744"/>
                  </a:ext>
                </a:extLst>
              </a:tr>
              <a:tr h="373468">
                <a:tc>
                  <a:txBody>
                    <a:bodyPr/>
                    <a:lstStyle/>
                    <a:p>
                      <a:pPr algn="ctr"/>
                      <a:r>
                        <a:rPr lang="en-US" sz="1600" dirty="0"/>
                        <a:t>…</a:t>
                      </a:r>
                    </a:p>
                  </a:txBody>
                  <a:tcPr/>
                </a:tc>
                <a:extLst>
                  <a:ext uri="{0D108BD9-81ED-4DB2-BD59-A6C34878D82A}">
                    <a16:rowId xmlns:a16="http://schemas.microsoft.com/office/drawing/2014/main" val="1630698898"/>
                  </a:ext>
                </a:extLst>
              </a:tr>
            </a:tbl>
          </a:graphicData>
        </a:graphic>
      </p:graphicFrame>
      <p:cxnSp>
        <p:nvCxnSpPr>
          <p:cNvPr id="47" name="Straight Arrow Connector 46">
            <a:extLst>
              <a:ext uri="{FF2B5EF4-FFF2-40B4-BE49-F238E27FC236}">
                <a16:creationId xmlns:a16="http://schemas.microsoft.com/office/drawing/2014/main" id="{76D4C5DE-640B-1D3C-F381-D58A423B5D16}"/>
              </a:ext>
            </a:extLst>
          </p:cNvPr>
          <p:cNvCxnSpPr/>
          <p:nvPr/>
        </p:nvCxnSpPr>
        <p:spPr>
          <a:xfrm>
            <a:off x="2871370" y="4629587"/>
            <a:ext cx="341167" cy="1051532"/>
          </a:xfrm>
          <a:prstGeom prst="straightConnector1">
            <a:avLst/>
          </a:prstGeom>
          <a:ln w="19050">
            <a:solidFill>
              <a:srgbClr val="FF0000"/>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a:extLst>
              <a:ext uri="{FF2B5EF4-FFF2-40B4-BE49-F238E27FC236}">
                <a16:creationId xmlns:a16="http://schemas.microsoft.com/office/drawing/2014/main" id="{75616634-4D05-5E47-13DF-95CB6E1921B7}"/>
              </a:ext>
            </a:extLst>
          </p:cNvPr>
          <p:cNvCxnSpPr>
            <a:cxnSpLocks/>
          </p:cNvCxnSpPr>
          <p:nvPr/>
        </p:nvCxnSpPr>
        <p:spPr>
          <a:xfrm flipV="1">
            <a:off x="2612738" y="4408507"/>
            <a:ext cx="526709" cy="669254"/>
          </a:xfrm>
          <a:prstGeom prst="straightConnector1">
            <a:avLst/>
          </a:prstGeom>
          <a:ln w="19050">
            <a:solidFill>
              <a:srgbClr val="FF0000"/>
            </a:solidFill>
            <a:prstDash val="sysDot"/>
            <a:tailEnd type="triangle"/>
          </a:ln>
          <a:effectLst/>
        </p:spPr>
        <p:style>
          <a:lnRef idx="2">
            <a:schemeClr val="accent1"/>
          </a:lnRef>
          <a:fillRef idx="0">
            <a:schemeClr val="accent1"/>
          </a:fillRef>
          <a:effectRef idx="1">
            <a:schemeClr val="accent1"/>
          </a:effectRef>
          <a:fontRef idx="minor">
            <a:schemeClr val="tx1"/>
          </a:fontRef>
        </p:style>
      </p:cxnSp>
      <p:cxnSp>
        <p:nvCxnSpPr>
          <p:cNvPr id="51" name="Straight Arrow Connector 50">
            <a:extLst>
              <a:ext uri="{FF2B5EF4-FFF2-40B4-BE49-F238E27FC236}">
                <a16:creationId xmlns:a16="http://schemas.microsoft.com/office/drawing/2014/main" id="{F0BAFF15-88B8-1824-CAB6-2D8CBFEBF947}"/>
              </a:ext>
            </a:extLst>
          </p:cNvPr>
          <p:cNvCxnSpPr>
            <a:cxnSpLocks/>
          </p:cNvCxnSpPr>
          <p:nvPr/>
        </p:nvCxnSpPr>
        <p:spPr>
          <a:xfrm flipV="1">
            <a:off x="2705469" y="4836618"/>
            <a:ext cx="433978" cy="536724"/>
          </a:xfrm>
          <a:prstGeom prst="straightConnector1">
            <a:avLst/>
          </a:prstGeom>
          <a:ln w="19050">
            <a:solidFill>
              <a:srgbClr val="FF0000"/>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57" name="TextBox 56">
            <a:extLst>
              <a:ext uri="{FF2B5EF4-FFF2-40B4-BE49-F238E27FC236}">
                <a16:creationId xmlns:a16="http://schemas.microsoft.com/office/drawing/2014/main" id="{9B3BBECB-8C73-9018-BF52-7241497C7907}"/>
              </a:ext>
            </a:extLst>
          </p:cNvPr>
          <p:cNvSpPr txBox="1"/>
          <p:nvPr/>
        </p:nvSpPr>
        <p:spPr>
          <a:xfrm>
            <a:off x="7920683" y="4523763"/>
            <a:ext cx="494270" cy="553998"/>
          </a:xfrm>
          <a:prstGeom prst="rect">
            <a:avLst/>
          </a:prstGeom>
          <a:noFill/>
        </p:spPr>
        <p:txBody>
          <a:bodyPr wrap="square" rtlCol="0">
            <a:spAutoFit/>
          </a:bodyPr>
          <a:lstStyle/>
          <a:p>
            <a:pPr algn="ctr"/>
            <a:r>
              <a:rPr lang="en-US" sz="3000" dirty="0">
                <a:solidFill>
                  <a:srgbClr val="C00000"/>
                </a:solidFill>
                <a:latin typeface="Arial" panose="020B0604020202020204" pitchFamily="34" charset="0"/>
                <a:cs typeface="Arial" panose="020B0604020202020204" pitchFamily="34" charset="0"/>
              </a:rPr>
              <a:t>X</a:t>
            </a:r>
          </a:p>
        </p:txBody>
      </p:sp>
      <p:sp>
        <p:nvSpPr>
          <p:cNvPr id="58" name="TextBox 57">
            <a:extLst>
              <a:ext uri="{FF2B5EF4-FFF2-40B4-BE49-F238E27FC236}">
                <a16:creationId xmlns:a16="http://schemas.microsoft.com/office/drawing/2014/main" id="{5E653E26-F161-3478-4F50-62E7211DDDC5}"/>
              </a:ext>
            </a:extLst>
          </p:cNvPr>
          <p:cNvSpPr txBox="1"/>
          <p:nvPr/>
        </p:nvSpPr>
        <p:spPr>
          <a:xfrm>
            <a:off x="7871258" y="4998126"/>
            <a:ext cx="494270" cy="553998"/>
          </a:xfrm>
          <a:prstGeom prst="rect">
            <a:avLst/>
          </a:prstGeom>
          <a:noFill/>
        </p:spPr>
        <p:txBody>
          <a:bodyPr wrap="square" rtlCol="0">
            <a:spAutoFit/>
          </a:bodyPr>
          <a:lstStyle/>
          <a:p>
            <a:pPr algn="ctr"/>
            <a:r>
              <a:rPr lang="en-US" sz="3000" dirty="0">
                <a:solidFill>
                  <a:srgbClr val="00B050"/>
                </a:solidFill>
                <a:latin typeface="Arial" panose="020B0604020202020204" pitchFamily="34" charset="0"/>
                <a:cs typeface="Arial" panose="020B0604020202020204" pitchFamily="34" charset="0"/>
              </a:rPr>
              <a:t>✓</a:t>
            </a:r>
          </a:p>
        </p:txBody>
      </p:sp>
      <p:grpSp>
        <p:nvGrpSpPr>
          <p:cNvPr id="59" name="Group 58">
            <a:extLst>
              <a:ext uri="{FF2B5EF4-FFF2-40B4-BE49-F238E27FC236}">
                <a16:creationId xmlns:a16="http://schemas.microsoft.com/office/drawing/2014/main" id="{377CEFE0-DCF4-505D-F3D9-65E32587BE8A}"/>
              </a:ext>
            </a:extLst>
          </p:cNvPr>
          <p:cNvGrpSpPr/>
          <p:nvPr/>
        </p:nvGrpSpPr>
        <p:grpSpPr>
          <a:xfrm>
            <a:off x="125295" y="4747894"/>
            <a:ext cx="2123792" cy="1618961"/>
            <a:chOff x="-181508" y="3453970"/>
            <a:chExt cx="2123792" cy="1618961"/>
          </a:xfrm>
        </p:grpSpPr>
        <p:sp>
          <p:nvSpPr>
            <p:cNvPr id="60" name="Oval 59">
              <a:extLst>
                <a:ext uri="{FF2B5EF4-FFF2-40B4-BE49-F238E27FC236}">
                  <a16:creationId xmlns:a16="http://schemas.microsoft.com/office/drawing/2014/main" id="{F59E5FC0-29E4-6DD0-1C33-8251EDC7F2D6}"/>
                </a:ext>
              </a:extLst>
            </p:cNvPr>
            <p:cNvSpPr/>
            <p:nvPr/>
          </p:nvSpPr>
          <p:spPr>
            <a:xfrm>
              <a:off x="384645" y="4033249"/>
              <a:ext cx="374904" cy="37490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dirty="0"/>
            </a:p>
          </p:txBody>
        </p:sp>
        <p:sp>
          <p:nvSpPr>
            <p:cNvPr id="61" name="Oval 60">
              <a:extLst>
                <a:ext uri="{FF2B5EF4-FFF2-40B4-BE49-F238E27FC236}">
                  <a16:creationId xmlns:a16="http://schemas.microsoft.com/office/drawing/2014/main" id="{8651C1BE-6F1F-1485-93B2-DBB56C4C0E5B}"/>
                </a:ext>
              </a:extLst>
            </p:cNvPr>
            <p:cNvSpPr/>
            <p:nvPr/>
          </p:nvSpPr>
          <p:spPr>
            <a:xfrm>
              <a:off x="1413198" y="4052394"/>
              <a:ext cx="374904" cy="37490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dirty="0"/>
            </a:p>
          </p:txBody>
        </p:sp>
        <p:sp>
          <p:nvSpPr>
            <p:cNvPr id="62" name="Oval 61">
              <a:extLst>
                <a:ext uri="{FF2B5EF4-FFF2-40B4-BE49-F238E27FC236}">
                  <a16:creationId xmlns:a16="http://schemas.microsoft.com/office/drawing/2014/main" id="{0751114F-5388-AFE2-E413-4C80341E725B}"/>
                </a:ext>
              </a:extLst>
            </p:cNvPr>
            <p:cNvSpPr/>
            <p:nvPr/>
          </p:nvSpPr>
          <p:spPr>
            <a:xfrm>
              <a:off x="1413198" y="3453970"/>
              <a:ext cx="374904" cy="37490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dirty="0"/>
            </a:p>
          </p:txBody>
        </p:sp>
        <p:sp>
          <p:nvSpPr>
            <p:cNvPr id="63" name="Oval 62">
              <a:extLst>
                <a:ext uri="{FF2B5EF4-FFF2-40B4-BE49-F238E27FC236}">
                  <a16:creationId xmlns:a16="http://schemas.microsoft.com/office/drawing/2014/main" id="{5C074873-A113-B062-0492-ABE0076EC8BC}"/>
                </a:ext>
              </a:extLst>
            </p:cNvPr>
            <p:cNvSpPr/>
            <p:nvPr/>
          </p:nvSpPr>
          <p:spPr>
            <a:xfrm>
              <a:off x="1420530" y="4698027"/>
              <a:ext cx="374904" cy="37490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dirty="0"/>
            </a:p>
          </p:txBody>
        </p:sp>
        <p:cxnSp>
          <p:nvCxnSpPr>
            <p:cNvPr id="64" name="Straight Arrow Connector 63">
              <a:extLst>
                <a:ext uri="{FF2B5EF4-FFF2-40B4-BE49-F238E27FC236}">
                  <a16:creationId xmlns:a16="http://schemas.microsoft.com/office/drawing/2014/main" id="{9790B997-E118-93D2-CF92-09537EDC07CC}"/>
                </a:ext>
              </a:extLst>
            </p:cNvPr>
            <p:cNvCxnSpPr>
              <a:cxnSpLocks/>
              <a:stCxn id="60" idx="7"/>
              <a:endCxn id="62" idx="2"/>
            </p:cNvCxnSpPr>
            <p:nvPr/>
          </p:nvCxnSpPr>
          <p:spPr>
            <a:xfrm flipV="1">
              <a:off x="704646" y="3641422"/>
              <a:ext cx="708552" cy="44673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65" name="Straight Arrow Connector 64">
              <a:extLst>
                <a:ext uri="{FF2B5EF4-FFF2-40B4-BE49-F238E27FC236}">
                  <a16:creationId xmlns:a16="http://schemas.microsoft.com/office/drawing/2014/main" id="{AE3D84DE-55EF-F9AD-5A28-86C04577ED74}"/>
                </a:ext>
              </a:extLst>
            </p:cNvPr>
            <p:cNvCxnSpPr>
              <a:cxnSpLocks/>
              <a:stCxn id="60" idx="6"/>
              <a:endCxn id="61" idx="2"/>
            </p:cNvCxnSpPr>
            <p:nvPr/>
          </p:nvCxnSpPr>
          <p:spPr>
            <a:xfrm>
              <a:off x="759549" y="4220701"/>
              <a:ext cx="653649" cy="19145"/>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66" name="Straight Arrow Connector 65">
              <a:extLst>
                <a:ext uri="{FF2B5EF4-FFF2-40B4-BE49-F238E27FC236}">
                  <a16:creationId xmlns:a16="http://schemas.microsoft.com/office/drawing/2014/main" id="{F708D422-60B8-D5CB-98B9-84E79979B95B}"/>
                </a:ext>
              </a:extLst>
            </p:cNvPr>
            <p:cNvCxnSpPr>
              <a:cxnSpLocks/>
              <a:stCxn id="60" idx="5"/>
              <a:endCxn id="63" idx="2"/>
            </p:cNvCxnSpPr>
            <p:nvPr/>
          </p:nvCxnSpPr>
          <p:spPr>
            <a:xfrm>
              <a:off x="704646" y="4353250"/>
              <a:ext cx="715884" cy="532229"/>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67" name="TextBox 66">
              <a:extLst>
                <a:ext uri="{FF2B5EF4-FFF2-40B4-BE49-F238E27FC236}">
                  <a16:creationId xmlns:a16="http://schemas.microsoft.com/office/drawing/2014/main" id="{F9CE7851-0FE9-17AC-6A3A-BA8645738372}"/>
                </a:ext>
              </a:extLst>
            </p:cNvPr>
            <p:cNvSpPr txBox="1"/>
            <p:nvPr/>
          </p:nvSpPr>
          <p:spPr>
            <a:xfrm>
              <a:off x="-181508" y="4004756"/>
              <a:ext cx="649224" cy="369332"/>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a:t>
              </a:r>
            </a:p>
          </p:txBody>
        </p:sp>
        <p:sp>
          <p:nvSpPr>
            <p:cNvPr id="69" name="TextBox 68">
              <a:extLst>
                <a:ext uri="{FF2B5EF4-FFF2-40B4-BE49-F238E27FC236}">
                  <a16:creationId xmlns:a16="http://schemas.microsoft.com/office/drawing/2014/main" id="{23E8A79D-CEE8-B34D-870D-DA22C91E229D}"/>
                </a:ext>
              </a:extLst>
            </p:cNvPr>
            <p:cNvSpPr txBox="1"/>
            <p:nvPr/>
          </p:nvSpPr>
          <p:spPr>
            <a:xfrm>
              <a:off x="1276038" y="3478697"/>
              <a:ext cx="649224" cy="307777"/>
            </a:xfrm>
            <a:prstGeom prst="rect">
              <a:avLst/>
            </a:prstGeom>
            <a:noFill/>
          </p:spPr>
          <p:txBody>
            <a:bodyPr wrap="square" rtlCol="0">
              <a:spAutoFit/>
            </a:bodyPr>
            <a:lstStyle/>
            <a:p>
              <a:pPr algn="ctr"/>
              <a:r>
                <a:rPr lang="en-US" sz="1400" dirty="0">
                  <a:latin typeface="Arial" panose="020B0604020202020204" pitchFamily="34" charset="0"/>
                  <a:cs typeface="Arial" panose="020B0604020202020204" pitchFamily="34" charset="0"/>
                </a:rPr>
                <a:t>107</a:t>
              </a:r>
            </a:p>
          </p:txBody>
        </p:sp>
        <p:sp>
          <p:nvSpPr>
            <p:cNvPr id="70" name="TextBox 69">
              <a:extLst>
                <a:ext uri="{FF2B5EF4-FFF2-40B4-BE49-F238E27FC236}">
                  <a16:creationId xmlns:a16="http://schemas.microsoft.com/office/drawing/2014/main" id="{093DAF65-09DC-0BD7-D344-DBF527EE6351}"/>
                </a:ext>
              </a:extLst>
            </p:cNvPr>
            <p:cNvSpPr txBox="1"/>
            <p:nvPr/>
          </p:nvSpPr>
          <p:spPr>
            <a:xfrm>
              <a:off x="1293060" y="4079418"/>
              <a:ext cx="649224" cy="307777"/>
            </a:xfrm>
            <a:prstGeom prst="rect">
              <a:avLst/>
            </a:prstGeom>
            <a:noFill/>
          </p:spPr>
          <p:txBody>
            <a:bodyPr wrap="square" rtlCol="0">
              <a:spAutoFit/>
            </a:bodyPr>
            <a:lstStyle/>
            <a:p>
              <a:pPr algn="ctr"/>
              <a:r>
                <a:rPr lang="en-US" sz="1400" dirty="0">
                  <a:latin typeface="Arial" panose="020B0604020202020204" pitchFamily="34" charset="0"/>
                  <a:cs typeface="Arial" panose="020B0604020202020204" pitchFamily="34" charset="0"/>
                </a:rPr>
                <a:t>5</a:t>
              </a:r>
            </a:p>
          </p:txBody>
        </p:sp>
        <p:sp>
          <p:nvSpPr>
            <p:cNvPr id="71" name="TextBox 70">
              <a:extLst>
                <a:ext uri="{FF2B5EF4-FFF2-40B4-BE49-F238E27FC236}">
                  <a16:creationId xmlns:a16="http://schemas.microsoft.com/office/drawing/2014/main" id="{CE5D692E-F91B-6397-7733-9022E48DADB1}"/>
                </a:ext>
              </a:extLst>
            </p:cNvPr>
            <p:cNvSpPr txBox="1"/>
            <p:nvPr/>
          </p:nvSpPr>
          <p:spPr>
            <a:xfrm>
              <a:off x="1283370" y="4731590"/>
              <a:ext cx="649224" cy="307777"/>
            </a:xfrm>
            <a:prstGeom prst="rect">
              <a:avLst/>
            </a:prstGeom>
            <a:noFill/>
          </p:spPr>
          <p:txBody>
            <a:bodyPr wrap="square" rtlCol="0">
              <a:spAutoFit/>
            </a:bodyPr>
            <a:lstStyle/>
            <a:p>
              <a:pPr algn="ctr"/>
              <a:r>
                <a:rPr lang="en-US" sz="1400" dirty="0">
                  <a:latin typeface="Arial" panose="020B0604020202020204" pitchFamily="34" charset="0"/>
                  <a:cs typeface="Arial" panose="020B0604020202020204" pitchFamily="34" charset="0"/>
                </a:rPr>
                <a:t>15</a:t>
              </a:r>
            </a:p>
          </p:txBody>
        </p:sp>
        <p:sp>
          <p:nvSpPr>
            <p:cNvPr id="72" name="TextBox 71">
              <a:extLst>
                <a:ext uri="{FF2B5EF4-FFF2-40B4-BE49-F238E27FC236}">
                  <a16:creationId xmlns:a16="http://schemas.microsoft.com/office/drawing/2014/main" id="{363DFFBA-56E2-C8ED-0239-11A39EE6C367}"/>
                </a:ext>
              </a:extLst>
            </p:cNvPr>
            <p:cNvSpPr txBox="1"/>
            <p:nvPr/>
          </p:nvSpPr>
          <p:spPr>
            <a:xfrm>
              <a:off x="235078" y="4082615"/>
              <a:ext cx="649224" cy="307777"/>
            </a:xfrm>
            <a:prstGeom prst="rect">
              <a:avLst/>
            </a:prstGeom>
            <a:noFill/>
          </p:spPr>
          <p:txBody>
            <a:bodyPr wrap="square" rtlCol="0">
              <a:spAutoFit/>
            </a:bodyPr>
            <a:lstStyle/>
            <a:p>
              <a:pPr algn="ctr"/>
              <a:r>
                <a:rPr lang="en-US" sz="1400" dirty="0">
                  <a:latin typeface="Arial" panose="020B0604020202020204" pitchFamily="34" charset="0"/>
                  <a:cs typeface="Arial" panose="020B0604020202020204" pitchFamily="34" charset="0"/>
                </a:rPr>
                <a:t>7</a:t>
              </a:r>
            </a:p>
          </p:txBody>
        </p:sp>
      </p:grpSp>
      <p:graphicFrame>
        <p:nvGraphicFramePr>
          <p:cNvPr id="16" name="Table 16">
            <a:extLst>
              <a:ext uri="{FF2B5EF4-FFF2-40B4-BE49-F238E27FC236}">
                <a16:creationId xmlns:a16="http://schemas.microsoft.com/office/drawing/2014/main" id="{581ADE1D-0B6D-4BCA-80EB-31B93A727D1B}"/>
              </a:ext>
            </a:extLst>
          </p:cNvPr>
          <p:cNvGraphicFramePr>
            <a:graphicFrameLocks noGrp="1"/>
          </p:cNvGraphicFramePr>
          <p:nvPr/>
        </p:nvGraphicFramePr>
        <p:xfrm>
          <a:off x="198186" y="3405511"/>
          <a:ext cx="429755" cy="1483360"/>
        </p:xfrm>
        <a:graphic>
          <a:graphicData uri="http://schemas.openxmlformats.org/drawingml/2006/table">
            <a:tbl>
              <a:tblPr firstRow="1" bandRow="1">
                <a:tableStyleId>{2D5ABB26-0587-4C30-8999-92F81FD0307C}</a:tableStyleId>
              </a:tblPr>
              <a:tblGrid>
                <a:gridCol w="429755">
                  <a:extLst>
                    <a:ext uri="{9D8B030D-6E8A-4147-A177-3AD203B41FA5}">
                      <a16:colId xmlns:a16="http://schemas.microsoft.com/office/drawing/2014/main" val="3557073722"/>
                    </a:ext>
                  </a:extLst>
                </a:gridCol>
              </a:tblGrid>
              <a:tr h="370840">
                <a:tc>
                  <a:txBody>
                    <a:bodyPr/>
                    <a:lstStyle/>
                    <a:p>
                      <a:r>
                        <a:rPr lang="en-US" dirty="0"/>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34710630"/>
                  </a:ext>
                </a:extLst>
              </a:tr>
              <a:tr h="370840">
                <a:tc>
                  <a:txBody>
                    <a:bodyPr/>
                    <a:lstStyle/>
                    <a:p>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77276933"/>
                  </a:ext>
                </a:extLst>
              </a:tr>
              <a:tr h="370840">
                <a:tc>
                  <a:txBody>
                    <a:bodyPr/>
                    <a:lstStyle/>
                    <a:p>
                      <a:r>
                        <a:rPr lang="en-US" dirty="0"/>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06356713"/>
                  </a:ext>
                </a:extLst>
              </a:tr>
              <a:tr h="370840">
                <a:tc>
                  <a:txBody>
                    <a:bodyPr/>
                    <a:lstStyle/>
                    <a:p>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90215184"/>
                  </a:ext>
                </a:extLst>
              </a:tr>
            </a:tbl>
          </a:graphicData>
        </a:graphic>
      </p:graphicFrame>
      <p:graphicFrame>
        <p:nvGraphicFramePr>
          <p:cNvPr id="17" name="Table 16">
            <a:extLst>
              <a:ext uri="{FF2B5EF4-FFF2-40B4-BE49-F238E27FC236}">
                <a16:creationId xmlns:a16="http://schemas.microsoft.com/office/drawing/2014/main" id="{31FB9AA0-B3FA-4077-083F-30587E3D9038}"/>
              </a:ext>
            </a:extLst>
          </p:cNvPr>
          <p:cNvGraphicFramePr>
            <a:graphicFrameLocks noGrp="1"/>
          </p:cNvGraphicFramePr>
          <p:nvPr/>
        </p:nvGraphicFramePr>
        <p:xfrm>
          <a:off x="948068" y="4161631"/>
          <a:ext cx="1327680" cy="370840"/>
        </p:xfrm>
        <a:graphic>
          <a:graphicData uri="http://schemas.openxmlformats.org/drawingml/2006/table">
            <a:tbl>
              <a:tblPr firstRow="1" bandRow="1">
                <a:tableStyleId>{2D5ABB26-0587-4C30-8999-92F81FD0307C}</a:tableStyleId>
              </a:tblPr>
              <a:tblGrid>
                <a:gridCol w="582930">
                  <a:extLst>
                    <a:ext uri="{9D8B030D-6E8A-4147-A177-3AD203B41FA5}">
                      <a16:colId xmlns:a16="http://schemas.microsoft.com/office/drawing/2014/main" val="3557073722"/>
                    </a:ext>
                  </a:extLst>
                </a:gridCol>
                <a:gridCol w="277707">
                  <a:extLst>
                    <a:ext uri="{9D8B030D-6E8A-4147-A177-3AD203B41FA5}">
                      <a16:colId xmlns:a16="http://schemas.microsoft.com/office/drawing/2014/main" val="3563147359"/>
                    </a:ext>
                  </a:extLst>
                </a:gridCol>
                <a:gridCol w="467043">
                  <a:extLst>
                    <a:ext uri="{9D8B030D-6E8A-4147-A177-3AD203B41FA5}">
                      <a16:colId xmlns:a16="http://schemas.microsoft.com/office/drawing/2014/main" val="747967034"/>
                    </a:ext>
                  </a:extLst>
                </a:gridCol>
              </a:tblGrid>
              <a:tr h="370840">
                <a:tc>
                  <a:txBody>
                    <a:bodyPr/>
                    <a:lstStyle/>
                    <a:p>
                      <a:r>
                        <a:rPr lang="en-US" dirty="0"/>
                        <a:t>107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34710630"/>
                  </a:ext>
                </a:extLst>
              </a:tr>
            </a:tbl>
          </a:graphicData>
        </a:graphic>
      </p:graphicFrame>
      <p:cxnSp>
        <p:nvCxnSpPr>
          <p:cNvPr id="19" name="Straight Arrow Connector 18">
            <a:extLst>
              <a:ext uri="{FF2B5EF4-FFF2-40B4-BE49-F238E27FC236}">
                <a16:creationId xmlns:a16="http://schemas.microsoft.com/office/drawing/2014/main" id="{EABD5128-A773-2E69-ACCC-9446648AB9B5}"/>
              </a:ext>
            </a:extLst>
          </p:cNvPr>
          <p:cNvCxnSpPr>
            <a:cxnSpLocks/>
          </p:cNvCxnSpPr>
          <p:nvPr/>
        </p:nvCxnSpPr>
        <p:spPr>
          <a:xfrm>
            <a:off x="680951" y="4322337"/>
            <a:ext cx="237363"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a:extLst>
              <a:ext uri="{FF2B5EF4-FFF2-40B4-BE49-F238E27FC236}">
                <a16:creationId xmlns:a16="http://schemas.microsoft.com/office/drawing/2014/main" id="{A86F2F40-4C1C-CF34-7B11-523D3F6C4956}"/>
              </a:ext>
            </a:extLst>
          </p:cNvPr>
          <p:cNvCxnSpPr>
            <a:cxnSpLocks/>
          </p:cNvCxnSpPr>
          <p:nvPr/>
        </p:nvCxnSpPr>
        <p:spPr>
          <a:xfrm>
            <a:off x="680951" y="3564427"/>
            <a:ext cx="237363"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graphicFrame>
        <p:nvGraphicFramePr>
          <p:cNvPr id="23" name="Table 22">
            <a:extLst>
              <a:ext uri="{FF2B5EF4-FFF2-40B4-BE49-F238E27FC236}">
                <a16:creationId xmlns:a16="http://schemas.microsoft.com/office/drawing/2014/main" id="{7996509C-1611-6E1B-D56D-C252DAFB7EFB}"/>
              </a:ext>
            </a:extLst>
          </p:cNvPr>
          <p:cNvGraphicFramePr>
            <a:graphicFrameLocks noGrp="1"/>
          </p:cNvGraphicFramePr>
          <p:nvPr/>
        </p:nvGraphicFramePr>
        <p:xfrm>
          <a:off x="971749" y="3425241"/>
          <a:ext cx="860637" cy="370840"/>
        </p:xfrm>
        <a:graphic>
          <a:graphicData uri="http://schemas.openxmlformats.org/drawingml/2006/table">
            <a:tbl>
              <a:tblPr firstRow="1" bandRow="1">
                <a:tableStyleId>{2D5ABB26-0587-4C30-8999-92F81FD0307C}</a:tableStyleId>
              </a:tblPr>
              <a:tblGrid>
                <a:gridCol w="424565">
                  <a:extLst>
                    <a:ext uri="{9D8B030D-6E8A-4147-A177-3AD203B41FA5}">
                      <a16:colId xmlns:a16="http://schemas.microsoft.com/office/drawing/2014/main" val="3557073722"/>
                    </a:ext>
                  </a:extLst>
                </a:gridCol>
                <a:gridCol w="436072">
                  <a:extLst>
                    <a:ext uri="{9D8B030D-6E8A-4147-A177-3AD203B41FA5}">
                      <a16:colId xmlns:a16="http://schemas.microsoft.com/office/drawing/2014/main" val="3563147359"/>
                    </a:ext>
                  </a:extLst>
                </a:gridCol>
              </a:tblGrid>
              <a:tr h="370840">
                <a:tc>
                  <a:txBody>
                    <a:bodyPr/>
                    <a:lstStyle/>
                    <a:p>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34710630"/>
                  </a:ext>
                </a:extLst>
              </a:tr>
            </a:tbl>
          </a:graphicData>
        </a:graphic>
      </p:graphicFrame>
      <p:sp>
        <p:nvSpPr>
          <p:cNvPr id="25" name="TextBox 24">
            <a:extLst>
              <a:ext uri="{FF2B5EF4-FFF2-40B4-BE49-F238E27FC236}">
                <a16:creationId xmlns:a16="http://schemas.microsoft.com/office/drawing/2014/main" id="{3E6F8193-975C-7726-C8EE-623768AAD795}"/>
              </a:ext>
            </a:extLst>
          </p:cNvPr>
          <p:cNvSpPr txBox="1"/>
          <p:nvPr/>
        </p:nvSpPr>
        <p:spPr>
          <a:xfrm>
            <a:off x="849359" y="3732853"/>
            <a:ext cx="649224" cy="369332"/>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a:t>
            </a:r>
          </a:p>
        </p:txBody>
      </p:sp>
      <p:sp>
        <p:nvSpPr>
          <p:cNvPr id="26" name="TextBox 25">
            <a:extLst>
              <a:ext uri="{FF2B5EF4-FFF2-40B4-BE49-F238E27FC236}">
                <a16:creationId xmlns:a16="http://schemas.microsoft.com/office/drawing/2014/main" id="{E9C9841E-923C-E97C-EEE9-32CB4C7C28E4}"/>
              </a:ext>
            </a:extLst>
          </p:cNvPr>
          <p:cNvSpPr txBox="1"/>
          <p:nvPr/>
        </p:nvSpPr>
        <p:spPr>
          <a:xfrm>
            <a:off x="2882336" y="6300412"/>
            <a:ext cx="1710055" cy="400110"/>
          </a:xfrm>
          <a:prstGeom prst="rect">
            <a:avLst/>
          </a:prstGeom>
          <a:noFill/>
        </p:spPr>
        <p:txBody>
          <a:bodyPr wrap="square" rtlCol="0">
            <a:spAutoFit/>
          </a:bodyPr>
          <a:lstStyle/>
          <a:p>
            <a:pPr algn="ctr"/>
            <a:r>
              <a:rPr lang="en-US" sz="2000" dirty="0">
                <a:latin typeface="Arial" panose="020B0604020202020204" pitchFamily="34" charset="0"/>
                <a:cs typeface="Arial" panose="020B0604020202020204" pitchFamily="34" charset="0"/>
              </a:rPr>
              <a:t>disk column</a:t>
            </a:r>
            <a:endParaRPr lang="en-US" sz="2000" i="1" dirty="0">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9406832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4">
                                            <p:txEl>
                                              <p:pRg st="1" end="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5"/>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47"/>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8"/>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51"/>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57"/>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24">
                                            <p:txEl>
                                              <p:pRg st="2" end="2"/>
                                            </p:txEl>
                                          </p:spTgt>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1" grpId="0"/>
      <p:bldP spid="57" grpId="0"/>
      <p:bldP spid="58" grpId="0"/>
      <p:bldP spid="25" grpId="0"/>
      <p:bldP spid="2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65CC13EC-677E-384F-B278-2939878C589F}" type="slidenum">
              <a:rPr lang="en-US" smtClean="0"/>
              <a:t>28</a:t>
            </a:fld>
            <a:endParaRPr lang="en-US"/>
          </a:p>
        </p:txBody>
      </p:sp>
      <p:cxnSp>
        <p:nvCxnSpPr>
          <p:cNvPr id="6" name="Straight Connector 5">
            <a:extLst>
              <a:ext uri="{FF2B5EF4-FFF2-40B4-BE49-F238E27FC236}">
                <a16:creationId xmlns:a16="http://schemas.microsoft.com/office/drawing/2014/main" id="{3130F25C-FC27-4143-ACE5-A9DA5A864F51}"/>
              </a:ext>
            </a:extLst>
          </p:cNvPr>
          <p:cNvCxnSpPr/>
          <p:nvPr/>
        </p:nvCxnSpPr>
        <p:spPr>
          <a:xfrm>
            <a:off x="-6511" y="664644"/>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8D7CF6F-15E9-BC00-8A48-54CCAF14A233}"/>
              </a:ext>
            </a:extLst>
          </p:cNvPr>
          <p:cNvSpPr txBox="1"/>
          <p:nvPr/>
        </p:nvSpPr>
        <p:spPr>
          <a:xfrm>
            <a:off x="-6511" y="0"/>
            <a:ext cx="9089425" cy="615553"/>
          </a:xfrm>
          <a:prstGeom prst="rect">
            <a:avLst/>
          </a:prstGeom>
          <a:noFill/>
          <a:effectLst/>
        </p:spPr>
        <p:txBody>
          <a:bodyPr wrap="square" rtlCol="0">
            <a:spAutoFit/>
          </a:bodyPr>
          <a:lstStyle/>
          <a:p>
            <a:pPr marL="274320" indent="-457200"/>
            <a:r>
              <a:rPr lang="en-US" sz="3400" kern="0" dirty="0">
                <a:solidFill>
                  <a:srgbClr val="000000"/>
                </a:solidFill>
                <a:latin typeface="Helvetica" pitchFamily="2" charset="0"/>
                <a:cs typeface="Arial" panose="020B0604020202020204" pitchFamily="34" charset="0"/>
              </a:rPr>
              <a:t>2. &amp; 3. Sequential Scans But Avoid Full Scans</a:t>
            </a:r>
            <a:endParaRPr lang="en-US" sz="3400" dirty="0">
              <a:latin typeface="Helvetica" pitchFamily="2" charset="0"/>
              <a:cs typeface="Arial" panose="020B0604020202020204" pitchFamily="34" charset="0"/>
            </a:endParaRPr>
          </a:p>
        </p:txBody>
      </p:sp>
      <p:sp>
        <p:nvSpPr>
          <p:cNvPr id="4" name="Rectangle 3">
            <a:extLst>
              <a:ext uri="{FF2B5EF4-FFF2-40B4-BE49-F238E27FC236}">
                <a16:creationId xmlns:a16="http://schemas.microsoft.com/office/drawing/2014/main" id="{81BD50C6-85A2-3DAC-C266-30CF8EEC1407}"/>
              </a:ext>
            </a:extLst>
          </p:cNvPr>
          <p:cNvSpPr/>
          <p:nvPr/>
        </p:nvSpPr>
        <p:spPr>
          <a:xfrm>
            <a:off x="-1" y="664644"/>
            <a:ext cx="9076403" cy="550985"/>
          </a:xfrm>
          <a:prstGeom prst="rect">
            <a:avLst/>
          </a:prstGeom>
        </p:spPr>
        <p:txBody>
          <a:bodyPr wrap="square">
            <a:spAutoFit/>
          </a:bodyPr>
          <a:lstStyle/>
          <a:p>
            <a:pPr marL="342900" indent="-342900">
              <a:lnSpc>
                <a:spcPct val="150000"/>
              </a:lnSpc>
              <a:buFont typeface="Wingdings" pitchFamily="2" charset="2"/>
              <a:buChar char="Ø"/>
            </a:pPr>
            <a:r>
              <a:rPr lang="en-US" sz="2200" dirty="0">
                <a:latin typeface="Helvetica" pitchFamily="2" charset="0"/>
                <a:cs typeface="Arial" panose="020B0604020202020204" pitchFamily="34" charset="0"/>
              </a:rPr>
              <a:t>Common Join/Scan Practice in RDBMSs: </a:t>
            </a:r>
          </a:p>
        </p:txBody>
      </p:sp>
      <p:sp>
        <p:nvSpPr>
          <p:cNvPr id="2" name="Rectangle 1">
            <a:extLst>
              <a:ext uri="{FF2B5EF4-FFF2-40B4-BE49-F238E27FC236}">
                <a16:creationId xmlns:a16="http://schemas.microsoft.com/office/drawing/2014/main" id="{F9A02E44-18CA-C6E2-CCC1-981E992E652C}"/>
              </a:ext>
            </a:extLst>
          </p:cNvPr>
          <p:cNvSpPr/>
          <p:nvPr/>
        </p:nvSpPr>
        <p:spPr>
          <a:xfrm>
            <a:off x="0" y="1112953"/>
            <a:ext cx="8234106" cy="1427827"/>
          </a:xfrm>
          <a:prstGeom prst="rect">
            <a:avLst/>
          </a:prstGeom>
        </p:spPr>
        <p:txBody>
          <a:bodyPr wrap="square">
            <a:spAutoFit/>
          </a:bodyPr>
          <a:lstStyle/>
          <a:p>
            <a:pPr>
              <a:lnSpc>
                <a:spcPct val="150000"/>
              </a:lnSpc>
            </a:pPr>
            <a:r>
              <a:rPr lang="en-US" sz="2000" b="1" dirty="0">
                <a:latin typeface="Consolas" panose="020B0609020204030204" pitchFamily="49" charset="0"/>
                <a:cs typeface="Consolas" panose="020B0609020204030204" pitchFamily="49" charset="0"/>
              </a:rPr>
              <a:t>SELECT</a:t>
            </a:r>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b.name</a:t>
            </a:r>
            <a:endParaRPr lang="en-US" sz="2000" dirty="0">
              <a:latin typeface="Consolas" panose="020B0609020204030204" pitchFamily="49" charset="0"/>
              <a:cs typeface="Consolas" panose="020B0609020204030204" pitchFamily="49" charset="0"/>
            </a:endParaRPr>
          </a:p>
          <a:p>
            <a:pPr>
              <a:lnSpc>
                <a:spcPct val="150000"/>
              </a:lnSpc>
            </a:pPr>
            <a:r>
              <a:rPr lang="en-US" sz="2000" b="1" dirty="0">
                <a:latin typeface="Consolas" panose="020B0609020204030204" pitchFamily="49" charset="0"/>
                <a:cs typeface="Consolas" panose="020B0609020204030204" pitchFamily="49" charset="0"/>
              </a:rPr>
              <a:t>FROM</a:t>
            </a:r>
            <a:r>
              <a:rPr lang="en-US" sz="2000" dirty="0">
                <a:latin typeface="Consolas" panose="020B0609020204030204" pitchFamily="49" charset="0"/>
                <a:cs typeface="Consolas" panose="020B0609020204030204" pitchFamily="49" charset="0"/>
              </a:rPr>
              <a:t> Person a, Knows e, Person b</a:t>
            </a:r>
          </a:p>
          <a:p>
            <a:pPr>
              <a:lnSpc>
                <a:spcPct val="150000"/>
              </a:lnSpc>
            </a:pPr>
            <a:r>
              <a:rPr lang="en-US" sz="2000" b="1" dirty="0">
                <a:latin typeface="Consolas" panose="020B0609020204030204" pitchFamily="49" charset="0"/>
                <a:cs typeface="Consolas" panose="020B0609020204030204" pitchFamily="49" charset="0"/>
              </a:rPr>
              <a:t>WHERE</a:t>
            </a:r>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a.name</a:t>
            </a:r>
            <a:r>
              <a:rPr lang="en-US" sz="2000" dirty="0">
                <a:latin typeface="Consolas" panose="020B0609020204030204" pitchFamily="49" charset="0"/>
                <a:cs typeface="Consolas" panose="020B0609020204030204" pitchFamily="49" charset="0"/>
              </a:rPr>
              <a:t>=“Liz” </a:t>
            </a:r>
            <a:r>
              <a:rPr lang="en-US" sz="2000" b="1" dirty="0">
                <a:latin typeface="Consolas" panose="020B0609020204030204" pitchFamily="49" charset="0"/>
                <a:cs typeface="Consolas" panose="020B0609020204030204" pitchFamily="49" charset="0"/>
              </a:rPr>
              <a:t>AND</a:t>
            </a:r>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e.src</a:t>
            </a:r>
            <a:r>
              <a:rPr lang="en-US" sz="2000" dirty="0">
                <a:latin typeface="Consolas" panose="020B0609020204030204" pitchFamily="49" charset="0"/>
                <a:cs typeface="Consolas" panose="020B0609020204030204" pitchFamily="49" charset="0"/>
              </a:rPr>
              <a:t>=</a:t>
            </a:r>
            <a:r>
              <a:rPr lang="en-US" sz="2000" dirty="0" err="1">
                <a:latin typeface="Consolas" panose="020B0609020204030204" pitchFamily="49" charset="0"/>
                <a:cs typeface="Consolas" panose="020B0609020204030204" pitchFamily="49" charset="0"/>
              </a:rPr>
              <a:t>a.ID</a:t>
            </a:r>
            <a:r>
              <a:rPr lang="en-US" sz="2000" dirty="0">
                <a:latin typeface="Consolas" panose="020B0609020204030204" pitchFamily="49" charset="0"/>
                <a:cs typeface="Consolas" panose="020B0609020204030204" pitchFamily="49" charset="0"/>
              </a:rPr>
              <a:t> </a:t>
            </a:r>
            <a:r>
              <a:rPr lang="en-US" sz="2000" b="1" dirty="0">
                <a:latin typeface="Consolas" panose="020B0609020204030204" pitchFamily="49" charset="0"/>
                <a:cs typeface="Consolas" panose="020B0609020204030204" pitchFamily="49" charset="0"/>
              </a:rPr>
              <a:t>AND</a:t>
            </a:r>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e.dst</a:t>
            </a:r>
            <a:r>
              <a:rPr lang="en-US" sz="2000" dirty="0">
                <a:latin typeface="Consolas" panose="020B0609020204030204" pitchFamily="49" charset="0"/>
                <a:cs typeface="Consolas" panose="020B0609020204030204" pitchFamily="49" charset="0"/>
              </a:rPr>
              <a:t>=</a:t>
            </a:r>
            <a:r>
              <a:rPr lang="en-US" sz="2000" dirty="0" err="1">
                <a:latin typeface="Consolas" panose="020B0609020204030204" pitchFamily="49" charset="0"/>
                <a:cs typeface="Consolas" panose="020B0609020204030204" pitchFamily="49" charset="0"/>
              </a:rPr>
              <a:t>b.ID</a:t>
            </a:r>
            <a:endParaRPr lang="en-US" sz="2000" dirty="0">
              <a:latin typeface="Consolas" panose="020B0609020204030204" pitchFamily="49" charset="0"/>
              <a:cs typeface="Consolas" panose="020B0609020204030204" pitchFamily="49" charset="0"/>
            </a:endParaRPr>
          </a:p>
        </p:txBody>
      </p:sp>
      <p:sp>
        <p:nvSpPr>
          <p:cNvPr id="24" name="TextBox 23">
            <a:extLst>
              <a:ext uri="{FF2B5EF4-FFF2-40B4-BE49-F238E27FC236}">
                <a16:creationId xmlns:a16="http://schemas.microsoft.com/office/drawing/2014/main" id="{4A16D63A-C748-22F0-2A25-418B6CF1687F}"/>
              </a:ext>
            </a:extLst>
          </p:cNvPr>
          <p:cNvSpPr txBox="1"/>
          <p:nvPr/>
        </p:nvSpPr>
        <p:spPr>
          <a:xfrm>
            <a:off x="4538200" y="2502127"/>
            <a:ext cx="4618215" cy="2433102"/>
          </a:xfrm>
          <a:prstGeom prst="rect">
            <a:avLst/>
          </a:prstGeom>
          <a:noFill/>
        </p:spPr>
        <p:txBody>
          <a:bodyPr wrap="square">
            <a:spAutoFit/>
          </a:bodyPr>
          <a:lstStyle/>
          <a:p>
            <a:pPr algn="ctr">
              <a:lnSpc>
                <a:spcPct val="150000"/>
              </a:lnSpc>
            </a:pPr>
            <a:r>
              <a:rPr lang="en-US" sz="2000" dirty="0">
                <a:latin typeface="Helvetica" pitchFamily="2" charset="0"/>
                <a:cs typeface="Arial" panose="020B0604020202020204" pitchFamily="34" charset="0"/>
              </a:rPr>
              <a:t>Hash Joins &amp; Full Table Scans</a:t>
            </a:r>
          </a:p>
          <a:p>
            <a:pPr marL="457200" indent="-457200">
              <a:lnSpc>
                <a:spcPct val="150000"/>
              </a:lnSpc>
              <a:buAutoNum type="arabicPeriod"/>
            </a:pPr>
            <a:r>
              <a:rPr lang="en-US" sz="2100" dirty="0">
                <a:latin typeface="Arial" panose="020B0604020202020204" pitchFamily="34" charset="0"/>
                <a:cs typeface="Arial" panose="020B0604020202020204" pitchFamily="34" charset="0"/>
              </a:rPr>
              <a:t>Scan “build side” &amp; create </a:t>
            </a:r>
            <a:r>
              <a:rPr lang="en-US" sz="2100" dirty="0" err="1">
                <a:latin typeface="Arial" panose="020B0604020202020204" pitchFamily="34" charset="0"/>
                <a:cs typeface="Arial" panose="020B0604020202020204" pitchFamily="34" charset="0"/>
              </a:rPr>
              <a:t>ht</a:t>
            </a:r>
            <a:endParaRPr lang="en-US" sz="2100" dirty="0">
              <a:latin typeface="Arial" panose="020B0604020202020204" pitchFamily="34" charset="0"/>
              <a:cs typeface="Arial" panose="020B0604020202020204" pitchFamily="34" charset="0"/>
            </a:endParaRPr>
          </a:p>
          <a:p>
            <a:pPr marL="457200" indent="-457200">
              <a:lnSpc>
                <a:spcPct val="150000"/>
              </a:lnSpc>
              <a:buAutoNum type="arabicPeriod"/>
            </a:pPr>
            <a:r>
              <a:rPr lang="en-US" sz="2100" dirty="0">
                <a:latin typeface="Arial" panose="020B0604020202020204" pitchFamily="34" charset="0"/>
                <a:cs typeface="Arial" panose="020B0604020202020204" pitchFamily="34" charset="0"/>
              </a:rPr>
              <a:t>Scan “probe side” &amp; probe into </a:t>
            </a:r>
            <a:r>
              <a:rPr lang="en-US" sz="2100" dirty="0" err="1">
                <a:latin typeface="Arial" panose="020B0604020202020204" pitchFamily="34" charset="0"/>
                <a:cs typeface="Arial" panose="020B0604020202020204" pitchFamily="34" charset="0"/>
              </a:rPr>
              <a:t>ht</a:t>
            </a:r>
            <a:endParaRPr lang="en-US" sz="2100" dirty="0">
              <a:latin typeface="Arial" panose="020B0604020202020204" pitchFamily="34" charset="0"/>
              <a:cs typeface="Arial" panose="020B0604020202020204" pitchFamily="34" charset="0"/>
            </a:endParaRPr>
          </a:p>
          <a:p>
            <a:pPr marL="342900" indent="-342900">
              <a:lnSpc>
                <a:spcPct val="150000"/>
              </a:lnSpc>
              <a:buFont typeface="Wingdings" pitchFamily="2" charset="2"/>
              <a:buChar char="Ø"/>
            </a:pPr>
            <a:r>
              <a:rPr lang="en-US" sz="2100" dirty="0">
                <a:latin typeface="Arial" panose="020B0604020202020204" pitchFamily="34" charset="0"/>
                <a:cs typeface="Arial" panose="020B0604020202020204" pitchFamily="34" charset="0"/>
              </a:rPr>
              <a:t>sequential</a:t>
            </a:r>
          </a:p>
          <a:p>
            <a:pPr marL="342900" indent="-342900">
              <a:lnSpc>
                <a:spcPct val="150000"/>
              </a:lnSpc>
              <a:buFont typeface="Wingdings" pitchFamily="2" charset="2"/>
              <a:buChar char="Ø"/>
            </a:pPr>
            <a:r>
              <a:rPr lang="en-US" sz="2100" dirty="0">
                <a:latin typeface="Arial" panose="020B0604020202020204" pitchFamily="34" charset="0"/>
                <a:cs typeface="Arial" panose="020B0604020202020204" pitchFamily="34" charset="0"/>
              </a:rPr>
              <a:t>but always full table scans</a:t>
            </a:r>
          </a:p>
        </p:txBody>
      </p:sp>
      <p:sp>
        <p:nvSpPr>
          <p:cNvPr id="17" name="Rounded Rectangle 16">
            <a:extLst>
              <a:ext uri="{FF2B5EF4-FFF2-40B4-BE49-F238E27FC236}">
                <a16:creationId xmlns:a16="http://schemas.microsoft.com/office/drawing/2014/main" id="{7DB525E4-2CBB-3198-B4E8-0315A604DC22}"/>
              </a:ext>
            </a:extLst>
          </p:cNvPr>
          <p:cNvSpPr/>
          <p:nvPr/>
        </p:nvSpPr>
        <p:spPr>
          <a:xfrm>
            <a:off x="457200" y="5989332"/>
            <a:ext cx="1494026" cy="59954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Scan Knows (e)</a:t>
            </a:r>
          </a:p>
        </p:txBody>
      </p:sp>
      <p:sp>
        <p:nvSpPr>
          <p:cNvPr id="19" name="Rounded Rectangle 18">
            <a:extLst>
              <a:ext uri="{FF2B5EF4-FFF2-40B4-BE49-F238E27FC236}">
                <a16:creationId xmlns:a16="http://schemas.microsoft.com/office/drawing/2014/main" id="{B89E72C3-F7A1-B400-81E3-A0220BDA5B3B}"/>
              </a:ext>
            </a:extLst>
          </p:cNvPr>
          <p:cNvSpPr/>
          <p:nvPr/>
        </p:nvSpPr>
        <p:spPr>
          <a:xfrm>
            <a:off x="1478754" y="3639134"/>
            <a:ext cx="1353970" cy="59954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Hash Join</a:t>
            </a:r>
          </a:p>
          <a:p>
            <a:pPr algn="ctr"/>
            <a:r>
              <a:rPr lang="en-US" sz="1600" dirty="0" err="1">
                <a:solidFill>
                  <a:schemeClr val="tx1"/>
                </a:solidFill>
              </a:rPr>
              <a:t>e.srcID</a:t>
            </a:r>
            <a:r>
              <a:rPr lang="en-US" sz="1600" dirty="0">
                <a:solidFill>
                  <a:schemeClr val="tx1"/>
                </a:solidFill>
              </a:rPr>
              <a:t> = </a:t>
            </a:r>
            <a:r>
              <a:rPr lang="en-US" sz="1600" dirty="0" err="1">
                <a:solidFill>
                  <a:schemeClr val="tx1"/>
                </a:solidFill>
              </a:rPr>
              <a:t>a.ID</a:t>
            </a:r>
            <a:endParaRPr lang="en-US" sz="1600" dirty="0">
              <a:solidFill>
                <a:schemeClr val="tx1"/>
              </a:solidFill>
            </a:endParaRPr>
          </a:p>
        </p:txBody>
      </p:sp>
      <p:cxnSp>
        <p:nvCxnSpPr>
          <p:cNvPr id="20" name="Straight Arrow Connector 19">
            <a:extLst>
              <a:ext uri="{FF2B5EF4-FFF2-40B4-BE49-F238E27FC236}">
                <a16:creationId xmlns:a16="http://schemas.microsoft.com/office/drawing/2014/main" id="{7A3A51EE-6411-62FC-1A67-1EA74EB74CF9}"/>
              </a:ext>
            </a:extLst>
          </p:cNvPr>
          <p:cNvCxnSpPr>
            <a:cxnSpLocks/>
            <a:stCxn id="17" idx="0"/>
            <a:endCxn id="19" idx="2"/>
          </p:cNvCxnSpPr>
          <p:nvPr/>
        </p:nvCxnSpPr>
        <p:spPr>
          <a:xfrm flipV="1">
            <a:off x="1204213" y="4238679"/>
            <a:ext cx="951526" cy="1750653"/>
          </a:xfrm>
          <a:prstGeom prst="straightConnector1">
            <a:avLst/>
          </a:prstGeom>
          <a:ln w="12700">
            <a:solidFill>
              <a:schemeClr val="tx1"/>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22" name="Rounded Rectangle 21">
            <a:extLst>
              <a:ext uri="{FF2B5EF4-FFF2-40B4-BE49-F238E27FC236}">
                <a16:creationId xmlns:a16="http://schemas.microsoft.com/office/drawing/2014/main" id="{CCEEEAC8-6CC9-6C41-034A-648224FF8C01}"/>
              </a:ext>
            </a:extLst>
          </p:cNvPr>
          <p:cNvSpPr/>
          <p:nvPr/>
        </p:nvSpPr>
        <p:spPr>
          <a:xfrm>
            <a:off x="2402878" y="5924404"/>
            <a:ext cx="1585314" cy="601893"/>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Scan Person (a) </a:t>
            </a:r>
          </a:p>
          <a:p>
            <a:pPr algn="ctr"/>
            <a:r>
              <a:rPr lang="en-US" sz="1600" dirty="0" err="1">
                <a:solidFill>
                  <a:schemeClr val="tx1"/>
                </a:solidFill>
              </a:rPr>
              <a:t>a.name</a:t>
            </a:r>
            <a:r>
              <a:rPr lang="en-US" sz="1600" dirty="0">
                <a:solidFill>
                  <a:schemeClr val="tx1"/>
                </a:solidFill>
              </a:rPr>
              <a:t> = Liz</a:t>
            </a:r>
            <a:endParaRPr lang="en-US" sz="1600" dirty="0"/>
          </a:p>
        </p:txBody>
      </p:sp>
      <p:cxnSp>
        <p:nvCxnSpPr>
          <p:cNvPr id="23" name="Straight Arrow Connector 22">
            <a:extLst>
              <a:ext uri="{FF2B5EF4-FFF2-40B4-BE49-F238E27FC236}">
                <a16:creationId xmlns:a16="http://schemas.microsoft.com/office/drawing/2014/main" id="{056E4FB7-FDC0-71A9-897A-56BCA1887A40}"/>
              </a:ext>
            </a:extLst>
          </p:cNvPr>
          <p:cNvCxnSpPr>
            <a:cxnSpLocks/>
            <a:stCxn id="19" idx="2"/>
            <a:endCxn id="22" idx="0"/>
          </p:cNvCxnSpPr>
          <p:nvPr/>
        </p:nvCxnSpPr>
        <p:spPr>
          <a:xfrm>
            <a:off x="2155739" y="4238679"/>
            <a:ext cx="1039796" cy="1685725"/>
          </a:xfrm>
          <a:prstGeom prst="straightConnector1">
            <a:avLst/>
          </a:prstGeom>
          <a:ln w="12700">
            <a:solidFill>
              <a:schemeClr val="tx1"/>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0C0F5041-7D87-2DDC-2CCB-4ED4813F38BD}"/>
              </a:ext>
            </a:extLst>
          </p:cNvPr>
          <p:cNvCxnSpPr>
            <a:cxnSpLocks/>
            <a:stCxn id="19" idx="0"/>
            <a:endCxn id="10" idx="2"/>
          </p:cNvCxnSpPr>
          <p:nvPr/>
        </p:nvCxnSpPr>
        <p:spPr>
          <a:xfrm flipH="1" flipV="1">
            <a:off x="1308255" y="2886333"/>
            <a:ext cx="847484" cy="752801"/>
          </a:xfrm>
          <a:prstGeom prst="straightConnector1">
            <a:avLst/>
          </a:prstGeom>
          <a:ln w="12700">
            <a:solidFill>
              <a:schemeClr val="tx1">
                <a:alpha val="19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31C5F94F-1720-60EB-917A-162E1562DED0}"/>
              </a:ext>
            </a:extLst>
          </p:cNvPr>
          <p:cNvSpPr txBox="1"/>
          <p:nvPr/>
        </p:nvSpPr>
        <p:spPr>
          <a:xfrm>
            <a:off x="8034573" y="4435959"/>
            <a:ext cx="494270" cy="553998"/>
          </a:xfrm>
          <a:prstGeom prst="rect">
            <a:avLst/>
          </a:prstGeom>
          <a:noFill/>
        </p:spPr>
        <p:txBody>
          <a:bodyPr wrap="square" rtlCol="0">
            <a:spAutoFit/>
          </a:bodyPr>
          <a:lstStyle/>
          <a:p>
            <a:pPr algn="ctr"/>
            <a:r>
              <a:rPr lang="en-US" sz="3000" dirty="0">
                <a:solidFill>
                  <a:srgbClr val="C00000"/>
                </a:solidFill>
                <a:latin typeface="Arial" panose="020B0604020202020204" pitchFamily="34" charset="0"/>
                <a:cs typeface="Arial" panose="020B0604020202020204" pitchFamily="34" charset="0"/>
              </a:rPr>
              <a:t>X</a:t>
            </a:r>
          </a:p>
        </p:txBody>
      </p:sp>
      <p:sp>
        <p:nvSpPr>
          <p:cNvPr id="42" name="TextBox 41">
            <a:extLst>
              <a:ext uri="{FF2B5EF4-FFF2-40B4-BE49-F238E27FC236}">
                <a16:creationId xmlns:a16="http://schemas.microsoft.com/office/drawing/2014/main" id="{DFB82B50-DE10-3360-9C52-896176FBB720}"/>
              </a:ext>
            </a:extLst>
          </p:cNvPr>
          <p:cNvSpPr txBox="1"/>
          <p:nvPr/>
        </p:nvSpPr>
        <p:spPr>
          <a:xfrm>
            <a:off x="6211974" y="3904641"/>
            <a:ext cx="494270" cy="553998"/>
          </a:xfrm>
          <a:prstGeom prst="rect">
            <a:avLst/>
          </a:prstGeom>
          <a:noFill/>
        </p:spPr>
        <p:txBody>
          <a:bodyPr wrap="square" rtlCol="0">
            <a:spAutoFit/>
          </a:bodyPr>
          <a:lstStyle/>
          <a:p>
            <a:pPr algn="ctr"/>
            <a:r>
              <a:rPr lang="en-US" sz="3000" dirty="0">
                <a:solidFill>
                  <a:srgbClr val="00B050"/>
                </a:solidFill>
                <a:latin typeface="Arial" panose="020B0604020202020204" pitchFamily="34" charset="0"/>
                <a:cs typeface="Arial" panose="020B0604020202020204" pitchFamily="34" charset="0"/>
              </a:rPr>
              <a:t>✓</a:t>
            </a:r>
          </a:p>
        </p:txBody>
      </p:sp>
      <p:sp>
        <p:nvSpPr>
          <p:cNvPr id="10" name="TextBox 9">
            <a:extLst>
              <a:ext uri="{FF2B5EF4-FFF2-40B4-BE49-F238E27FC236}">
                <a16:creationId xmlns:a16="http://schemas.microsoft.com/office/drawing/2014/main" id="{5FAA5D49-92C9-2F07-AD38-7139E4FAABD0}"/>
              </a:ext>
            </a:extLst>
          </p:cNvPr>
          <p:cNvSpPr txBox="1"/>
          <p:nvPr/>
        </p:nvSpPr>
        <p:spPr>
          <a:xfrm>
            <a:off x="983643" y="2517001"/>
            <a:ext cx="649224" cy="369332"/>
          </a:xfrm>
          <a:prstGeom prst="rect">
            <a:avLst/>
          </a:prstGeom>
          <a:noFill/>
        </p:spPr>
        <p:txBody>
          <a:bodyPr wrap="square" rtlCol="0">
            <a:spAutoFit/>
          </a:bodyPr>
          <a:lstStyle/>
          <a:p>
            <a:pPr algn="ctr"/>
            <a:r>
              <a:rPr lang="en-US" dirty="0">
                <a:solidFill>
                  <a:schemeClr val="tx1">
                    <a:alpha val="20000"/>
                  </a:schemeClr>
                </a:solidFill>
                <a:latin typeface="Arial" panose="020B0604020202020204" pitchFamily="34" charset="0"/>
                <a:cs typeface="Arial" panose="020B0604020202020204" pitchFamily="34" charset="0"/>
              </a:rPr>
              <a:t>…</a:t>
            </a:r>
          </a:p>
        </p:txBody>
      </p:sp>
      <p:sp>
        <p:nvSpPr>
          <p:cNvPr id="11" name="TextBox 10">
            <a:extLst>
              <a:ext uri="{FF2B5EF4-FFF2-40B4-BE49-F238E27FC236}">
                <a16:creationId xmlns:a16="http://schemas.microsoft.com/office/drawing/2014/main" id="{49A3F85F-BD36-7126-6E98-4679DEE8DB88}"/>
              </a:ext>
            </a:extLst>
          </p:cNvPr>
          <p:cNvSpPr txBox="1"/>
          <p:nvPr/>
        </p:nvSpPr>
        <p:spPr>
          <a:xfrm>
            <a:off x="-90624" y="3961249"/>
            <a:ext cx="649224" cy="369332"/>
          </a:xfrm>
          <a:prstGeom prst="rect">
            <a:avLst/>
          </a:prstGeom>
          <a:noFill/>
        </p:spPr>
        <p:txBody>
          <a:bodyPr wrap="square" rtlCol="0">
            <a:spAutoFit/>
          </a:bodyPr>
          <a:lstStyle/>
          <a:p>
            <a:pPr algn="ctr"/>
            <a:r>
              <a:rPr lang="en-US" dirty="0">
                <a:solidFill>
                  <a:schemeClr val="tx1">
                    <a:alpha val="20000"/>
                  </a:schemeClr>
                </a:solidFill>
                <a:latin typeface="Arial" panose="020B0604020202020204" pitchFamily="34" charset="0"/>
                <a:cs typeface="Arial" panose="020B0604020202020204" pitchFamily="34" charset="0"/>
              </a:rPr>
              <a:t>…</a:t>
            </a:r>
          </a:p>
        </p:txBody>
      </p:sp>
      <p:cxnSp>
        <p:nvCxnSpPr>
          <p:cNvPr id="12" name="Straight Arrow Connector 11">
            <a:extLst>
              <a:ext uri="{FF2B5EF4-FFF2-40B4-BE49-F238E27FC236}">
                <a16:creationId xmlns:a16="http://schemas.microsoft.com/office/drawing/2014/main" id="{155C0809-DC50-01A1-461E-A3CCC2F61740}"/>
              </a:ext>
            </a:extLst>
          </p:cNvPr>
          <p:cNvCxnSpPr>
            <a:cxnSpLocks/>
            <a:stCxn id="11" idx="0"/>
            <a:endCxn id="10" idx="2"/>
          </p:cNvCxnSpPr>
          <p:nvPr/>
        </p:nvCxnSpPr>
        <p:spPr>
          <a:xfrm flipV="1">
            <a:off x="233988" y="2886333"/>
            <a:ext cx="1074267" cy="1074916"/>
          </a:xfrm>
          <a:prstGeom prst="straightConnector1">
            <a:avLst/>
          </a:prstGeom>
          <a:ln w="12700">
            <a:solidFill>
              <a:schemeClr val="tx1">
                <a:alpha val="19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graphicFrame>
        <p:nvGraphicFramePr>
          <p:cNvPr id="21" name="Table 20">
            <a:extLst>
              <a:ext uri="{FF2B5EF4-FFF2-40B4-BE49-F238E27FC236}">
                <a16:creationId xmlns:a16="http://schemas.microsoft.com/office/drawing/2014/main" id="{7C0DA2CA-A5F7-8017-9F9B-65A88167BAB9}"/>
              </a:ext>
            </a:extLst>
          </p:cNvPr>
          <p:cNvGraphicFramePr>
            <a:graphicFrameLocks noGrp="1"/>
          </p:cNvGraphicFramePr>
          <p:nvPr/>
        </p:nvGraphicFramePr>
        <p:xfrm>
          <a:off x="2672659" y="4817971"/>
          <a:ext cx="1892830" cy="960120"/>
        </p:xfrm>
        <a:graphic>
          <a:graphicData uri="http://schemas.openxmlformats.org/drawingml/2006/table">
            <a:tbl>
              <a:tblPr firstRow="1" bandRow="1">
                <a:tableStyleId>{5A111915-BE36-4E01-A7E5-04B1672EAD32}</a:tableStyleId>
              </a:tblPr>
              <a:tblGrid>
                <a:gridCol w="946415">
                  <a:extLst>
                    <a:ext uri="{9D8B030D-6E8A-4147-A177-3AD203B41FA5}">
                      <a16:colId xmlns:a16="http://schemas.microsoft.com/office/drawing/2014/main" val="1335533264"/>
                    </a:ext>
                  </a:extLst>
                </a:gridCol>
                <a:gridCol w="946415">
                  <a:extLst>
                    <a:ext uri="{9D8B030D-6E8A-4147-A177-3AD203B41FA5}">
                      <a16:colId xmlns:a16="http://schemas.microsoft.com/office/drawing/2014/main" val="3163197498"/>
                    </a:ext>
                  </a:extLst>
                </a:gridCol>
              </a:tblGrid>
              <a:tr h="221436">
                <a:tc>
                  <a:txBody>
                    <a:bodyPr/>
                    <a:lstStyle/>
                    <a:p>
                      <a:pPr algn="ctr"/>
                      <a:r>
                        <a:rPr lang="en-US" sz="1500" b="1" dirty="0" err="1"/>
                        <a:t>a.ID</a:t>
                      </a:r>
                      <a:endParaRPr lang="en-US" sz="1500" b="1" dirty="0"/>
                    </a:p>
                  </a:txBody>
                  <a:tcPr/>
                </a:tc>
                <a:tc>
                  <a:txBody>
                    <a:bodyPr/>
                    <a:lstStyle/>
                    <a:p>
                      <a:pPr algn="ctr"/>
                      <a:r>
                        <a:rPr lang="en-US" sz="1500" b="1" dirty="0"/>
                        <a:t>name</a:t>
                      </a:r>
                    </a:p>
                  </a:txBody>
                  <a:tcPr/>
                </a:tc>
                <a:extLst>
                  <a:ext uri="{0D108BD9-81ED-4DB2-BD59-A6C34878D82A}">
                    <a16:rowId xmlns:a16="http://schemas.microsoft.com/office/drawing/2014/main" val="3466323382"/>
                  </a:ext>
                </a:extLst>
              </a:tr>
              <a:tr h="221436">
                <a:tc>
                  <a:txBody>
                    <a:bodyPr/>
                    <a:lstStyle/>
                    <a:p>
                      <a:pPr algn="ctr"/>
                      <a:r>
                        <a:rPr lang="en-US" sz="1500" b="0" dirty="0"/>
                        <a:t>7</a:t>
                      </a:r>
                    </a:p>
                  </a:txBody>
                  <a:tcPr/>
                </a:tc>
                <a:tc>
                  <a:txBody>
                    <a:bodyPr/>
                    <a:lstStyle/>
                    <a:p>
                      <a:pPr algn="ctr"/>
                      <a:r>
                        <a:rPr lang="en-US" sz="1500" b="0" dirty="0"/>
                        <a:t>Liz</a:t>
                      </a:r>
                    </a:p>
                  </a:txBody>
                  <a:tcPr/>
                </a:tc>
                <a:extLst>
                  <a:ext uri="{0D108BD9-81ED-4DB2-BD59-A6C34878D82A}">
                    <a16:rowId xmlns:a16="http://schemas.microsoft.com/office/drawing/2014/main" val="2929948073"/>
                  </a:ext>
                </a:extLst>
              </a:tr>
              <a:tr h="221436">
                <a:tc>
                  <a:txBody>
                    <a:bodyPr/>
                    <a:lstStyle/>
                    <a:p>
                      <a:pPr algn="ctr"/>
                      <a:r>
                        <a:rPr lang="en-US" sz="1500" b="0" dirty="0"/>
                        <a:t>19</a:t>
                      </a:r>
                    </a:p>
                  </a:txBody>
                  <a:tcPr/>
                </a:tc>
                <a:tc>
                  <a:txBody>
                    <a:bodyPr/>
                    <a:lstStyle/>
                    <a:p>
                      <a:pPr algn="ctr"/>
                      <a:r>
                        <a:rPr lang="en-US" sz="1500" b="0" dirty="0"/>
                        <a:t>Liz</a:t>
                      </a:r>
                    </a:p>
                  </a:txBody>
                  <a:tcPr/>
                </a:tc>
                <a:extLst>
                  <a:ext uri="{0D108BD9-81ED-4DB2-BD59-A6C34878D82A}">
                    <a16:rowId xmlns:a16="http://schemas.microsoft.com/office/drawing/2014/main" val="182467993"/>
                  </a:ext>
                </a:extLst>
              </a:tr>
            </a:tbl>
          </a:graphicData>
        </a:graphic>
      </p:graphicFrame>
      <p:graphicFrame>
        <p:nvGraphicFramePr>
          <p:cNvPr id="25" name="Table 24">
            <a:extLst>
              <a:ext uri="{FF2B5EF4-FFF2-40B4-BE49-F238E27FC236}">
                <a16:creationId xmlns:a16="http://schemas.microsoft.com/office/drawing/2014/main" id="{DCB98F20-7B73-739B-711A-9BF08FD6D82E}"/>
              </a:ext>
            </a:extLst>
          </p:cNvPr>
          <p:cNvGraphicFramePr>
            <a:graphicFrameLocks noGrp="1"/>
          </p:cNvGraphicFramePr>
          <p:nvPr/>
        </p:nvGraphicFramePr>
        <p:xfrm>
          <a:off x="14875" y="4450121"/>
          <a:ext cx="1746124" cy="1280160"/>
        </p:xfrm>
        <a:graphic>
          <a:graphicData uri="http://schemas.openxmlformats.org/drawingml/2006/table">
            <a:tbl>
              <a:tblPr firstRow="1" bandRow="1">
                <a:tableStyleId>{5A111915-BE36-4E01-A7E5-04B1672EAD32}</a:tableStyleId>
              </a:tblPr>
              <a:tblGrid>
                <a:gridCol w="637731">
                  <a:extLst>
                    <a:ext uri="{9D8B030D-6E8A-4147-A177-3AD203B41FA5}">
                      <a16:colId xmlns:a16="http://schemas.microsoft.com/office/drawing/2014/main" val="3163197498"/>
                    </a:ext>
                  </a:extLst>
                </a:gridCol>
                <a:gridCol w="1108393">
                  <a:extLst>
                    <a:ext uri="{9D8B030D-6E8A-4147-A177-3AD203B41FA5}">
                      <a16:colId xmlns:a16="http://schemas.microsoft.com/office/drawing/2014/main" val="98673059"/>
                    </a:ext>
                  </a:extLst>
                </a:gridCol>
              </a:tblGrid>
              <a:tr h="221436">
                <a:tc>
                  <a:txBody>
                    <a:bodyPr/>
                    <a:lstStyle/>
                    <a:p>
                      <a:pPr algn="ctr"/>
                      <a:r>
                        <a:rPr lang="en-US" sz="1500" b="1" dirty="0" err="1"/>
                        <a:t>srcID</a:t>
                      </a:r>
                      <a:endParaRPr lang="en-US" sz="1500" b="1" dirty="0"/>
                    </a:p>
                  </a:txBody>
                  <a:tcPr/>
                </a:tc>
                <a:tc>
                  <a:txBody>
                    <a:bodyPr/>
                    <a:lstStyle/>
                    <a:p>
                      <a:pPr algn="ctr"/>
                      <a:r>
                        <a:rPr lang="en-US" sz="1500" b="1" dirty="0" err="1"/>
                        <a:t>dstID</a:t>
                      </a:r>
                      <a:endParaRPr lang="en-US" sz="1500" b="1" dirty="0"/>
                    </a:p>
                  </a:txBody>
                  <a:tcPr/>
                </a:tc>
                <a:extLst>
                  <a:ext uri="{0D108BD9-81ED-4DB2-BD59-A6C34878D82A}">
                    <a16:rowId xmlns:a16="http://schemas.microsoft.com/office/drawing/2014/main" val="3466323382"/>
                  </a:ext>
                </a:extLst>
              </a:tr>
              <a:tr h="221436">
                <a:tc>
                  <a:txBody>
                    <a:bodyPr/>
                    <a:lstStyle/>
                    <a:p>
                      <a:pPr algn="ctr"/>
                      <a:r>
                        <a:rPr lang="en-US" sz="1500" b="0" dirty="0"/>
                        <a:t>7</a:t>
                      </a:r>
                    </a:p>
                  </a:txBody>
                  <a:tcPr/>
                </a:tc>
                <a:tc>
                  <a:txBody>
                    <a:bodyPr/>
                    <a:lstStyle/>
                    <a:p>
                      <a:pPr algn="ctr"/>
                      <a:r>
                        <a:rPr lang="en-US" sz="1500" b="0" dirty="0"/>
                        <a:t>107</a:t>
                      </a:r>
                    </a:p>
                  </a:txBody>
                  <a:tcPr/>
                </a:tc>
                <a:extLst>
                  <a:ext uri="{0D108BD9-81ED-4DB2-BD59-A6C34878D82A}">
                    <a16:rowId xmlns:a16="http://schemas.microsoft.com/office/drawing/2014/main" val="1489887465"/>
                  </a:ext>
                </a:extLst>
              </a:tr>
              <a:tr h="221436">
                <a:tc>
                  <a:txBody>
                    <a:bodyPr/>
                    <a:lstStyle/>
                    <a:p>
                      <a:pPr algn="ctr"/>
                      <a:r>
                        <a:rPr lang="en-US" sz="1500" b="0" dirty="0"/>
                        <a:t>8</a:t>
                      </a:r>
                    </a:p>
                  </a:txBody>
                  <a:tcPr/>
                </a:tc>
                <a:tc>
                  <a:txBody>
                    <a:bodyPr/>
                    <a:lstStyle/>
                    <a:p>
                      <a:pPr algn="ctr"/>
                      <a:r>
                        <a:rPr lang="en-US" sz="1500" b="0" dirty="0"/>
                        <a:t>66</a:t>
                      </a:r>
                    </a:p>
                  </a:txBody>
                  <a:tcPr/>
                </a:tc>
                <a:extLst>
                  <a:ext uri="{0D108BD9-81ED-4DB2-BD59-A6C34878D82A}">
                    <a16:rowId xmlns:a16="http://schemas.microsoft.com/office/drawing/2014/main" val="1902930475"/>
                  </a:ext>
                </a:extLst>
              </a:tr>
              <a:tr h="221436">
                <a:tc>
                  <a:txBody>
                    <a:bodyPr/>
                    <a:lstStyle/>
                    <a:p>
                      <a:pPr algn="ctr"/>
                      <a:r>
                        <a:rPr lang="en-US" sz="1500" b="0" dirty="0"/>
                        <a:t>7</a:t>
                      </a:r>
                    </a:p>
                  </a:txBody>
                  <a:tcPr/>
                </a:tc>
                <a:tc>
                  <a:txBody>
                    <a:bodyPr/>
                    <a:lstStyle/>
                    <a:p>
                      <a:pPr algn="ctr"/>
                      <a:r>
                        <a:rPr lang="en-US" sz="1500" b="0" dirty="0"/>
                        <a:t>15</a:t>
                      </a:r>
                    </a:p>
                  </a:txBody>
                  <a:tcPr/>
                </a:tc>
                <a:extLst>
                  <a:ext uri="{0D108BD9-81ED-4DB2-BD59-A6C34878D82A}">
                    <a16:rowId xmlns:a16="http://schemas.microsoft.com/office/drawing/2014/main" val="2465660069"/>
                  </a:ext>
                </a:extLst>
              </a:tr>
            </a:tbl>
          </a:graphicData>
        </a:graphic>
      </p:graphicFrame>
      <p:graphicFrame>
        <p:nvGraphicFramePr>
          <p:cNvPr id="26" name="Table 25">
            <a:extLst>
              <a:ext uri="{FF2B5EF4-FFF2-40B4-BE49-F238E27FC236}">
                <a16:creationId xmlns:a16="http://schemas.microsoft.com/office/drawing/2014/main" id="{B4AE2305-7984-CB2A-E81D-A515C40AA7CB}"/>
              </a:ext>
            </a:extLst>
          </p:cNvPr>
          <p:cNvGraphicFramePr>
            <a:graphicFrameLocks noGrp="1"/>
          </p:cNvGraphicFramePr>
          <p:nvPr/>
        </p:nvGraphicFramePr>
        <p:xfrm>
          <a:off x="3101561" y="3082320"/>
          <a:ext cx="1404937" cy="1280160"/>
        </p:xfrm>
        <a:graphic>
          <a:graphicData uri="http://schemas.openxmlformats.org/drawingml/2006/table">
            <a:tbl>
              <a:tblPr firstRow="1" bandRow="1">
                <a:tableStyleId>{7E9639D4-E3E2-4D34-9284-5A2195B3D0D7}</a:tableStyleId>
              </a:tblPr>
              <a:tblGrid>
                <a:gridCol w="496570">
                  <a:extLst>
                    <a:ext uri="{9D8B030D-6E8A-4147-A177-3AD203B41FA5}">
                      <a16:colId xmlns:a16="http://schemas.microsoft.com/office/drawing/2014/main" val="1641873999"/>
                    </a:ext>
                  </a:extLst>
                </a:gridCol>
                <a:gridCol w="908367">
                  <a:extLst>
                    <a:ext uri="{9D8B030D-6E8A-4147-A177-3AD203B41FA5}">
                      <a16:colId xmlns:a16="http://schemas.microsoft.com/office/drawing/2014/main" val="3163197498"/>
                    </a:ext>
                  </a:extLst>
                </a:gridCol>
              </a:tblGrid>
              <a:tr h="221436">
                <a:tc gridSpan="2">
                  <a:txBody>
                    <a:bodyPr/>
                    <a:lstStyle/>
                    <a:p>
                      <a:pPr algn="ctr"/>
                      <a:r>
                        <a:rPr lang="en-US" sz="1500" b="1" dirty="0"/>
                        <a:t>Hash Table</a:t>
                      </a:r>
                    </a:p>
                  </a:txBody>
                  <a:tcPr/>
                </a:tc>
                <a:tc hMerge="1">
                  <a:txBody>
                    <a:bodyPr/>
                    <a:lstStyle/>
                    <a:p>
                      <a:pPr algn="ctr"/>
                      <a:endParaRPr lang="en-US" sz="1500" b="1" dirty="0"/>
                    </a:p>
                  </a:txBody>
                  <a:tcPr/>
                </a:tc>
                <a:extLst>
                  <a:ext uri="{0D108BD9-81ED-4DB2-BD59-A6C34878D82A}">
                    <a16:rowId xmlns:a16="http://schemas.microsoft.com/office/drawing/2014/main" val="2302377698"/>
                  </a:ext>
                </a:extLst>
              </a:tr>
              <a:tr h="221436">
                <a:tc>
                  <a:txBody>
                    <a:bodyPr/>
                    <a:lstStyle/>
                    <a:p>
                      <a:pPr algn="ctr"/>
                      <a:r>
                        <a:rPr lang="en-US" sz="1500" b="1" dirty="0"/>
                        <a:t>key</a:t>
                      </a:r>
                    </a:p>
                  </a:txBody>
                  <a:tcPr/>
                </a:tc>
                <a:tc>
                  <a:txBody>
                    <a:bodyPr/>
                    <a:lstStyle/>
                    <a:p>
                      <a:pPr algn="ctr"/>
                      <a:r>
                        <a:rPr lang="en-US" sz="1500" b="1" baseline="0" dirty="0"/>
                        <a:t>values</a:t>
                      </a:r>
                    </a:p>
                  </a:txBody>
                  <a:tcPr/>
                </a:tc>
                <a:extLst>
                  <a:ext uri="{0D108BD9-81ED-4DB2-BD59-A6C34878D82A}">
                    <a16:rowId xmlns:a16="http://schemas.microsoft.com/office/drawing/2014/main" val="3466323382"/>
                  </a:ext>
                </a:extLst>
              </a:tr>
              <a:tr h="221436">
                <a:tc>
                  <a:txBody>
                    <a:bodyPr/>
                    <a:lstStyle/>
                    <a:p>
                      <a:pPr algn="ctr"/>
                      <a:r>
                        <a:rPr lang="en-US" sz="1500" b="0" dirty="0"/>
                        <a:t>7</a:t>
                      </a:r>
                    </a:p>
                  </a:txBody>
                  <a:tcPr/>
                </a:tc>
                <a:tc>
                  <a:txBody>
                    <a:bodyPr/>
                    <a:lstStyle/>
                    <a:p>
                      <a:pPr algn="ctr"/>
                      <a:r>
                        <a:rPr lang="en-US" sz="1500" b="0" dirty="0"/>
                        <a:t>Liz</a:t>
                      </a:r>
                    </a:p>
                  </a:txBody>
                  <a:tcPr/>
                </a:tc>
                <a:extLst>
                  <a:ext uri="{0D108BD9-81ED-4DB2-BD59-A6C34878D82A}">
                    <a16:rowId xmlns:a16="http://schemas.microsoft.com/office/drawing/2014/main" val="1489887465"/>
                  </a:ext>
                </a:extLst>
              </a:tr>
              <a:tr h="221436">
                <a:tc>
                  <a:txBody>
                    <a:bodyPr/>
                    <a:lstStyle/>
                    <a:p>
                      <a:pPr algn="ctr"/>
                      <a:r>
                        <a:rPr lang="en-US" sz="1500" b="0" dirty="0"/>
                        <a:t>19</a:t>
                      </a:r>
                    </a:p>
                  </a:txBody>
                  <a:tcPr/>
                </a:tc>
                <a:tc>
                  <a:txBody>
                    <a:bodyPr/>
                    <a:lstStyle/>
                    <a:p>
                      <a:pPr algn="ctr"/>
                      <a:r>
                        <a:rPr lang="en-US" sz="1500" b="0" dirty="0"/>
                        <a:t>Liz</a:t>
                      </a:r>
                    </a:p>
                  </a:txBody>
                  <a:tcPr/>
                </a:tc>
                <a:extLst>
                  <a:ext uri="{0D108BD9-81ED-4DB2-BD59-A6C34878D82A}">
                    <a16:rowId xmlns:a16="http://schemas.microsoft.com/office/drawing/2014/main" val="2523992445"/>
                  </a:ext>
                </a:extLst>
              </a:tr>
            </a:tbl>
          </a:graphicData>
        </a:graphic>
      </p:graphicFrame>
      <p:graphicFrame>
        <p:nvGraphicFramePr>
          <p:cNvPr id="43" name="Table 42">
            <a:extLst>
              <a:ext uri="{FF2B5EF4-FFF2-40B4-BE49-F238E27FC236}">
                <a16:creationId xmlns:a16="http://schemas.microsoft.com/office/drawing/2014/main" id="{E943FEC3-D555-BC1A-BC30-C673DAC4DE0E}"/>
              </a:ext>
            </a:extLst>
          </p:cNvPr>
          <p:cNvGraphicFramePr>
            <a:graphicFrameLocks noGrp="1"/>
          </p:cNvGraphicFramePr>
          <p:nvPr/>
        </p:nvGraphicFramePr>
        <p:xfrm>
          <a:off x="1042980" y="2575979"/>
          <a:ext cx="2112666" cy="960120"/>
        </p:xfrm>
        <a:graphic>
          <a:graphicData uri="http://schemas.openxmlformats.org/drawingml/2006/table">
            <a:tbl>
              <a:tblPr firstRow="1" bandRow="1">
                <a:tableStyleId>{5A111915-BE36-4E01-A7E5-04B1672EAD32}</a:tableStyleId>
              </a:tblPr>
              <a:tblGrid>
                <a:gridCol w="618363">
                  <a:extLst>
                    <a:ext uri="{9D8B030D-6E8A-4147-A177-3AD203B41FA5}">
                      <a16:colId xmlns:a16="http://schemas.microsoft.com/office/drawing/2014/main" val="3163197498"/>
                    </a:ext>
                  </a:extLst>
                </a:gridCol>
                <a:gridCol w="678010">
                  <a:extLst>
                    <a:ext uri="{9D8B030D-6E8A-4147-A177-3AD203B41FA5}">
                      <a16:colId xmlns:a16="http://schemas.microsoft.com/office/drawing/2014/main" val="98673059"/>
                    </a:ext>
                  </a:extLst>
                </a:gridCol>
                <a:gridCol w="816293">
                  <a:extLst>
                    <a:ext uri="{9D8B030D-6E8A-4147-A177-3AD203B41FA5}">
                      <a16:colId xmlns:a16="http://schemas.microsoft.com/office/drawing/2014/main" val="4178502778"/>
                    </a:ext>
                  </a:extLst>
                </a:gridCol>
              </a:tblGrid>
              <a:tr h="221436">
                <a:tc>
                  <a:txBody>
                    <a:bodyPr/>
                    <a:lstStyle/>
                    <a:p>
                      <a:pPr algn="ctr"/>
                      <a:r>
                        <a:rPr lang="en-US" sz="1500" b="1" dirty="0" err="1"/>
                        <a:t>srcID</a:t>
                      </a:r>
                      <a:endParaRPr lang="en-US" sz="1500" b="1" dirty="0"/>
                    </a:p>
                  </a:txBody>
                  <a:tcPr/>
                </a:tc>
                <a:tc>
                  <a:txBody>
                    <a:bodyPr/>
                    <a:lstStyle/>
                    <a:p>
                      <a:pPr algn="ctr"/>
                      <a:r>
                        <a:rPr lang="en-US" sz="1500" b="1" dirty="0" err="1"/>
                        <a:t>dstID</a:t>
                      </a:r>
                      <a:endParaRPr lang="en-US" sz="1500" b="1" dirty="0"/>
                    </a:p>
                  </a:txBody>
                  <a:tcPr/>
                </a:tc>
                <a:tc>
                  <a:txBody>
                    <a:bodyPr/>
                    <a:lstStyle/>
                    <a:p>
                      <a:pPr algn="ctr"/>
                      <a:r>
                        <a:rPr lang="en-US" sz="1500" b="1" dirty="0" err="1"/>
                        <a:t>a.name</a:t>
                      </a:r>
                      <a:endParaRPr lang="en-US" sz="1500" b="1" dirty="0"/>
                    </a:p>
                  </a:txBody>
                  <a:tcPr/>
                </a:tc>
                <a:extLst>
                  <a:ext uri="{0D108BD9-81ED-4DB2-BD59-A6C34878D82A}">
                    <a16:rowId xmlns:a16="http://schemas.microsoft.com/office/drawing/2014/main" val="3466323382"/>
                  </a:ext>
                </a:extLst>
              </a:tr>
              <a:tr h="221436">
                <a:tc>
                  <a:txBody>
                    <a:bodyPr/>
                    <a:lstStyle/>
                    <a:p>
                      <a:pPr algn="ctr"/>
                      <a:r>
                        <a:rPr lang="en-US" sz="1500" b="0" dirty="0"/>
                        <a:t>7</a:t>
                      </a:r>
                    </a:p>
                  </a:txBody>
                  <a:tcPr/>
                </a:tc>
                <a:tc>
                  <a:txBody>
                    <a:bodyPr/>
                    <a:lstStyle/>
                    <a:p>
                      <a:pPr algn="ctr"/>
                      <a:r>
                        <a:rPr lang="en-US" sz="1500" b="0" dirty="0"/>
                        <a:t>107</a:t>
                      </a:r>
                    </a:p>
                  </a:txBody>
                  <a:tcPr/>
                </a:tc>
                <a:tc>
                  <a:txBody>
                    <a:bodyPr/>
                    <a:lstStyle/>
                    <a:p>
                      <a:pPr algn="ctr"/>
                      <a:r>
                        <a:rPr lang="en-US" sz="1500" b="0" dirty="0"/>
                        <a:t>Liz</a:t>
                      </a:r>
                    </a:p>
                  </a:txBody>
                  <a:tcPr/>
                </a:tc>
                <a:extLst>
                  <a:ext uri="{0D108BD9-81ED-4DB2-BD59-A6C34878D82A}">
                    <a16:rowId xmlns:a16="http://schemas.microsoft.com/office/drawing/2014/main" val="1489887465"/>
                  </a:ext>
                </a:extLst>
              </a:tr>
              <a:tr h="221436">
                <a:tc>
                  <a:txBody>
                    <a:bodyPr/>
                    <a:lstStyle/>
                    <a:p>
                      <a:pPr algn="ctr"/>
                      <a:r>
                        <a:rPr lang="en-US" sz="1500" b="0" dirty="0"/>
                        <a:t>7</a:t>
                      </a:r>
                    </a:p>
                  </a:txBody>
                  <a:tcPr/>
                </a:tc>
                <a:tc>
                  <a:txBody>
                    <a:bodyPr/>
                    <a:lstStyle/>
                    <a:p>
                      <a:pPr algn="ctr"/>
                      <a:r>
                        <a:rPr lang="en-US" sz="1500" b="0" dirty="0"/>
                        <a:t>15</a:t>
                      </a:r>
                    </a:p>
                  </a:txBody>
                  <a:tcPr/>
                </a:tc>
                <a:tc>
                  <a:txBody>
                    <a:bodyPr/>
                    <a:lstStyle/>
                    <a:p>
                      <a:pPr algn="ctr"/>
                      <a:r>
                        <a:rPr lang="en-US" sz="1500" b="0" dirty="0"/>
                        <a:t>Liz</a:t>
                      </a:r>
                    </a:p>
                  </a:txBody>
                  <a:tcPr/>
                </a:tc>
                <a:extLst>
                  <a:ext uri="{0D108BD9-81ED-4DB2-BD59-A6C34878D82A}">
                    <a16:rowId xmlns:a16="http://schemas.microsoft.com/office/drawing/2014/main" val="2465660069"/>
                  </a:ext>
                </a:extLst>
              </a:tr>
            </a:tbl>
          </a:graphicData>
        </a:graphic>
      </p:graphicFrame>
    </p:spTree>
    <p:custDataLst>
      <p:tags r:id="rId1"/>
    </p:custDataLst>
    <p:extLst>
      <p:ext uri="{BB962C8B-B14F-4D97-AF65-F5344CB8AC3E}">
        <p14:creationId xmlns:p14="http://schemas.microsoft.com/office/powerpoint/2010/main" val="312996514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0" presetClass="path" presetSubtype="0" accel="50000" decel="50000" fill="hold" nodeType="clickEffect">
                                  <p:stCondLst>
                                    <p:cond delay="0"/>
                                  </p:stCondLst>
                                  <p:childTnLst>
                                    <p:animMotion origin="layout" path="M -0.02014 -0.03032 L -0.13298 -0.15185 " pathEditMode="relative" ptsTypes="AA">
                                      <p:cBhvr>
                                        <p:cTn id="16" dur="2000" fill="hold"/>
                                        <p:tgtEl>
                                          <p:spTgt spid="21"/>
                                        </p:tgtEl>
                                        <p:attrNameLst>
                                          <p:attrName>ppt_x</p:attrName>
                                          <p:attrName>ppt_y</p:attrName>
                                        </p:attrNameLst>
                                      </p:cBhvr>
                                    </p:animMotion>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nodeType="clickEffect">
                                  <p:stCondLst>
                                    <p:cond delay="0"/>
                                  </p:stCondLst>
                                  <p:childTnLst>
                                    <p:set>
                                      <p:cBhvr>
                                        <p:cTn id="20" dur="1" fill="hold">
                                          <p:stCondLst>
                                            <p:cond delay="0"/>
                                          </p:stCondLst>
                                        </p:cTn>
                                        <p:tgtEl>
                                          <p:spTgt spid="21"/>
                                        </p:tgtEl>
                                        <p:attrNameLst>
                                          <p:attrName>style.visibility</p:attrName>
                                        </p:attrNameLst>
                                      </p:cBhvr>
                                      <p:to>
                                        <p:strVal val="hidden"/>
                                      </p:to>
                                    </p:set>
                                  </p:childTnLst>
                                </p:cTn>
                              </p:par>
                              <p:par>
                                <p:cTn id="21" presetID="1" presetClass="entr" presetSubtype="0" fill="hold" nodeType="with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4">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0" presetClass="path" presetSubtype="0" accel="50000" decel="50000" fill="hold" nodeType="clickEffect">
                                  <p:stCondLst>
                                    <p:cond delay="0"/>
                                  </p:stCondLst>
                                  <p:childTnLst>
                                    <p:animMotion origin="layout" path="M -0.01267 0.03032 L 0.05208 -0.09537 " pathEditMode="relative" rAng="0" ptsTypes="AA">
                                      <p:cBhvr>
                                        <p:cTn id="34" dur="2000" fill="hold"/>
                                        <p:tgtEl>
                                          <p:spTgt spid="25"/>
                                        </p:tgtEl>
                                        <p:attrNameLst>
                                          <p:attrName>ppt_x</p:attrName>
                                          <p:attrName>ppt_y</p:attrName>
                                        </p:attrNameLst>
                                      </p:cBhvr>
                                      <p:rCtr x="3229" y="-6296"/>
                                    </p:animMotion>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nodeType="clickEffect">
                                  <p:stCondLst>
                                    <p:cond delay="0"/>
                                  </p:stCondLst>
                                  <p:childTnLst>
                                    <p:set>
                                      <p:cBhvr>
                                        <p:cTn id="38" dur="1" fill="hold">
                                          <p:stCondLst>
                                            <p:cond delay="0"/>
                                          </p:stCondLst>
                                        </p:cTn>
                                        <p:tgtEl>
                                          <p:spTgt spid="25"/>
                                        </p:tgtEl>
                                        <p:attrNameLst>
                                          <p:attrName>style.visibility</p:attrName>
                                        </p:attrNameLst>
                                      </p:cBhvr>
                                      <p:to>
                                        <p:strVal val="hidden"/>
                                      </p:to>
                                    </p:set>
                                  </p:childTnLst>
                                </p:cTn>
                              </p:par>
                              <p:par>
                                <p:cTn id="39" presetID="1" presetClass="entr" presetSubtype="0" fill="hold" nodeType="withEffect">
                                  <p:stCondLst>
                                    <p:cond delay="0"/>
                                  </p:stCondLst>
                                  <p:childTnLst>
                                    <p:set>
                                      <p:cBhvr>
                                        <p:cTn id="40" dur="1" fill="hold">
                                          <p:stCondLst>
                                            <p:cond delay="0"/>
                                          </p:stCondLst>
                                        </p:cTn>
                                        <p:tgtEl>
                                          <p:spTgt spid="43"/>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24">
                                            <p:txEl>
                                              <p:pRg st="3" end="3"/>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4">
                                            <p:txEl>
                                              <p:pRg st="4" end="4"/>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42"/>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65CC13EC-677E-384F-B278-2939878C589F}" type="slidenum">
              <a:rPr lang="en-US" smtClean="0"/>
              <a:t>29</a:t>
            </a:fld>
            <a:endParaRPr lang="en-US"/>
          </a:p>
        </p:txBody>
      </p:sp>
      <p:pic>
        <p:nvPicPr>
          <p:cNvPr id="8" name="Picture 7">
            <a:extLst>
              <a:ext uri="{FF2B5EF4-FFF2-40B4-BE49-F238E27FC236}">
                <a16:creationId xmlns:a16="http://schemas.microsoft.com/office/drawing/2014/main" id="{D3FAEB29-EA81-A841-A0F8-3C4626FAA821}"/>
              </a:ext>
            </a:extLst>
          </p:cNvPr>
          <p:cNvPicPr>
            <a:picLocks noChangeAspect="1"/>
          </p:cNvPicPr>
          <p:nvPr/>
        </p:nvPicPr>
        <p:blipFill>
          <a:blip r:embed="rId4"/>
          <a:stretch>
            <a:fillRect/>
          </a:stretch>
        </p:blipFill>
        <p:spPr>
          <a:xfrm>
            <a:off x="19126" y="6496076"/>
            <a:ext cx="1009574" cy="336524"/>
          </a:xfrm>
          <a:prstGeom prst="rect">
            <a:avLst/>
          </a:prstGeom>
        </p:spPr>
      </p:pic>
      <p:cxnSp>
        <p:nvCxnSpPr>
          <p:cNvPr id="6" name="Straight Connector 5">
            <a:extLst>
              <a:ext uri="{FF2B5EF4-FFF2-40B4-BE49-F238E27FC236}">
                <a16:creationId xmlns:a16="http://schemas.microsoft.com/office/drawing/2014/main" id="{3130F25C-FC27-4143-ACE5-A9DA5A864F51}"/>
              </a:ext>
            </a:extLst>
          </p:cNvPr>
          <p:cNvCxnSpPr/>
          <p:nvPr/>
        </p:nvCxnSpPr>
        <p:spPr>
          <a:xfrm>
            <a:off x="-6511" y="664644"/>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8D7CF6F-15E9-BC00-8A48-54CCAF14A233}"/>
              </a:ext>
            </a:extLst>
          </p:cNvPr>
          <p:cNvSpPr txBox="1"/>
          <p:nvPr/>
        </p:nvSpPr>
        <p:spPr>
          <a:xfrm>
            <a:off x="-6511" y="0"/>
            <a:ext cx="9089425" cy="646331"/>
          </a:xfrm>
          <a:prstGeom prst="rect">
            <a:avLst/>
          </a:prstGeom>
          <a:noFill/>
          <a:effectLst/>
        </p:spPr>
        <p:txBody>
          <a:bodyPr wrap="square" rtlCol="0">
            <a:spAutoFit/>
          </a:bodyPr>
          <a:lstStyle/>
          <a:p>
            <a:pPr marL="274320" indent="-457200"/>
            <a:r>
              <a:rPr lang="en-US" sz="3600" kern="0" dirty="0">
                <a:solidFill>
                  <a:srgbClr val="000000"/>
                </a:solidFill>
                <a:latin typeface="Helvetica" pitchFamily="2" charset="0"/>
                <a:cs typeface="Arial" panose="020B0604020202020204" pitchFamily="34" charset="0"/>
              </a:rPr>
              <a:t>Back to Our Design Goals</a:t>
            </a:r>
            <a:endParaRPr lang="en-US" sz="3600" dirty="0">
              <a:latin typeface="Helvetica" pitchFamily="2" charset="0"/>
              <a:cs typeface="Arial" panose="020B0604020202020204" pitchFamily="34" charset="0"/>
            </a:endParaRPr>
          </a:p>
        </p:txBody>
      </p:sp>
      <p:sp>
        <p:nvSpPr>
          <p:cNvPr id="2" name="Rectangle 1">
            <a:extLst>
              <a:ext uri="{FF2B5EF4-FFF2-40B4-BE49-F238E27FC236}">
                <a16:creationId xmlns:a16="http://schemas.microsoft.com/office/drawing/2014/main" id="{4517328F-3BB0-3A88-66DD-5BC9C92A4A59}"/>
              </a:ext>
            </a:extLst>
          </p:cNvPr>
          <p:cNvSpPr/>
          <p:nvPr/>
        </p:nvSpPr>
        <p:spPr>
          <a:xfrm>
            <a:off x="-1" y="664644"/>
            <a:ext cx="9076403" cy="1499641"/>
          </a:xfrm>
          <a:prstGeom prst="rect">
            <a:avLst/>
          </a:prstGeom>
        </p:spPr>
        <p:txBody>
          <a:bodyPr wrap="square">
            <a:spAutoFit/>
          </a:bodyPr>
          <a:lstStyle/>
          <a:p>
            <a:pPr marL="457200" indent="-457200">
              <a:lnSpc>
                <a:spcPct val="150000"/>
              </a:lnSpc>
              <a:buFont typeface="+mj-lt"/>
              <a:buAutoNum type="arabicPeriod"/>
            </a:pPr>
            <a:r>
              <a:rPr lang="en-US" sz="2100" dirty="0">
                <a:latin typeface="Helvetica" pitchFamily="2" charset="0"/>
                <a:cs typeface="Arial" panose="020B0604020202020204" pitchFamily="34" charset="0"/>
              </a:rPr>
              <a:t>Factorize intermediate results</a:t>
            </a:r>
          </a:p>
          <a:p>
            <a:pPr marL="457200" indent="-457200">
              <a:lnSpc>
                <a:spcPct val="150000"/>
              </a:lnSpc>
              <a:buFont typeface="+mj-lt"/>
              <a:buAutoNum type="arabicPeriod"/>
            </a:pPr>
            <a:r>
              <a:rPr lang="en-US" sz="2100" dirty="0">
                <a:latin typeface="Helvetica" pitchFamily="2" charset="0"/>
                <a:cs typeface="Arial" panose="020B0604020202020204" pitchFamily="34" charset="0"/>
              </a:rPr>
              <a:t>Always perform sequential scans of node/edge properties</a:t>
            </a:r>
          </a:p>
          <a:p>
            <a:pPr marL="457200" indent="-457200">
              <a:lnSpc>
                <a:spcPct val="150000"/>
              </a:lnSpc>
              <a:buFont typeface="+mj-lt"/>
              <a:buAutoNum type="arabicPeriod"/>
            </a:pPr>
            <a:r>
              <a:rPr lang="en-US" sz="2100" dirty="0">
                <a:latin typeface="Helvetica" pitchFamily="2" charset="0"/>
                <a:cs typeface="Arial" panose="020B0604020202020204" pitchFamily="34" charset="0"/>
              </a:rPr>
              <a:t>Avoid full scans of properties when possible</a:t>
            </a:r>
          </a:p>
        </p:txBody>
      </p:sp>
      <p:sp>
        <p:nvSpPr>
          <p:cNvPr id="5" name="Rounded Rectangle 4">
            <a:extLst>
              <a:ext uri="{FF2B5EF4-FFF2-40B4-BE49-F238E27FC236}">
                <a16:creationId xmlns:a16="http://schemas.microsoft.com/office/drawing/2014/main" id="{6D30E412-9B20-1469-70CB-B2AC8C7E2A73}"/>
              </a:ext>
            </a:extLst>
          </p:cNvPr>
          <p:cNvSpPr/>
          <p:nvPr/>
        </p:nvSpPr>
        <p:spPr>
          <a:xfrm>
            <a:off x="67598" y="747199"/>
            <a:ext cx="4108986" cy="444844"/>
          </a:xfrm>
          <a:prstGeom prst="roundRect">
            <a:avLst/>
          </a:prstGeom>
          <a:noFill/>
          <a:ln>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053DFD64-F00F-90FF-FC65-334D185B5FFD}"/>
              </a:ext>
            </a:extLst>
          </p:cNvPr>
          <p:cNvSpPr/>
          <p:nvPr/>
        </p:nvSpPr>
        <p:spPr>
          <a:xfrm>
            <a:off x="67597" y="1274597"/>
            <a:ext cx="7432953" cy="428700"/>
          </a:xfrm>
          <a:prstGeom prst="roundRect">
            <a:avLst/>
          </a:prstGeom>
          <a:noFill/>
          <a:ln>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6B886613-D309-A390-FFF4-E29D2272DAF1}"/>
              </a:ext>
            </a:extLst>
          </p:cNvPr>
          <p:cNvCxnSpPr>
            <a:cxnSpLocks/>
          </p:cNvCxnSpPr>
          <p:nvPr/>
        </p:nvCxnSpPr>
        <p:spPr>
          <a:xfrm>
            <a:off x="4183094" y="986400"/>
            <a:ext cx="852616"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5F3AF7ED-679A-6089-E783-87D4FF6B907D}"/>
              </a:ext>
            </a:extLst>
          </p:cNvPr>
          <p:cNvSpPr txBox="1"/>
          <p:nvPr/>
        </p:nvSpPr>
        <p:spPr>
          <a:xfrm>
            <a:off x="5035710" y="801734"/>
            <a:ext cx="2662549" cy="430887"/>
          </a:xfrm>
          <a:prstGeom prst="rect">
            <a:avLst/>
          </a:prstGeom>
          <a:noFill/>
        </p:spPr>
        <p:txBody>
          <a:bodyPr wrap="square" rtlCol="0">
            <a:spAutoFit/>
          </a:bodyPr>
          <a:lstStyle/>
          <a:p>
            <a:pPr algn="ctr"/>
            <a:r>
              <a:rPr lang="en-US" sz="2200" dirty="0">
                <a:latin typeface="Helvetica" pitchFamily="2" charset="0"/>
                <a:cs typeface="Arial" panose="020B0604020202020204" pitchFamily="34" charset="0"/>
              </a:rPr>
              <a:t>Factorized Vectors</a:t>
            </a:r>
          </a:p>
        </p:txBody>
      </p:sp>
      <p:sp>
        <p:nvSpPr>
          <p:cNvPr id="15" name="TextBox 14">
            <a:extLst>
              <a:ext uri="{FF2B5EF4-FFF2-40B4-BE49-F238E27FC236}">
                <a16:creationId xmlns:a16="http://schemas.microsoft.com/office/drawing/2014/main" id="{531D8B70-DA97-1F1D-EB43-08A919278608}"/>
              </a:ext>
            </a:extLst>
          </p:cNvPr>
          <p:cNvSpPr txBox="1"/>
          <p:nvPr/>
        </p:nvSpPr>
        <p:spPr>
          <a:xfrm>
            <a:off x="6553200" y="2821999"/>
            <a:ext cx="2331024" cy="430887"/>
          </a:xfrm>
          <a:prstGeom prst="rect">
            <a:avLst/>
          </a:prstGeom>
          <a:noFill/>
        </p:spPr>
        <p:txBody>
          <a:bodyPr wrap="square" rtlCol="0">
            <a:spAutoFit/>
          </a:bodyPr>
          <a:lstStyle/>
          <a:p>
            <a:pPr algn="ctr"/>
            <a:r>
              <a:rPr lang="en-US" sz="2200" dirty="0">
                <a:latin typeface="Helvetica" pitchFamily="2" charset="0"/>
                <a:cs typeface="Arial" panose="020B0604020202020204" pitchFamily="34" charset="0"/>
              </a:rPr>
              <a:t>Hash Joins</a:t>
            </a:r>
          </a:p>
        </p:txBody>
      </p:sp>
      <p:cxnSp>
        <p:nvCxnSpPr>
          <p:cNvPr id="16" name="Straight Arrow Connector 15">
            <a:extLst>
              <a:ext uri="{FF2B5EF4-FFF2-40B4-BE49-F238E27FC236}">
                <a16:creationId xmlns:a16="http://schemas.microsoft.com/office/drawing/2014/main" id="{F7BDE241-6433-90A2-CE24-0442A5C9A40A}"/>
              </a:ext>
            </a:extLst>
          </p:cNvPr>
          <p:cNvCxnSpPr>
            <a:cxnSpLocks/>
          </p:cNvCxnSpPr>
          <p:nvPr/>
        </p:nvCxnSpPr>
        <p:spPr>
          <a:xfrm>
            <a:off x="6352296" y="1669898"/>
            <a:ext cx="1700265" cy="1187687"/>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0CB6F4B0-56F8-F7FE-E095-823607859833}"/>
              </a:ext>
            </a:extLst>
          </p:cNvPr>
          <p:cNvSpPr txBox="1"/>
          <p:nvPr/>
        </p:nvSpPr>
        <p:spPr>
          <a:xfrm>
            <a:off x="19126" y="3359615"/>
            <a:ext cx="9118363" cy="2120645"/>
          </a:xfrm>
          <a:prstGeom prst="rect">
            <a:avLst/>
          </a:prstGeom>
          <a:noFill/>
        </p:spPr>
        <p:txBody>
          <a:bodyPr wrap="square" rtlCol="0">
            <a:spAutoFit/>
          </a:bodyPr>
          <a:lstStyle/>
          <a:p>
            <a:pPr marL="342900" indent="-342900">
              <a:lnSpc>
                <a:spcPct val="150000"/>
              </a:lnSpc>
              <a:buFont typeface="Wingdings" pitchFamily="2" charset="2"/>
              <a:buChar char="Ø"/>
            </a:pPr>
            <a:r>
              <a:rPr lang="en-US" sz="2400" kern="0" dirty="0" err="1">
                <a:solidFill>
                  <a:srgbClr val="000000"/>
                </a:solidFill>
                <a:latin typeface="Helvetica" pitchFamily="2" charset="0"/>
                <a:cs typeface="Arial" panose="020B0604020202020204" pitchFamily="34" charset="0"/>
              </a:rPr>
              <a:t>K</a:t>
            </a:r>
            <a:r>
              <a:rPr lang="en-US" sz="2400" dirty="0" err="1">
                <a:solidFill>
                  <a:srgbClr val="000000"/>
                </a:solidFill>
                <a:latin typeface="Helvetica" pitchFamily="2" charset="0"/>
              </a:rPr>
              <a:t>ùzu</a:t>
            </a:r>
            <a:r>
              <a:rPr lang="en-US" sz="2400" dirty="0">
                <a:solidFill>
                  <a:srgbClr val="000000"/>
                </a:solidFill>
                <a:latin typeface="Helvetica" pitchFamily="2" charset="0"/>
              </a:rPr>
              <a:t> Core Join Operators: </a:t>
            </a:r>
          </a:p>
          <a:p>
            <a:pPr marL="800100" lvl="1" indent="-342900">
              <a:lnSpc>
                <a:spcPct val="150000"/>
              </a:lnSpc>
              <a:buFont typeface="Wingdings" pitchFamily="2" charset="2"/>
              <a:buChar char="Ø"/>
            </a:pPr>
            <a:r>
              <a:rPr lang="en-US" sz="2200" dirty="0">
                <a:solidFill>
                  <a:srgbClr val="000000"/>
                </a:solidFill>
                <a:latin typeface="Helvetica" pitchFamily="2" charset="0"/>
                <a:cs typeface="Arial" panose="020B0604020202020204" pitchFamily="34" charset="0"/>
              </a:rPr>
              <a:t>Process Factorized Vectors</a:t>
            </a:r>
          </a:p>
          <a:p>
            <a:pPr marL="800100" lvl="1" indent="-342900">
              <a:lnSpc>
                <a:spcPct val="150000"/>
              </a:lnSpc>
              <a:buFont typeface="Wingdings" pitchFamily="2" charset="2"/>
              <a:buChar char="Ø"/>
            </a:pPr>
            <a:r>
              <a:rPr lang="en-US" sz="2200" dirty="0">
                <a:solidFill>
                  <a:srgbClr val="000000"/>
                </a:solidFill>
                <a:latin typeface="Helvetica" pitchFamily="2" charset="0"/>
                <a:cs typeface="Arial" panose="020B0604020202020204" pitchFamily="34" charset="0"/>
              </a:rPr>
              <a:t>Hash Joins w/ </a:t>
            </a:r>
            <a:r>
              <a:rPr lang="en-US" sz="2200" i="1" dirty="0">
                <a:solidFill>
                  <a:srgbClr val="000000"/>
                </a:solidFill>
                <a:latin typeface="Helvetica" pitchFamily="2" charset="0"/>
                <a:cs typeface="Arial" panose="020B0604020202020204" pitchFamily="34" charset="0"/>
              </a:rPr>
              <a:t>sideways information passing to avoid full scans</a:t>
            </a:r>
          </a:p>
          <a:p>
            <a:pPr marL="800100" lvl="1" indent="-342900">
              <a:lnSpc>
                <a:spcPct val="150000"/>
              </a:lnSpc>
              <a:buFont typeface="Wingdings" pitchFamily="2" charset="2"/>
              <a:buChar char="Ø"/>
            </a:pPr>
            <a:r>
              <a:rPr lang="en-US" sz="2200" dirty="0">
                <a:solidFill>
                  <a:srgbClr val="000000"/>
                </a:solidFill>
                <a:latin typeface="Helvetica" pitchFamily="2" charset="0"/>
                <a:cs typeface="Arial" panose="020B0604020202020204" pitchFamily="34" charset="0"/>
              </a:rPr>
              <a:t>2 operators: </a:t>
            </a:r>
            <a:r>
              <a:rPr lang="en-US" sz="2200" dirty="0" err="1">
                <a:solidFill>
                  <a:srgbClr val="000000"/>
                </a:solidFill>
                <a:latin typeface="Helvetica" pitchFamily="2" charset="0"/>
                <a:cs typeface="Arial" panose="020B0604020202020204" pitchFamily="34" charset="0"/>
              </a:rPr>
              <a:t>SJoin</a:t>
            </a:r>
            <a:r>
              <a:rPr lang="en-US" sz="2200" dirty="0">
                <a:solidFill>
                  <a:srgbClr val="000000"/>
                </a:solidFill>
                <a:latin typeface="Helvetica" pitchFamily="2" charset="0"/>
                <a:cs typeface="Arial" panose="020B0604020202020204" pitchFamily="34" charset="0"/>
              </a:rPr>
              <a:t> and </a:t>
            </a:r>
            <a:r>
              <a:rPr lang="en-US" sz="2200" dirty="0" err="1">
                <a:solidFill>
                  <a:srgbClr val="000000"/>
                </a:solidFill>
                <a:latin typeface="Helvetica" pitchFamily="2" charset="0"/>
                <a:cs typeface="Arial" panose="020B0604020202020204" pitchFamily="34" charset="0"/>
              </a:rPr>
              <a:t>ASPJoin</a:t>
            </a:r>
            <a:endParaRPr lang="en-US" sz="2200" dirty="0">
              <a:latin typeface="Helvetica" pitchFamily="2" charset="0"/>
              <a:cs typeface="Arial" panose="020B0604020202020204" pitchFamily="34" charset="0"/>
            </a:endParaRPr>
          </a:p>
        </p:txBody>
      </p:sp>
      <p:sp>
        <p:nvSpPr>
          <p:cNvPr id="10" name="Rounded Rectangle 9">
            <a:extLst>
              <a:ext uri="{FF2B5EF4-FFF2-40B4-BE49-F238E27FC236}">
                <a16:creationId xmlns:a16="http://schemas.microsoft.com/office/drawing/2014/main" id="{24EC93DF-2F7C-E678-7118-73F33D5C77CD}"/>
              </a:ext>
            </a:extLst>
          </p:cNvPr>
          <p:cNvSpPr/>
          <p:nvPr/>
        </p:nvSpPr>
        <p:spPr>
          <a:xfrm>
            <a:off x="67597" y="1754030"/>
            <a:ext cx="6197279" cy="428700"/>
          </a:xfrm>
          <a:prstGeom prst="roundRect">
            <a:avLst/>
          </a:prstGeom>
          <a:noFill/>
          <a:ln>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8AC0B1BD-60F4-8484-4D1C-03E082773F47}"/>
              </a:ext>
            </a:extLst>
          </p:cNvPr>
          <p:cNvCxnSpPr>
            <a:cxnSpLocks/>
            <a:stCxn id="10" idx="2"/>
          </p:cNvCxnSpPr>
          <p:nvPr/>
        </p:nvCxnSpPr>
        <p:spPr>
          <a:xfrm flipH="1">
            <a:off x="2590801" y="2182730"/>
            <a:ext cx="575436" cy="639269"/>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71DE2A56-CFD0-D8AB-2D70-63B3C4768F3E}"/>
              </a:ext>
            </a:extLst>
          </p:cNvPr>
          <p:cNvSpPr txBox="1"/>
          <p:nvPr/>
        </p:nvSpPr>
        <p:spPr>
          <a:xfrm>
            <a:off x="1293340" y="2894719"/>
            <a:ext cx="3278659" cy="430887"/>
          </a:xfrm>
          <a:prstGeom prst="rect">
            <a:avLst/>
          </a:prstGeom>
          <a:noFill/>
        </p:spPr>
        <p:txBody>
          <a:bodyPr wrap="square" rtlCol="0">
            <a:spAutoFit/>
          </a:bodyPr>
          <a:lstStyle/>
          <a:p>
            <a:pPr algn="ctr"/>
            <a:r>
              <a:rPr lang="en-US" sz="2200" dirty="0">
                <a:latin typeface="Helvetica" pitchFamily="2" charset="0"/>
                <a:cs typeface="Arial" panose="020B0604020202020204" pitchFamily="34" charset="0"/>
              </a:rPr>
              <a:t>INLJ (e.g., Extend)</a:t>
            </a:r>
          </a:p>
        </p:txBody>
      </p:sp>
    </p:spTree>
    <p:custDataLst>
      <p:tags r:id="rId1"/>
    </p:custDataLst>
    <p:extLst>
      <p:ext uri="{BB962C8B-B14F-4D97-AF65-F5344CB8AC3E}">
        <p14:creationId xmlns:p14="http://schemas.microsoft.com/office/powerpoint/2010/main" val="248764703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animBg="1"/>
      <p:bldP spid="12" grpId="0"/>
      <p:bldP spid="15" grpId="0"/>
      <p:bldP spid="21" grpId="0"/>
      <p:bldP spid="10" grpId="0" animBg="1"/>
      <p:bldP spid="1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AA938BE-47BD-4745-9337-0680DF1A0585}"/>
              </a:ext>
            </a:extLst>
          </p:cNvPr>
          <p:cNvSpPr txBox="1"/>
          <p:nvPr/>
        </p:nvSpPr>
        <p:spPr>
          <a:xfrm>
            <a:off x="19126" y="25400"/>
            <a:ext cx="9089425" cy="584775"/>
          </a:xfrm>
          <a:prstGeom prst="rect">
            <a:avLst/>
          </a:prstGeom>
          <a:noFill/>
        </p:spPr>
        <p:txBody>
          <a:bodyPr wrap="square" rtlCol="0">
            <a:spAutoFit/>
          </a:bodyPr>
          <a:lstStyle/>
          <a:p>
            <a:pPr marL="274320" indent="-457200"/>
            <a:r>
              <a:rPr lang="en-US" sz="3200" kern="0" dirty="0">
                <a:solidFill>
                  <a:srgbClr val="000000"/>
                </a:solidFill>
                <a:latin typeface="Arial"/>
                <a:cs typeface="Arial"/>
              </a:rPr>
              <a:t>Outline</a:t>
            </a:r>
            <a:endParaRPr lang="en-US" sz="3200" b="1" dirty="0">
              <a:solidFill>
                <a:srgbClr val="B90000"/>
              </a:solidFill>
              <a:latin typeface="Arial"/>
              <a:cs typeface="Arial"/>
            </a:endParaRPr>
          </a:p>
        </p:txBody>
      </p:sp>
      <p:cxnSp>
        <p:nvCxnSpPr>
          <p:cNvPr id="4" name="Straight Connector 3">
            <a:extLst>
              <a:ext uri="{FF2B5EF4-FFF2-40B4-BE49-F238E27FC236}">
                <a16:creationId xmlns:a16="http://schemas.microsoft.com/office/drawing/2014/main" id="{20DEC877-A25C-E57D-D97F-C23D7937C51D}"/>
              </a:ext>
            </a:extLst>
          </p:cNvPr>
          <p:cNvCxnSpPr/>
          <p:nvPr/>
        </p:nvCxnSpPr>
        <p:spPr>
          <a:xfrm>
            <a:off x="-6509" y="705597"/>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179B6E51-985B-9834-3FAA-56FAD2B75F68}"/>
              </a:ext>
            </a:extLst>
          </p:cNvPr>
          <p:cNvSpPr txBox="1"/>
          <p:nvPr/>
        </p:nvSpPr>
        <p:spPr>
          <a:xfrm>
            <a:off x="-30302" y="660627"/>
            <a:ext cx="9138853" cy="1131848"/>
          </a:xfrm>
          <a:prstGeom prst="rect">
            <a:avLst/>
          </a:prstGeom>
          <a:noFill/>
        </p:spPr>
        <p:txBody>
          <a:bodyPr wrap="square" rtlCol="0">
            <a:spAutoFit/>
          </a:bodyPr>
          <a:lstStyle/>
          <a:p>
            <a:pPr marL="342900" indent="-342900">
              <a:lnSpc>
                <a:spcPct val="150000"/>
              </a:lnSpc>
              <a:buFont typeface="Wingdings" pitchFamily="2" charset="2"/>
              <a:buChar char="Ø"/>
            </a:pPr>
            <a:r>
              <a:rPr lang="en-US" sz="2400" kern="0" dirty="0">
                <a:latin typeface="Arial"/>
                <a:cs typeface="Arial"/>
              </a:rPr>
              <a:t>Worst-case Optimal Join Algorithms</a:t>
            </a:r>
          </a:p>
          <a:p>
            <a:pPr marL="342900" indent="-342900">
              <a:lnSpc>
                <a:spcPct val="150000"/>
              </a:lnSpc>
              <a:buFont typeface="Wingdings" pitchFamily="2" charset="2"/>
              <a:buChar char="Ø"/>
            </a:pPr>
            <a:r>
              <a:rPr lang="en-US" sz="2400" kern="0" dirty="0">
                <a:latin typeface="Arial"/>
                <a:cs typeface="Arial"/>
              </a:rPr>
              <a:t>Factorization: System Integration Example</a:t>
            </a:r>
          </a:p>
        </p:txBody>
      </p:sp>
    </p:spTree>
    <p:custDataLst>
      <p:tags r:id="rId1"/>
    </p:custDataLst>
    <p:extLst>
      <p:ext uri="{BB962C8B-B14F-4D97-AF65-F5344CB8AC3E}">
        <p14:creationId xmlns:p14="http://schemas.microsoft.com/office/powerpoint/2010/main" val="202264885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705597"/>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6509" y="21798"/>
            <a:ext cx="9137491" cy="584775"/>
          </a:xfrm>
          <a:prstGeom prst="rect">
            <a:avLst/>
          </a:prstGeom>
          <a:noFill/>
        </p:spPr>
        <p:txBody>
          <a:bodyPr wrap="square" rtlCol="0">
            <a:spAutoFit/>
          </a:bodyPr>
          <a:lstStyle/>
          <a:p>
            <a:pPr marL="274320" indent="-457200"/>
            <a:r>
              <a:rPr lang="en-US" sz="3200" kern="0" dirty="0" err="1">
                <a:solidFill>
                  <a:srgbClr val="000000"/>
                </a:solidFill>
                <a:latin typeface="Helvetica" pitchFamily="2" charset="0"/>
                <a:cs typeface="Arial" panose="020B0604020202020204" pitchFamily="34" charset="0"/>
              </a:rPr>
              <a:t>SJoin</a:t>
            </a:r>
            <a:r>
              <a:rPr lang="en-US" sz="3200" kern="0" dirty="0">
                <a:solidFill>
                  <a:srgbClr val="000000"/>
                </a:solidFill>
                <a:latin typeface="Helvetica" pitchFamily="2" charset="0"/>
                <a:cs typeface="Arial" panose="020B0604020202020204" pitchFamily="34" charset="0"/>
              </a:rPr>
              <a:t> Example</a:t>
            </a:r>
            <a:endParaRPr lang="en-US" sz="3200" dirty="0">
              <a:latin typeface="Helvetica" pitchFamily="2" charset="0"/>
              <a:cs typeface="Arial" panose="020B0604020202020204" pitchFamily="34" charset="0"/>
            </a:endParaRPr>
          </a:p>
        </p:txBody>
      </p:sp>
      <p:pic>
        <p:nvPicPr>
          <p:cNvPr id="45" name="Picture 44">
            <a:extLst>
              <a:ext uri="{FF2B5EF4-FFF2-40B4-BE49-F238E27FC236}">
                <a16:creationId xmlns:a16="http://schemas.microsoft.com/office/drawing/2014/main" id="{795D2F86-1985-BE43-BB60-028F93F993F4}"/>
              </a:ext>
            </a:extLst>
          </p:cNvPr>
          <p:cNvPicPr>
            <a:picLocks noChangeAspect="1"/>
          </p:cNvPicPr>
          <p:nvPr/>
        </p:nvPicPr>
        <p:blipFill>
          <a:blip r:embed="rId4"/>
          <a:stretch>
            <a:fillRect/>
          </a:stretch>
        </p:blipFill>
        <p:spPr>
          <a:xfrm>
            <a:off x="19126" y="6486818"/>
            <a:ext cx="1009574" cy="336524"/>
          </a:xfrm>
          <a:prstGeom prst="rect">
            <a:avLst/>
          </a:prstGeom>
        </p:spPr>
      </p:pic>
      <p:sp>
        <p:nvSpPr>
          <p:cNvPr id="83" name="Rounded Rectangle 82">
            <a:extLst>
              <a:ext uri="{FF2B5EF4-FFF2-40B4-BE49-F238E27FC236}">
                <a16:creationId xmlns:a16="http://schemas.microsoft.com/office/drawing/2014/main" id="{565CD442-B38A-D74C-9AD3-1FB6FA43860F}"/>
              </a:ext>
            </a:extLst>
          </p:cNvPr>
          <p:cNvSpPr/>
          <p:nvPr/>
        </p:nvSpPr>
        <p:spPr>
          <a:xfrm>
            <a:off x="4220314" y="3355657"/>
            <a:ext cx="1408703" cy="640080"/>
          </a:xfrm>
          <a:prstGeom prst="roundRect">
            <a:avLst/>
          </a:prstGeom>
          <a:noFill/>
          <a:ln w="9525">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err="1">
                <a:solidFill>
                  <a:schemeClr val="tx1"/>
                </a:solidFill>
                <a:latin typeface="Arial" panose="020B0604020202020204" pitchFamily="34" charset="0"/>
                <a:cs typeface="Arial" panose="020B0604020202020204" pitchFamily="34" charset="0"/>
              </a:rPr>
              <a:t>SJoin</a:t>
            </a:r>
            <a:endParaRPr lang="en-US" sz="1700" dirty="0">
              <a:solidFill>
                <a:schemeClr val="tx1"/>
              </a:solidFill>
              <a:latin typeface="Arial" panose="020B0604020202020204" pitchFamily="34" charset="0"/>
              <a:cs typeface="Arial" panose="020B0604020202020204" pitchFamily="34" charset="0"/>
            </a:endParaRPr>
          </a:p>
        </p:txBody>
      </p:sp>
      <p:sp>
        <p:nvSpPr>
          <p:cNvPr id="84" name="Rounded Rectangle 83">
            <a:extLst>
              <a:ext uri="{FF2B5EF4-FFF2-40B4-BE49-F238E27FC236}">
                <a16:creationId xmlns:a16="http://schemas.microsoft.com/office/drawing/2014/main" id="{314D2BD0-79B5-9146-A146-D574BAFB1827}"/>
              </a:ext>
            </a:extLst>
          </p:cNvPr>
          <p:cNvSpPr/>
          <p:nvPr/>
        </p:nvSpPr>
        <p:spPr>
          <a:xfrm>
            <a:off x="2354324" y="5525730"/>
            <a:ext cx="1951022" cy="937503"/>
          </a:xfrm>
          <a:prstGeom prst="roundRect">
            <a:avLst/>
          </a:prstGeom>
          <a:noFill/>
          <a:ln w="9525">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Scan + </a:t>
            </a:r>
            <a:r>
              <a:rPr lang="en-US" sz="1700" dirty="0" err="1">
                <a:solidFill>
                  <a:schemeClr val="tx1"/>
                </a:solidFill>
                <a:latin typeface="Arial" panose="020B0604020202020204" pitchFamily="34" charset="0"/>
                <a:cs typeface="Arial" panose="020B0604020202020204" pitchFamily="34" charset="0"/>
              </a:rPr>
              <a:t>Semijoin</a:t>
            </a:r>
            <a:endParaRPr lang="en-US" sz="1700" dirty="0">
              <a:solidFill>
                <a:schemeClr val="tx1"/>
              </a:solidFill>
              <a:latin typeface="Arial" panose="020B0604020202020204" pitchFamily="34" charset="0"/>
              <a:cs typeface="Arial" panose="020B0604020202020204" pitchFamily="34" charset="0"/>
            </a:endParaRPr>
          </a:p>
          <a:p>
            <a:pPr algn="ctr"/>
            <a:r>
              <a:rPr lang="en-US" sz="1700" dirty="0">
                <a:solidFill>
                  <a:schemeClr val="tx1"/>
                </a:solidFill>
                <a:latin typeface="Arial" panose="020B0604020202020204" pitchFamily="34" charset="0"/>
                <a:cs typeface="Arial" panose="020B0604020202020204" pitchFamily="34" charset="0"/>
              </a:rPr>
              <a:t>(a)-&gt;(b) Knows</a:t>
            </a:r>
          </a:p>
        </p:txBody>
      </p:sp>
      <p:cxnSp>
        <p:nvCxnSpPr>
          <p:cNvPr id="85" name="Straight Connector 84">
            <a:extLst>
              <a:ext uri="{FF2B5EF4-FFF2-40B4-BE49-F238E27FC236}">
                <a16:creationId xmlns:a16="http://schemas.microsoft.com/office/drawing/2014/main" id="{0378D350-8EBD-F141-85F1-D0E324A32234}"/>
              </a:ext>
            </a:extLst>
          </p:cNvPr>
          <p:cNvCxnSpPr>
            <a:cxnSpLocks/>
            <a:stCxn id="84" idx="0"/>
            <a:endCxn id="83" idx="2"/>
          </p:cNvCxnSpPr>
          <p:nvPr/>
        </p:nvCxnSpPr>
        <p:spPr>
          <a:xfrm flipV="1">
            <a:off x="3329835" y="3995737"/>
            <a:ext cx="1594831" cy="1529993"/>
          </a:xfrm>
          <a:prstGeom prst="line">
            <a:avLst/>
          </a:prstGeom>
          <a:ln w="12700">
            <a:solidFill>
              <a:schemeClr val="tx1"/>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86" name="Straight Connector 85">
            <a:extLst>
              <a:ext uri="{FF2B5EF4-FFF2-40B4-BE49-F238E27FC236}">
                <a16:creationId xmlns:a16="http://schemas.microsoft.com/office/drawing/2014/main" id="{991E5377-77A2-C14A-96E1-26BE5FC923D4}"/>
              </a:ext>
            </a:extLst>
          </p:cNvPr>
          <p:cNvCxnSpPr>
            <a:cxnSpLocks/>
            <a:endCxn id="83" idx="0"/>
          </p:cNvCxnSpPr>
          <p:nvPr/>
        </p:nvCxnSpPr>
        <p:spPr>
          <a:xfrm>
            <a:off x="4532558" y="2978948"/>
            <a:ext cx="392108" cy="376709"/>
          </a:xfrm>
          <a:prstGeom prst="line">
            <a:avLst/>
          </a:prstGeom>
          <a:ln w="12700">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sp>
        <p:nvSpPr>
          <p:cNvPr id="87" name="Rounded Rectangle 86">
            <a:extLst>
              <a:ext uri="{FF2B5EF4-FFF2-40B4-BE49-F238E27FC236}">
                <a16:creationId xmlns:a16="http://schemas.microsoft.com/office/drawing/2014/main" id="{CC47C699-1AC3-6E4D-99F3-A86F254D2DB0}"/>
              </a:ext>
            </a:extLst>
          </p:cNvPr>
          <p:cNvSpPr/>
          <p:nvPr/>
        </p:nvSpPr>
        <p:spPr>
          <a:xfrm>
            <a:off x="5644257" y="5525730"/>
            <a:ext cx="1648607" cy="937503"/>
          </a:xfrm>
          <a:prstGeom prst="roundRect">
            <a:avLst/>
          </a:prstGeom>
          <a:noFill/>
          <a:ln w="9525">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Scan</a:t>
            </a:r>
          </a:p>
          <a:p>
            <a:pPr algn="ctr"/>
            <a:r>
              <a:rPr lang="en-US" sz="1700" dirty="0">
                <a:solidFill>
                  <a:schemeClr val="tx1"/>
                </a:solidFill>
                <a:latin typeface="Arial" panose="020B0604020202020204" pitchFamily="34" charset="0"/>
                <a:cs typeface="Arial" panose="020B0604020202020204" pitchFamily="34" charset="0"/>
              </a:rPr>
              <a:t>Person a</a:t>
            </a:r>
          </a:p>
          <a:p>
            <a:pPr algn="ctr"/>
            <a:r>
              <a:rPr lang="en-US" sz="1700" dirty="0">
                <a:solidFill>
                  <a:schemeClr val="tx1"/>
                </a:solidFill>
                <a:latin typeface="Arial" panose="020B0604020202020204" pitchFamily="34" charset="0"/>
                <a:cs typeface="Arial" panose="020B0604020202020204" pitchFamily="34" charset="0"/>
              </a:rPr>
              <a:t>name=Liz</a:t>
            </a:r>
          </a:p>
        </p:txBody>
      </p:sp>
      <p:cxnSp>
        <p:nvCxnSpPr>
          <p:cNvPr id="89" name="Straight Connector 88">
            <a:extLst>
              <a:ext uri="{FF2B5EF4-FFF2-40B4-BE49-F238E27FC236}">
                <a16:creationId xmlns:a16="http://schemas.microsoft.com/office/drawing/2014/main" id="{6D3D854E-A35A-CC49-8D24-2D4EE0679920}"/>
              </a:ext>
            </a:extLst>
          </p:cNvPr>
          <p:cNvCxnSpPr>
            <a:cxnSpLocks/>
            <a:stCxn id="83" idx="2"/>
            <a:endCxn id="87" idx="0"/>
          </p:cNvCxnSpPr>
          <p:nvPr/>
        </p:nvCxnSpPr>
        <p:spPr>
          <a:xfrm>
            <a:off x="4924666" y="3995737"/>
            <a:ext cx="1543895" cy="1529993"/>
          </a:xfrm>
          <a:prstGeom prst="line">
            <a:avLst/>
          </a:prstGeom>
          <a:ln w="12700">
            <a:solidFill>
              <a:schemeClr val="tx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95" name="TextBox 94">
            <a:extLst>
              <a:ext uri="{FF2B5EF4-FFF2-40B4-BE49-F238E27FC236}">
                <a16:creationId xmlns:a16="http://schemas.microsoft.com/office/drawing/2014/main" id="{8271E5AC-FABF-8E4C-AA5E-3C884201C570}"/>
              </a:ext>
            </a:extLst>
          </p:cNvPr>
          <p:cNvSpPr txBox="1"/>
          <p:nvPr/>
        </p:nvSpPr>
        <p:spPr>
          <a:xfrm>
            <a:off x="1653545" y="-696097"/>
            <a:ext cx="533040" cy="369332"/>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a:t>
            </a:r>
          </a:p>
        </p:txBody>
      </p:sp>
      <p:sp>
        <p:nvSpPr>
          <p:cNvPr id="96" name="TextBox 95">
            <a:extLst>
              <a:ext uri="{FF2B5EF4-FFF2-40B4-BE49-F238E27FC236}">
                <a16:creationId xmlns:a16="http://schemas.microsoft.com/office/drawing/2014/main" id="{571C1D53-62E8-674A-B36A-C18322D0ABC9}"/>
              </a:ext>
            </a:extLst>
          </p:cNvPr>
          <p:cNvSpPr txBox="1"/>
          <p:nvPr/>
        </p:nvSpPr>
        <p:spPr>
          <a:xfrm>
            <a:off x="1050306" y="3876021"/>
            <a:ext cx="1831096" cy="369332"/>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a:t>
            </a:r>
          </a:p>
        </p:txBody>
      </p:sp>
      <p:cxnSp>
        <p:nvCxnSpPr>
          <p:cNvPr id="97" name="Straight Connector 96">
            <a:extLst>
              <a:ext uri="{FF2B5EF4-FFF2-40B4-BE49-F238E27FC236}">
                <a16:creationId xmlns:a16="http://schemas.microsoft.com/office/drawing/2014/main" id="{E742DB0C-D00D-2D40-97F7-C0537818CB9B}"/>
              </a:ext>
            </a:extLst>
          </p:cNvPr>
          <p:cNvCxnSpPr>
            <a:cxnSpLocks/>
          </p:cNvCxnSpPr>
          <p:nvPr/>
        </p:nvCxnSpPr>
        <p:spPr>
          <a:xfrm flipV="1">
            <a:off x="990330" y="4354710"/>
            <a:ext cx="729432" cy="665516"/>
          </a:xfrm>
          <a:prstGeom prst="line">
            <a:avLst/>
          </a:prstGeom>
          <a:ln w="12700">
            <a:solidFill>
              <a:schemeClr val="tx1"/>
            </a:solidFill>
            <a:prstDash val="dash"/>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98" name="Straight Connector 97">
            <a:extLst>
              <a:ext uri="{FF2B5EF4-FFF2-40B4-BE49-F238E27FC236}">
                <a16:creationId xmlns:a16="http://schemas.microsoft.com/office/drawing/2014/main" id="{A1E85E71-39F9-F748-97A0-ACBA0954DF0B}"/>
              </a:ext>
            </a:extLst>
          </p:cNvPr>
          <p:cNvCxnSpPr>
            <a:cxnSpLocks/>
          </p:cNvCxnSpPr>
          <p:nvPr/>
        </p:nvCxnSpPr>
        <p:spPr>
          <a:xfrm flipV="1">
            <a:off x="2970481" y="2926335"/>
            <a:ext cx="472274" cy="355433"/>
          </a:xfrm>
          <a:prstGeom prst="line">
            <a:avLst/>
          </a:prstGeom>
          <a:ln w="12700">
            <a:solidFill>
              <a:schemeClr val="tx1"/>
            </a:solidFill>
            <a:prstDash val="dash"/>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03" name="Straight Connector 102">
            <a:extLst>
              <a:ext uri="{FF2B5EF4-FFF2-40B4-BE49-F238E27FC236}">
                <a16:creationId xmlns:a16="http://schemas.microsoft.com/office/drawing/2014/main" id="{064EC7AD-0175-254C-B383-395E9E927A11}"/>
              </a:ext>
            </a:extLst>
          </p:cNvPr>
          <p:cNvCxnSpPr>
            <a:cxnSpLocks/>
          </p:cNvCxnSpPr>
          <p:nvPr/>
        </p:nvCxnSpPr>
        <p:spPr>
          <a:xfrm flipH="1" flipV="1">
            <a:off x="1814633" y="4393077"/>
            <a:ext cx="539690" cy="498028"/>
          </a:xfrm>
          <a:prstGeom prst="line">
            <a:avLst/>
          </a:prstGeom>
          <a:ln w="12700">
            <a:solidFill>
              <a:schemeClr val="tx1"/>
            </a:solidFill>
            <a:prstDash val="dash"/>
            <a:headEnd type="none"/>
            <a:tailEnd type="none"/>
          </a:ln>
          <a:effectLst/>
        </p:spPr>
        <p:style>
          <a:lnRef idx="2">
            <a:schemeClr val="accent1"/>
          </a:lnRef>
          <a:fillRef idx="0">
            <a:schemeClr val="accent1"/>
          </a:fillRef>
          <a:effectRef idx="1">
            <a:schemeClr val="accent1"/>
          </a:effectRef>
          <a:fontRef idx="minor">
            <a:schemeClr val="tx1"/>
          </a:fontRef>
        </p:style>
      </p:cxnSp>
      <p:graphicFrame>
        <p:nvGraphicFramePr>
          <p:cNvPr id="108" name="Table 107">
            <a:extLst>
              <a:ext uri="{FF2B5EF4-FFF2-40B4-BE49-F238E27FC236}">
                <a16:creationId xmlns:a16="http://schemas.microsoft.com/office/drawing/2014/main" id="{A7F79FF7-F4FF-6A44-A0D1-3CEB635FAE5B}"/>
              </a:ext>
            </a:extLst>
          </p:cNvPr>
          <p:cNvGraphicFramePr>
            <a:graphicFrameLocks noGrp="1"/>
          </p:cNvGraphicFramePr>
          <p:nvPr/>
        </p:nvGraphicFramePr>
        <p:xfrm>
          <a:off x="5400034" y="4742716"/>
          <a:ext cx="1892830" cy="640080"/>
        </p:xfrm>
        <a:graphic>
          <a:graphicData uri="http://schemas.openxmlformats.org/drawingml/2006/table">
            <a:tbl>
              <a:tblPr firstRow="1" bandRow="1">
                <a:tableStyleId>{5A111915-BE36-4E01-A7E5-04B1672EAD32}</a:tableStyleId>
              </a:tblPr>
              <a:tblGrid>
                <a:gridCol w="946415">
                  <a:extLst>
                    <a:ext uri="{9D8B030D-6E8A-4147-A177-3AD203B41FA5}">
                      <a16:colId xmlns:a16="http://schemas.microsoft.com/office/drawing/2014/main" val="1335533264"/>
                    </a:ext>
                  </a:extLst>
                </a:gridCol>
                <a:gridCol w="946415">
                  <a:extLst>
                    <a:ext uri="{9D8B030D-6E8A-4147-A177-3AD203B41FA5}">
                      <a16:colId xmlns:a16="http://schemas.microsoft.com/office/drawing/2014/main" val="3163197498"/>
                    </a:ext>
                  </a:extLst>
                </a:gridCol>
              </a:tblGrid>
              <a:tr h="221436">
                <a:tc>
                  <a:txBody>
                    <a:bodyPr/>
                    <a:lstStyle/>
                    <a:p>
                      <a:pPr algn="ctr"/>
                      <a:r>
                        <a:rPr lang="en-US" sz="1500" b="1" dirty="0"/>
                        <a:t>ID</a:t>
                      </a:r>
                    </a:p>
                  </a:txBody>
                  <a:tcPr/>
                </a:tc>
                <a:tc>
                  <a:txBody>
                    <a:bodyPr/>
                    <a:lstStyle/>
                    <a:p>
                      <a:pPr algn="ctr"/>
                      <a:r>
                        <a:rPr lang="en-US" sz="1500" b="1" dirty="0"/>
                        <a:t>name</a:t>
                      </a:r>
                    </a:p>
                  </a:txBody>
                  <a:tcPr/>
                </a:tc>
                <a:extLst>
                  <a:ext uri="{0D108BD9-81ED-4DB2-BD59-A6C34878D82A}">
                    <a16:rowId xmlns:a16="http://schemas.microsoft.com/office/drawing/2014/main" val="3466323382"/>
                  </a:ext>
                </a:extLst>
              </a:tr>
              <a:tr h="221436">
                <a:tc>
                  <a:txBody>
                    <a:bodyPr/>
                    <a:lstStyle/>
                    <a:p>
                      <a:pPr algn="ctr"/>
                      <a:r>
                        <a:rPr lang="en-US" sz="1500" b="0" dirty="0"/>
                        <a:t>7</a:t>
                      </a:r>
                    </a:p>
                  </a:txBody>
                  <a:tcPr/>
                </a:tc>
                <a:tc>
                  <a:txBody>
                    <a:bodyPr/>
                    <a:lstStyle/>
                    <a:p>
                      <a:pPr algn="ctr"/>
                      <a:r>
                        <a:rPr lang="en-US" sz="1500" b="0" dirty="0"/>
                        <a:t>Liz</a:t>
                      </a:r>
                    </a:p>
                  </a:txBody>
                  <a:tcPr/>
                </a:tc>
                <a:extLst>
                  <a:ext uri="{0D108BD9-81ED-4DB2-BD59-A6C34878D82A}">
                    <a16:rowId xmlns:a16="http://schemas.microsoft.com/office/drawing/2014/main" val="2929948073"/>
                  </a:ext>
                </a:extLst>
              </a:tr>
            </a:tbl>
          </a:graphicData>
        </a:graphic>
      </p:graphicFrame>
      <p:graphicFrame>
        <p:nvGraphicFramePr>
          <p:cNvPr id="109" name="Table 108">
            <a:extLst>
              <a:ext uri="{FF2B5EF4-FFF2-40B4-BE49-F238E27FC236}">
                <a16:creationId xmlns:a16="http://schemas.microsoft.com/office/drawing/2014/main" id="{726A5C54-4EEC-934B-9BA3-E6670ACE9029}"/>
              </a:ext>
            </a:extLst>
          </p:cNvPr>
          <p:cNvGraphicFramePr>
            <a:graphicFrameLocks noGrp="1"/>
          </p:cNvGraphicFramePr>
          <p:nvPr/>
        </p:nvGraphicFramePr>
        <p:xfrm>
          <a:off x="1135902" y="6126925"/>
          <a:ext cx="2070291" cy="640080"/>
        </p:xfrm>
        <a:graphic>
          <a:graphicData uri="http://schemas.openxmlformats.org/drawingml/2006/table">
            <a:tbl>
              <a:tblPr firstRow="1" bandRow="1">
                <a:tableStyleId>{5A111915-BE36-4E01-A7E5-04B1672EAD32}</a:tableStyleId>
              </a:tblPr>
              <a:tblGrid>
                <a:gridCol w="637731">
                  <a:extLst>
                    <a:ext uri="{9D8B030D-6E8A-4147-A177-3AD203B41FA5}">
                      <a16:colId xmlns:a16="http://schemas.microsoft.com/office/drawing/2014/main" val="3163197498"/>
                    </a:ext>
                  </a:extLst>
                </a:gridCol>
                <a:gridCol w="324167">
                  <a:extLst>
                    <a:ext uri="{9D8B030D-6E8A-4147-A177-3AD203B41FA5}">
                      <a16:colId xmlns:a16="http://schemas.microsoft.com/office/drawing/2014/main" val="2684089000"/>
                    </a:ext>
                  </a:extLst>
                </a:gridCol>
                <a:gridCol w="1108393">
                  <a:extLst>
                    <a:ext uri="{9D8B030D-6E8A-4147-A177-3AD203B41FA5}">
                      <a16:colId xmlns:a16="http://schemas.microsoft.com/office/drawing/2014/main" val="98673059"/>
                    </a:ext>
                  </a:extLst>
                </a:gridCol>
              </a:tblGrid>
              <a:tr h="221436">
                <a:tc>
                  <a:txBody>
                    <a:bodyPr/>
                    <a:lstStyle/>
                    <a:p>
                      <a:pPr algn="ctr"/>
                      <a:r>
                        <a:rPr lang="en-US" sz="1500" b="1" dirty="0"/>
                        <a:t>From</a:t>
                      </a:r>
                    </a:p>
                  </a:txBody>
                  <a:tcPr/>
                </a:tc>
                <a:tc>
                  <a:txBody>
                    <a:bodyPr/>
                    <a:lstStyle/>
                    <a:p>
                      <a:pPr algn="ctr"/>
                      <a:endParaRPr lang="en-US" sz="1500" b="1" dirty="0"/>
                    </a:p>
                  </a:txBody>
                  <a:tcPr/>
                </a:tc>
                <a:tc>
                  <a:txBody>
                    <a:bodyPr/>
                    <a:lstStyle/>
                    <a:p>
                      <a:pPr algn="ctr"/>
                      <a:r>
                        <a:rPr lang="en-US" sz="1500" b="1" dirty="0"/>
                        <a:t>To</a:t>
                      </a:r>
                    </a:p>
                  </a:txBody>
                  <a:tcPr/>
                </a:tc>
                <a:extLst>
                  <a:ext uri="{0D108BD9-81ED-4DB2-BD59-A6C34878D82A}">
                    <a16:rowId xmlns:a16="http://schemas.microsoft.com/office/drawing/2014/main" val="3466323382"/>
                  </a:ext>
                </a:extLst>
              </a:tr>
              <a:tr h="221436">
                <a:tc>
                  <a:txBody>
                    <a:bodyPr/>
                    <a:lstStyle/>
                    <a:p>
                      <a:pPr algn="ctr"/>
                      <a:r>
                        <a:rPr lang="en-US" sz="1500" b="0" dirty="0"/>
                        <a:t>7</a:t>
                      </a:r>
                    </a:p>
                  </a:txBody>
                  <a:tcPr/>
                </a:tc>
                <a:tc>
                  <a:txBody>
                    <a:bodyPr/>
                    <a:lstStyle/>
                    <a:p>
                      <a:pPr algn="ctr"/>
                      <a:r>
                        <a:rPr lang="en-US" sz="1500" b="0" dirty="0"/>
                        <a:t>X</a:t>
                      </a:r>
                    </a:p>
                  </a:txBody>
                  <a:tcPr/>
                </a:tc>
                <a:tc>
                  <a:txBody>
                    <a:bodyPr/>
                    <a:lstStyle/>
                    <a:p>
                      <a:pPr algn="ctr"/>
                      <a:r>
                        <a:rPr lang="en-US" sz="1500" b="0" dirty="0"/>
                        <a:t>{107, 5, 15}</a:t>
                      </a:r>
                    </a:p>
                  </a:txBody>
                  <a:tcPr/>
                </a:tc>
                <a:extLst>
                  <a:ext uri="{0D108BD9-81ED-4DB2-BD59-A6C34878D82A}">
                    <a16:rowId xmlns:a16="http://schemas.microsoft.com/office/drawing/2014/main" val="1489887465"/>
                  </a:ext>
                </a:extLst>
              </a:tr>
            </a:tbl>
          </a:graphicData>
        </a:graphic>
      </p:graphicFrame>
      <p:graphicFrame>
        <p:nvGraphicFramePr>
          <p:cNvPr id="110" name="Table 109">
            <a:extLst>
              <a:ext uri="{FF2B5EF4-FFF2-40B4-BE49-F238E27FC236}">
                <a16:creationId xmlns:a16="http://schemas.microsoft.com/office/drawing/2014/main" id="{9793D102-6B84-B240-BBB6-68A94DD186E9}"/>
              </a:ext>
            </a:extLst>
          </p:cNvPr>
          <p:cNvGraphicFramePr>
            <a:graphicFrameLocks noGrp="1"/>
          </p:cNvGraphicFramePr>
          <p:nvPr/>
        </p:nvGraphicFramePr>
        <p:xfrm>
          <a:off x="2819660" y="3329790"/>
          <a:ext cx="1925433" cy="960120"/>
        </p:xfrm>
        <a:graphic>
          <a:graphicData uri="http://schemas.openxmlformats.org/drawingml/2006/table">
            <a:tbl>
              <a:tblPr firstRow="1" bandRow="1">
                <a:tableStyleId>{7E9639D4-E3E2-4D34-9284-5A2195B3D0D7}</a:tableStyleId>
              </a:tblPr>
              <a:tblGrid>
                <a:gridCol w="357505">
                  <a:extLst>
                    <a:ext uri="{9D8B030D-6E8A-4147-A177-3AD203B41FA5}">
                      <a16:colId xmlns:a16="http://schemas.microsoft.com/office/drawing/2014/main" val="1641873999"/>
                    </a:ext>
                  </a:extLst>
                </a:gridCol>
                <a:gridCol w="357505">
                  <a:extLst>
                    <a:ext uri="{9D8B030D-6E8A-4147-A177-3AD203B41FA5}">
                      <a16:colId xmlns:a16="http://schemas.microsoft.com/office/drawing/2014/main" val="1335533264"/>
                    </a:ext>
                  </a:extLst>
                </a:gridCol>
                <a:gridCol w="357505">
                  <a:extLst>
                    <a:ext uri="{9D8B030D-6E8A-4147-A177-3AD203B41FA5}">
                      <a16:colId xmlns:a16="http://schemas.microsoft.com/office/drawing/2014/main" val="98673059"/>
                    </a:ext>
                  </a:extLst>
                </a:gridCol>
                <a:gridCol w="336663">
                  <a:extLst>
                    <a:ext uri="{9D8B030D-6E8A-4147-A177-3AD203B41FA5}">
                      <a16:colId xmlns:a16="http://schemas.microsoft.com/office/drawing/2014/main" val="2825962055"/>
                    </a:ext>
                  </a:extLst>
                </a:gridCol>
                <a:gridCol w="516255">
                  <a:extLst>
                    <a:ext uri="{9D8B030D-6E8A-4147-A177-3AD203B41FA5}">
                      <a16:colId xmlns:a16="http://schemas.microsoft.com/office/drawing/2014/main" val="51173171"/>
                    </a:ext>
                  </a:extLst>
                </a:gridCol>
              </a:tblGrid>
              <a:tr h="221436">
                <a:tc gridSpan="5">
                  <a:txBody>
                    <a:bodyPr/>
                    <a:lstStyle/>
                    <a:p>
                      <a:pPr algn="ctr"/>
                      <a:r>
                        <a:rPr lang="en-US" sz="1500" b="1" dirty="0" err="1"/>
                        <a:t>semijoin</a:t>
                      </a:r>
                      <a:r>
                        <a:rPr lang="en-US" sz="1500" b="1" dirty="0"/>
                        <a:t> mask on ID</a:t>
                      </a:r>
                    </a:p>
                  </a:txBody>
                  <a:tcPr/>
                </a:tc>
                <a:tc hMerge="1">
                  <a:txBody>
                    <a:bodyPr/>
                    <a:lstStyle/>
                    <a:p>
                      <a:pPr algn="ctr"/>
                      <a:endParaRPr lang="en-US" sz="1500" b="1" dirty="0"/>
                    </a:p>
                  </a:txBody>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500" b="1" dirty="0"/>
                    </a:p>
                  </a:txBody>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500" b="1" dirty="0"/>
                    </a:p>
                  </a:txBody>
                  <a:tcPr/>
                </a:tc>
                <a:tc hMerge="1">
                  <a:txBody>
                    <a:bodyPr/>
                    <a:lstStyle/>
                    <a:p>
                      <a:pPr algn="ctr"/>
                      <a:endParaRPr lang="en-US" sz="1500" b="1" dirty="0"/>
                    </a:p>
                  </a:txBody>
                  <a:tcPr/>
                </a:tc>
                <a:extLst>
                  <a:ext uri="{0D108BD9-81ED-4DB2-BD59-A6C34878D82A}">
                    <a16:rowId xmlns:a16="http://schemas.microsoft.com/office/drawing/2014/main" val="2302377698"/>
                  </a:ext>
                </a:extLst>
              </a:tr>
              <a:tr h="221436">
                <a:tc>
                  <a:txBody>
                    <a:bodyPr/>
                    <a:lstStyle/>
                    <a:p>
                      <a:pPr algn="ctr"/>
                      <a:r>
                        <a:rPr lang="en-US" sz="1500" b="1" dirty="0"/>
                        <a:t>p</a:t>
                      </a:r>
                      <a:r>
                        <a:rPr lang="en-US" sz="1500" b="1" baseline="-25000" dirty="0"/>
                        <a:t>1</a:t>
                      </a:r>
                      <a:endParaRPr lang="en-US" sz="1500" b="1" dirty="0"/>
                    </a:p>
                  </a:txBody>
                  <a:tcPr/>
                </a:tc>
                <a:tc>
                  <a:txBody>
                    <a:bodyPr/>
                    <a:lstStyle/>
                    <a:p>
                      <a:pPr algn="ctr"/>
                      <a:r>
                        <a:rPr lang="en-US" sz="1500" b="1" dirty="0"/>
                        <a:t>…</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500" b="1" dirty="0"/>
                        <a:t>p</a:t>
                      </a:r>
                      <a:r>
                        <a:rPr lang="en-US" sz="1500" b="1" baseline="-25000" dirty="0"/>
                        <a:t>7</a:t>
                      </a:r>
                      <a:endParaRPr lang="en-US" sz="1500" b="1" dirty="0"/>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500" b="1" dirty="0"/>
                        <a:t>…</a:t>
                      </a:r>
                    </a:p>
                  </a:txBody>
                  <a:tcPr/>
                </a:tc>
                <a:tc>
                  <a:txBody>
                    <a:bodyPr/>
                    <a:lstStyle/>
                    <a:p>
                      <a:pPr algn="ctr"/>
                      <a:r>
                        <a:rPr lang="en-US" sz="1500" b="1" dirty="0"/>
                        <a:t>p</a:t>
                      </a:r>
                      <a:r>
                        <a:rPr lang="en-US" sz="1500" b="1" baseline="-25000" dirty="0"/>
                        <a:t>1M</a:t>
                      </a:r>
                      <a:endParaRPr lang="en-US" sz="1500" b="1" dirty="0"/>
                    </a:p>
                  </a:txBody>
                  <a:tcPr/>
                </a:tc>
                <a:extLst>
                  <a:ext uri="{0D108BD9-81ED-4DB2-BD59-A6C34878D82A}">
                    <a16:rowId xmlns:a16="http://schemas.microsoft.com/office/drawing/2014/main" val="3466323382"/>
                  </a:ext>
                </a:extLst>
              </a:tr>
              <a:tr h="221436">
                <a:tc>
                  <a:txBody>
                    <a:bodyPr/>
                    <a:lstStyle/>
                    <a:p>
                      <a:pPr algn="ctr"/>
                      <a:r>
                        <a:rPr lang="en-US" sz="1500" b="0" dirty="0"/>
                        <a:t>0</a:t>
                      </a:r>
                    </a:p>
                  </a:txBody>
                  <a:tcPr/>
                </a:tc>
                <a:tc>
                  <a:txBody>
                    <a:bodyPr/>
                    <a:lstStyle/>
                    <a:p>
                      <a:pPr algn="ctr"/>
                      <a:r>
                        <a:rPr lang="en-US" sz="1500" b="0" dirty="0"/>
                        <a:t>..</a:t>
                      </a:r>
                    </a:p>
                  </a:txBody>
                  <a:tcPr/>
                </a:tc>
                <a:tc>
                  <a:txBody>
                    <a:bodyPr/>
                    <a:lstStyle/>
                    <a:p>
                      <a:pPr algn="ctr"/>
                      <a:r>
                        <a:rPr lang="en-US" sz="1500" b="0" dirty="0"/>
                        <a:t>1</a:t>
                      </a:r>
                    </a:p>
                  </a:txBody>
                  <a:tcPr/>
                </a:tc>
                <a:tc>
                  <a:txBody>
                    <a:bodyPr/>
                    <a:lstStyle/>
                    <a:p>
                      <a:pPr algn="ctr"/>
                      <a:r>
                        <a:rPr lang="en-US" sz="1500" b="0" dirty="0"/>
                        <a:t>…</a:t>
                      </a:r>
                    </a:p>
                  </a:txBody>
                  <a:tcPr/>
                </a:tc>
                <a:tc>
                  <a:txBody>
                    <a:bodyPr/>
                    <a:lstStyle/>
                    <a:p>
                      <a:pPr algn="ctr"/>
                      <a:r>
                        <a:rPr lang="en-US" sz="1500" b="0" dirty="0"/>
                        <a:t>0</a:t>
                      </a:r>
                    </a:p>
                  </a:txBody>
                  <a:tcPr/>
                </a:tc>
                <a:extLst>
                  <a:ext uri="{0D108BD9-81ED-4DB2-BD59-A6C34878D82A}">
                    <a16:rowId xmlns:a16="http://schemas.microsoft.com/office/drawing/2014/main" val="1489887465"/>
                  </a:ext>
                </a:extLst>
              </a:tr>
            </a:tbl>
          </a:graphicData>
        </a:graphic>
      </p:graphicFrame>
      <p:graphicFrame>
        <p:nvGraphicFramePr>
          <p:cNvPr id="113" name="Table 112">
            <a:extLst>
              <a:ext uri="{FF2B5EF4-FFF2-40B4-BE49-F238E27FC236}">
                <a16:creationId xmlns:a16="http://schemas.microsoft.com/office/drawing/2014/main" id="{EBD941D1-5805-6A49-A21D-EFEE596BC5F3}"/>
              </a:ext>
            </a:extLst>
          </p:cNvPr>
          <p:cNvGraphicFramePr>
            <a:graphicFrameLocks noGrp="1"/>
          </p:cNvGraphicFramePr>
          <p:nvPr/>
        </p:nvGraphicFramePr>
        <p:xfrm>
          <a:off x="6339924" y="3275426"/>
          <a:ext cx="1404937" cy="960120"/>
        </p:xfrm>
        <a:graphic>
          <a:graphicData uri="http://schemas.openxmlformats.org/drawingml/2006/table">
            <a:tbl>
              <a:tblPr firstRow="1" bandRow="1">
                <a:tableStyleId>{7E9639D4-E3E2-4D34-9284-5A2195B3D0D7}</a:tableStyleId>
              </a:tblPr>
              <a:tblGrid>
                <a:gridCol w="496570">
                  <a:extLst>
                    <a:ext uri="{9D8B030D-6E8A-4147-A177-3AD203B41FA5}">
                      <a16:colId xmlns:a16="http://schemas.microsoft.com/office/drawing/2014/main" val="1641873999"/>
                    </a:ext>
                  </a:extLst>
                </a:gridCol>
                <a:gridCol w="908367">
                  <a:extLst>
                    <a:ext uri="{9D8B030D-6E8A-4147-A177-3AD203B41FA5}">
                      <a16:colId xmlns:a16="http://schemas.microsoft.com/office/drawing/2014/main" val="3163197498"/>
                    </a:ext>
                  </a:extLst>
                </a:gridCol>
              </a:tblGrid>
              <a:tr h="221436">
                <a:tc gridSpan="2">
                  <a:txBody>
                    <a:bodyPr/>
                    <a:lstStyle/>
                    <a:p>
                      <a:pPr algn="ctr"/>
                      <a:r>
                        <a:rPr lang="en-US" sz="1500" b="1" dirty="0"/>
                        <a:t>Hash Table</a:t>
                      </a:r>
                    </a:p>
                  </a:txBody>
                  <a:tcPr/>
                </a:tc>
                <a:tc hMerge="1">
                  <a:txBody>
                    <a:bodyPr/>
                    <a:lstStyle/>
                    <a:p>
                      <a:pPr algn="ctr"/>
                      <a:endParaRPr lang="en-US" sz="1500" b="1" dirty="0"/>
                    </a:p>
                  </a:txBody>
                  <a:tcPr/>
                </a:tc>
                <a:extLst>
                  <a:ext uri="{0D108BD9-81ED-4DB2-BD59-A6C34878D82A}">
                    <a16:rowId xmlns:a16="http://schemas.microsoft.com/office/drawing/2014/main" val="2302377698"/>
                  </a:ext>
                </a:extLst>
              </a:tr>
              <a:tr h="221436">
                <a:tc>
                  <a:txBody>
                    <a:bodyPr/>
                    <a:lstStyle/>
                    <a:p>
                      <a:pPr algn="ctr"/>
                      <a:r>
                        <a:rPr lang="en-US" sz="1500" b="1" dirty="0"/>
                        <a:t>key</a:t>
                      </a:r>
                    </a:p>
                  </a:txBody>
                  <a:tcPr/>
                </a:tc>
                <a:tc>
                  <a:txBody>
                    <a:bodyPr/>
                    <a:lstStyle/>
                    <a:p>
                      <a:pPr algn="ctr"/>
                      <a:r>
                        <a:rPr lang="en-US" sz="1500" b="1" baseline="0" dirty="0"/>
                        <a:t>values</a:t>
                      </a:r>
                    </a:p>
                  </a:txBody>
                  <a:tcPr/>
                </a:tc>
                <a:extLst>
                  <a:ext uri="{0D108BD9-81ED-4DB2-BD59-A6C34878D82A}">
                    <a16:rowId xmlns:a16="http://schemas.microsoft.com/office/drawing/2014/main" val="3466323382"/>
                  </a:ext>
                </a:extLst>
              </a:tr>
              <a:tr h="221436">
                <a:tc>
                  <a:txBody>
                    <a:bodyPr/>
                    <a:lstStyle/>
                    <a:p>
                      <a:pPr algn="ctr"/>
                      <a:r>
                        <a:rPr lang="en-US" sz="1500" b="0" dirty="0"/>
                        <a:t>7</a:t>
                      </a:r>
                    </a:p>
                  </a:txBody>
                  <a:tcPr/>
                </a:tc>
                <a:tc>
                  <a:txBody>
                    <a:bodyPr/>
                    <a:lstStyle/>
                    <a:p>
                      <a:pPr algn="ctr"/>
                      <a:r>
                        <a:rPr lang="en-US" sz="1500" b="0" dirty="0"/>
                        <a:t>Liz</a:t>
                      </a:r>
                    </a:p>
                  </a:txBody>
                  <a:tcPr/>
                </a:tc>
                <a:extLst>
                  <a:ext uri="{0D108BD9-81ED-4DB2-BD59-A6C34878D82A}">
                    <a16:rowId xmlns:a16="http://schemas.microsoft.com/office/drawing/2014/main" val="1489887465"/>
                  </a:ext>
                </a:extLst>
              </a:tr>
            </a:tbl>
          </a:graphicData>
        </a:graphic>
      </p:graphicFrame>
      <p:sp>
        <p:nvSpPr>
          <p:cNvPr id="114" name="TextBox 113">
            <a:extLst>
              <a:ext uri="{FF2B5EF4-FFF2-40B4-BE49-F238E27FC236}">
                <a16:creationId xmlns:a16="http://schemas.microsoft.com/office/drawing/2014/main" id="{35E3232E-30FD-7448-B434-B4E74B5C70AE}"/>
              </a:ext>
            </a:extLst>
          </p:cNvPr>
          <p:cNvSpPr txBox="1"/>
          <p:nvPr/>
        </p:nvSpPr>
        <p:spPr>
          <a:xfrm>
            <a:off x="0" y="710684"/>
            <a:ext cx="9117941" cy="958596"/>
          </a:xfrm>
          <a:prstGeom prst="rect">
            <a:avLst/>
          </a:prstGeom>
          <a:noFill/>
        </p:spPr>
        <p:txBody>
          <a:bodyPr wrap="square" rtlCol="0">
            <a:spAutoFit/>
          </a:bodyPr>
          <a:lstStyle/>
          <a:p>
            <a:pPr marL="457200" indent="-457200">
              <a:lnSpc>
                <a:spcPct val="150000"/>
              </a:lnSpc>
              <a:buFont typeface="Wingdings" pitchFamily="2" charset="2"/>
              <a:buChar char="Ø"/>
            </a:pPr>
            <a:r>
              <a:rPr lang="en-US" sz="2000" dirty="0">
                <a:latin typeface="Arial" panose="020B0604020202020204" pitchFamily="34" charset="0"/>
                <a:cs typeface="Arial" panose="020B0604020202020204" pitchFamily="34" charset="0"/>
              </a:rPr>
              <a:t>Pass IDs of “joining” nodes/edges sideways from build side of HJs to the probe sides to avoid full table scans</a:t>
            </a:r>
          </a:p>
        </p:txBody>
      </p:sp>
      <p:sp>
        <p:nvSpPr>
          <p:cNvPr id="2" name="TextBox 1">
            <a:extLst>
              <a:ext uri="{FF2B5EF4-FFF2-40B4-BE49-F238E27FC236}">
                <a16:creationId xmlns:a16="http://schemas.microsoft.com/office/drawing/2014/main" id="{04F64265-6353-0D10-F93E-ED35F7D13FF0}"/>
              </a:ext>
            </a:extLst>
          </p:cNvPr>
          <p:cNvSpPr txBox="1"/>
          <p:nvPr/>
        </p:nvSpPr>
        <p:spPr>
          <a:xfrm>
            <a:off x="191971" y="1633132"/>
            <a:ext cx="5207931" cy="922497"/>
          </a:xfrm>
          <a:prstGeom prst="rect">
            <a:avLst/>
          </a:prstGeom>
          <a:noFill/>
        </p:spPr>
        <p:txBody>
          <a:bodyPr wrap="square" rtlCol="0">
            <a:spAutoFit/>
          </a:bodyPr>
          <a:lstStyle/>
          <a:p>
            <a:pPr>
              <a:lnSpc>
                <a:spcPct val="150000"/>
              </a:lnSpc>
            </a:pPr>
            <a:r>
              <a:rPr lang="en-US" sz="1900" dirty="0">
                <a:latin typeface="Consolas"/>
                <a:cs typeface="Consolas"/>
              </a:rPr>
              <a:t>MATCH (</a:t>
            </a:r>
            <a:r>
              <a:rPr lang="en-US" sz="1900" dirty="0" err="1">
                <a:latin typeface="Consolas"/>
                <a:cs typeface="Consolas"/>
              </a:rPr>
              <a:t>a:Person</a:t>
            </a:r>
            <a:r>
              <a:rPr lang="en-US" sz="1900" dirty="0">
                <a:latin typeface="Consolas"/>
                <a:cs typeface="Consolas"/>
              </a:rPr>
              <a:t>)-[:Knows]-&gt;(</a:t>
            </a:r>
            <a:r>
              <a:rPr lang="en-US" sz="1900" dirty="0" err="1">
                <a:latin typeface="Consolas"/>
                <a:cs typeface="Consolas"/>
              </a:rPr>
              <a:t>b:Person</a:t>
            </a:r>
            <a:r>
              <a:rPr lang="en-US" sz="1900" dirty="0">
                <a:latin typeface="Consolas"/>
                <a:cs typeface="Consolas"/>
              </a:rPr>
              <a:t>)</a:t>
            </a:r>
          </a:p>
          <a:p>
            <a:pPr>
              <a:lnSpc>
                <a:spcPct val="150000"/>
              </a:lnSpc>
            </a:pPr>
            <a:r>
              <a:rPr lang="en-US" sz="1900" dirty="0">
                <a:latin typeface="Consolas"/>
                <a:cs typeface="Consolas"/>
              </a:rPr>
              <a:t>WHERE </a:t>
            </a:r>
            <a:r>
              <a:rPr lang="en-US" sz="1900" dirty="0" err="1">
                <a:latin typeface="Consolas"/>
                <a:cs typeface="Consolas"/>
              </a:rPr>
              <a:t>a.name</a:t>
            </a:r>
            <a:r>
              <a:rPr lang="en-US" sz="1900" dirty="0">
                <a:latin typeface="Consolas"/>
                <a:cs typeface="Consolas"/>
              </a:rPr>
              <a:t>=‘Liz’ RETURN count(*)</a:t>
            </a:r>
          </a:p>
        </p:txBody>
      </p:sp>
      <p:graphicFrame>
        <p:nvGraphicFramePr>
          <p:cNvPr id="20" name="Table 19">
            <a:extLst>
              <a:ext uri="{FF2B5EF4-FFF2-40B4-BE49-F238E27FC236}">
                <a16:creationId xmlns:a16="http://schemas.microsoft.com/office/drawing/2014/main" id="{B13FBFE2-8093-59C9-9AB3-0C54F0066FF9}"/>
              </a:ext>
            </a:extLst>
          </p:cNvPr>
          <p:cNvGraphicFramePr>
            <a:graphicFrameLocks noGrp="1"/>
          </p:cNvGraphicFramePr>
          <p:nvPr/>
        </p:nvGraphicFramePr>
        <p:xfrm>
          <a:off x="4797089" y="2486159"/>
          <a:ext cx="2770124" cy="640080"/>
        </p:xfrm>
        <a:graphic>
          <a:graphicData uri="http://schemas.openxmlformats.org/drawingml/2006/table">
            <a:tbl>
              <a:tblPr firstRow="1" bandRow="1">
                <a:tableStyleId>{5A111915-BE36-4E01-A7E5-04B1672EAD32}</a:tableStyleId>
              </a:tblPr>
              <a:tblGrid>
                <a:gridCol w="1337564">
                  <a:extLst>
                    <a:ext uri="{9D8B030D-6E8A-4147-A177-3AD203B41FA5}">
                      <a16:colId xmlns:a16="http://schemas.microsoft.com/office/drawing/2014/main" val="1335533264"/>
                    </a:ext>
                  </a:extLst>
                </a:gridCol>
                <a:gridCol w="324167">
                  <a:extLst>
                    <a:ext uri="{9D8B030D-6E8A-4147-A177-3AD203B41FA5}">
                      <a16:colId xmlns:a16="http://schemas.microsoft.com/office/drawing/2014/main" val="2444904232"/>
                    </a:ext>
                  </a:extLst>
                </a:gridCol>
                <a:gridCol w="1108393">
                  <a:extLst>
                    <a:ext uri="{9D8B030D-6E8A-4147-A177-3AD203B41FA5}">
                      <a16:colId xmlns:a16="http://schemas.microsoft.com/office/drawing/2014/main" val="3163197498"/>
                    </a:ext>
                  </a:extLst>
                </a:gridCol>
              </a:tblGrid>
              <a:tr h="166186">
                <a:tc>
                  <a:txBody>
                    <a:bodyPr/>
                    <a:lstStyle/>
                    <a:p>
                      <a:pPr algn="ctr"/>
                      <a:r>
                        <a:rPr lang="en-US" sz="1500" b="1" dirty="0"/>
                        <a:t>(</a:t>
                      </a:r>
                      <a:r>
                        <a:rPr lang="en-US" sz="1500" b="1" dirty="0" err="1"/>
                        <a:t>a.ID</a:t>
                      </a:r>
                      <a:r>
                        <a:rPr lang="en-US" sz="1500" b="1" dirty="0"/>
                        <a:t>, </a:t>
                      </a:r>
                      <a:r>
                        <a:rPr lang="en-US" sz="1500" b="1" dirty="0" err="1"/>
                        <a:t>a.name</a:t>
                      </a:r>
                      <a:r>
                        <a:rPr lang="en-US" sz="1500" b="1" dirty="0"/>
                        <a:t>)</a:t>
                      </a:r>
                    </a:p>
                  </a:txBody>
                  <a:tcPr/>
                </a:tc>
                <a:tc>
                  <a:txBody>
                    <a:bodyPr/>
                    <a:lstStyle/>
                    <a:p>
                      <a:pPr algn="ctr"/>
                      <a:endParaRPr lang="en-US" sz="1500" b="1" dirty="0"/>
                    </a:p>
                  </a:txBody>
                  <a:tcPr/>
                </a:tc>
                <a:tc>
                  <a:txBody>
                    <a:bodyPr/>
                    <a:lstStyle/>
                    <a:p>
                      <a:pPr algn="ctr"/>
                      <a:r>
                        <a:rPr lang="en-US" sz="1500" b="1" dirty="0" err="1"/>
                        <a:t>b.IDs</a:t>
                      </a:r>
                      <a:endParaRPr lang="en-US" sz="1500" b="1" dirty="0"/>
                    </a:p>
                  </a:txBody>
                  <a:tcPr/>
                </a:tc>
                <a:extLst>
                  <a:ext uri="{0D108BD9-81ED-4DB2-BD59-A6C34878D82A}">
                    <a16:rowId xmlns:a16="http://schemas.microsoft.com/office/drawing/2014/main" val="3466323382"/>
                  </a:ext>
                </a:extLst>
              </a:tr>
              <a:tr h="166186">
                <a:tc>
                  <a:txBody>
                    <a:bodyPr/>
                    <a:lstStyle/>
                    <a:p>
                      <a:pPr algn="ctr"/>
                      <a:r>
                        <a:rPr lang="en-US" sz="1500" b="0" dirty="0"/>
                        <a:t>(7, Liz)</a:t>
                      </a:r>
                    </a:p>
                  </a:txBody>
                  <a:tcPr/>
                </a:tc>
                <a:tc>
                  <a:txBody>
                    <a:bodyPr/>
                    <a:lstStyle/>
                    <a:p>
                      <a:pPr algn="ctr"/>
                      <a:r>
                        <a:rPr lang="en-US" sz="1500" b="0" dirty="0"/>
                        <a:t>X</a:t>
                      </a:r>
                    </a:p>
                  </a:txBody>
                  <a:tcPr/>
                </a:tc>
                <a:tc>
                  <a:txBody>
                    <a:bodyPr/>
                    <a:lstStyle/>
                    <a:p>
                      <a:pPr algn="ctr"/>
                      <a:r>
                        <a:rPr lang="en-US" sz="1500" b="0" dirty="0"/>
                        <a:t>{107, 5, 15}</a:t>
                      </a:r>
                    </a:p>
                  </a:txBody>
                  <a:tcPr/>
                </a:tc>
                <a:extLst>
                  <a:ext uri="{0D108BD9-81ED-4DB2-BD59-A6C34878D82A}">
                    <a16:rowId xmlns:a16="http://schemas.microsoft.com/office/drawing/2014/main" val="2929948073"/>
                  </a:ext>
                </a:extLst>
              </a:tr>
            </a:tbl>
          </a:graphicData>
        </a:graphic>
      </p:graphicFrame>
      <p:graphicFrame>
        <p:nvGraphicFramePr>
          <p:cNvPr id="6" name="Table 16">
            <a:extLst>
              <a:ext uri="{FF2B5EF4-FFF2-40B4-BE49-F238E27FC236}">
                <a16:creationId xmlns:a16="http://schemas.microsoft.com/office/drawing/2014/main" id="{BCA157AF-5A64-0CA7-8C8F-80E8B5CFC534}"/>
              </a:ext>
            </a:extLst>
          </p:cNvPr>
          <p:cNvGraphicFramePr>
            <a:graphicFrameLocks noGrp="1"/>
          </p:cNvGraphicFramePr>
          <p:nvPr/>
        </p:nvGraphicFramePr>
        <p:xfrm>
          <a:off x="165235" y="2662168"/>
          <a:ext cx="429755" cy="1483360"/>
        </p:xfrm>
        <a:graphic>
          <a:graphicData uri="http://schemas.openxmlformats.org/drawingml/2006/table">
            <a:tbl>
              <a:tblPr firstRow="1" bandRow="1">
                <a:tableStyleId>{2D5ABB26-0587-4C30-8999-92F81FD0307C}</a:tableStyleId>
              </a:tblPr>
              <a:tblGrid>
                <a:gridCol w="429755">
                  <a:extLst>
                    <a:ext uri="{9D8B030D-6E8A-4147-A177-3AD203B41FA5}">
                      <a16:colId xmlns:a16="http://schemas.microsoft.com/office/drawing/2014/main" val="3557073722"/>
                    </a:ext>
                  </a:extLst>
                </a:gridCol>
              </a:tblGrid>
              <a:tr h="370840">
                <a:tc>
                  <a:txBody>
                    <a:bodyPr/>
                    <a:lstStyle/>
                    <a:p>
                      <a:r>
                        <a:rPr lang="en-US" dirty="0"/>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34710630"/>
                  </a:ext>
                </a:extLst>
              </a:tr>
              <a:tr h="370840">
                <a:tc>
                  <a:txBody>
                    <a:bodyPr/>
                    <a:lstStyle/>
                    <a:p>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77276933"/>
                  </a:ext>
                </a:extLst>
              </a:tr>
              <a:tr h="370840">
                <a:tc>
                  <a:txBody>
                    <a:bodyPr/>
                    <a:lstStyle/>
                    <a:p>
                      <a:r>
                        <a:rPr lang="en-US" dirty="0"/>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06356713"/>
                  </a:ext>
                </a:extLst>
              </a:tr>
              <a:tr h="370840">
                <a:tc>
                  <a:txBody>
                    <a:bodyPr/>
                    <a:lstStyle/>
                    <a:p>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90215184"/>
                  </a:ext>
                </a:extLst>
              </a:tr>
            </a:tbl>
          </a:graphicData>
        </a:graphic>
      </p:graphicFrame>
      <p:graphicFrame>
        <p:nvGraphicFramePr>
          <p:cNvPr id="8" name="Table 7">
            <a:extLst>
              <a:ext uri="{FF2B5EF4-FFF2-40B4-BE49-F238E27FC236}">
                <a16:creationId xmlns:a16="http://schemas.microsoft.com/office/drawing/2014/main" id="{86A4A6AA-EF43-2CBB-5A5C-0F34D231802D}"/>
              </a:ext>
            </a:extLst>
          </p:cNvPr>
          <p:cNvGraphicFramePr>
            <a:graphicFrameLocks noGrp="1"/>
          </p:cNvGraphicFramePr>
          <p:nvPr/>
        </p:nvGraphicFramePr>
        <p:xfrm>
          <a:off x="915117" y="3418288"/>
          <a:ext cx="1327680" cy="370840"/>
        </p:xfrm>
        <a:graphic>
          <a:graphicData uri="http://schemas.openxmlformats.org/drawingml/2006/table">
            <a:tbl>
              <a:tblPr firstRow="1" bandRow="1">
                <a:tableStyleId>{2D5ABB26-0587-4C30-8999-92F81FD0307C}</a:tableStyleId>
              </a:tblPr>
              <a:tblGrid>
                <a:gridCol w="582930">
                  <a:extLst>
                    <a:ext uri="{9D8B030D-6E8A-4147-A177-3AD203B41FA5}">
                      <a16:colId xmlns:a16="http://schemas.microsoft.com/office/drawing/2014/main" val="3557073722"/>
                    </a:ext>
                  </a:extLst>
                </a:gridCol>
                <a:gridCol w="277707">
                  <a:extLst>
                    <a:ext uri="{9D8B030D-6E8A-4147-A177-3AD203B41FA5}">
                      <a16:colId xmlns:a16="http://schemas.microsoft.com/office/drawing/2014/main" val="3563147359"/>
                    </a:ext>
                  </a:extLst>
                </a:gridCol>
                <a:gridCol w="467043">
                  <a:extLst>
                    <a:ext uri="{9D8B030D-6E8A-4147-A177-3AD203B41FA5}">
                      <a16:colId xmlns:a16="http://schemas.microsoft.com/office/drawing/2014/main" val="747967034"/>
                    </a:ext>
                  </a:extLst>
                </a:gridCol>
              </a:tblGrid>
              <a:tr h="370840">
                <a:tc>
                  <a:txBody>
                    <a:bodyPr/>
                    <a:lstStyle/>
                    <a:p>
                      <a:r>
                        <a:rPr lang="en-US" dirty="0"/>
                        <a:t>107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34710630"/>
                  </a:ext>
                </a:extLst>
              </a:tr>
            </a:tbl>
          </a:graphicData>
        </a:graphic>
      </p:graphicFrame>
      <p:cxnSp>
        <p:nvCxnSpPr>
          <p:cNvPr id="21" name="Straight Arrow Connector 20">
            <a:extLst>
              <a:ext uri="{FF2B5EF4-FFF2-40B4-BE49-F238E27FC236}">
                <a16:creationId xmlns:a16="http://schemas.microsoft.com/office/drawing/2014/main" id="{A0541A04-AA8F-70A4-C7F2-31D7F0CE0ACB}"/>
              </a:ext>
            </a:extLst>
          </p:cNvPr>
          <p:cNvCxnSpPr>
            <a:cxnSpLocks/>
          </p:cNvCxnSpPr>
          <p:nvPr/>
        </p:nvCxnSpPr>
        <p:spPr>
          <a:xfrm>
            <a:off x="648000" y="3578994"/>
            <a:ext cx="237363"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a:extLst>
              <a:ext uri="{FF2B5EF4-FFF2-40B4-BE49-F238E27FC236}">
                <a16:creationId xmlns:a16="http://schemas.microsoft.com/office/drawing/2014/main" id="{607009AF-D0C4-365F-8549-CD8637403F3F}"/>
              </a:ext>
            </a:extLst>
          </p:cNvPr>
          <p:cNvCxnSpPr>
            <a:cxnSpLocks/>
          </p:cNvCxnSpPr>
          <p:nvPr/>
        </p:nvCxnSpPr>
        <p:spPr>
          <a:xfrm>
            <a:off x="648000" y="2821084"/>
            <a:ext cx="237363"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graphicFrame>
        <p:nvGraphicFramePr>
          <p:cNvPr id="23" name="Table 22">
            <a:extLst>
              <a:ext uri="{FF2B5EF4-FFF2-40B4-BE49-F238E27FC236}">
                <a16:creationId xmlns:a16="http://schemas.microsoft.com/office/drawing/2014/main" id="{762D90F6-8B82-B153-39E9-F53434C8E21E}"/>
              </a:ext>
            </a:extLst>
          </p:cNvPr>
          <p:cNvGraphicFramePr>
            <a:graphicFrameLocks noGrp="1"/>
          </p:cNvGraphicFramePr>
          <p:nvPr/>
        </p:nvGraphicFramePr>
        <p:xfrm>
          <a:off x="938798" y="2681898"/>
          <a:ext cx="860637" cy="370840"/>
        </p:xfrm>
        <a:graphic>
          <a:graphicData uri="http://schemas.openxmlformats.org/drawingml/2006/table">
            <a:tbl>
              <a:tblPr firstRow="1" bandRow="1">
                <a:tableStyleId>{2D5ABB26-0587-4C30-8999-92F81FD0307C}</a:tableStyleId>
              </a:tblPr>
              <a:tblGrid>
                <a:gridCol w="424565">
                  <a:extLst>
                    <a:ext uri="{9D8B030D-6E8A-4147-A177-3AD203B41FA5}">
                      <a16:colId xmlns:a16="http://schemas.microsoft.com/office/drawing/2014/main" val="3557073722"/>
                    </a:ext>
                  </a:extLst>
                </a:gridCol>
                <a:gridCol w="436072">
                  <a:extLst>
                    <a:ext uri="{9D8B030D-6E8A-4147-A177-3AD203B41FA5}">
                      <a16:colId xmlns:a16="http://schemas.microsoft.com/office/drawing/2014/main" val="3563147359"/>
                    </a:ext>
                  </a:extLst>
                </a:gridCol>
              </a:tblGrid>
              <a:tr h="370840">
                <a:tc>
                  <a:txBody>
                    <a:bodyPr/>
                    <a:lstStyle/>
                    <a:p>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34710630"/>
                  </a:ext>
                </a:extLst>
              </a:tr>
            </a:tbl>
          </a:graphicData>
        </a:graphic>
      </p:graphicFrame>
      <p:sp>
        <p:nvSpPr>
          <p:cNvPr id="24" name="TextBox 23">
            <a:extLst>
              <a:ext uri="{FF2B5EF4-FFF2-40B4-BE49-F238E27FC236}">
                <a16:creationId xmlns:a16="http://schemas.microsoft.com/office/drawing/2014/main" id="{68F9D504-56EC-FA1C-1F79-C5FE61BE9185}"/>
              </a:ext>
            </a:extLst>
          </p:cNvPr>
          <p:cNvSpPr txBox="1"/>
          <p:nvPr/>
        </p:nvSpPr>
        <p:spPr>
          <a:xfrm>
            <a:off x="816408" y="2989510"/>
            <a:ext cx="649224" cy="369332"/>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a:t>
            </a:r>
          </a:p>
        </p:txBody>
      </p:sp>
    </p:spTree>
    <p:custDataLst>
      <p:tags r:id="rId1"/>
    </p:custDataLst>
    <p:extLst>
      <p:ext uri="{BB962C8B-B14F-4D97-AF65-F5344CB8AC3E}">
        <p14:creationId xmlns:p14="http://schemas.microsoft.com/office/powerpoint/2010/main" val="312405789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nodeType="clickEffect">
                                  <p:stCondLst>
                                    <p:cond delay="0"/>
                                  </p:stCondLst>
                                  <p:childTnLst>
                                    <p:animMotion origin="layout" path="M -0.00434 0.00093 L -0.11597 -0.13912 " pathEditMode="relative" rAng="0" ptsTypes="AA">
                                      <p:cBhvr>
                                        <p:cTn id="10" dur="2000" fill="hold"/>
                                        <p:tgtEl>
                                          <p:spTgt spid="108"/>
                                        </p:tgtEl>
                                        <p:attrNameLst>
                                          <p:attrName>ppt_x</p:attrName>
                                          <p:attrName>ppt_y</p:attrName>
                                        </p:attrNameLst>
                                      </p:cBhvr>
                                      <p:rCtr x="-5590" y="-7014"/>
                                    </p:animMotion>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108"/>
                                        </p:tgtEl>
                                        <p:attrNameLst>
                                          <p:attrName>style.visibility</p:attrName>
                                        </p:attrNameLst>
                                      </p:cBhvr>
                                      <p:to>
                                        <p:strVal val="hidden"/>
                                      </p:to>
                                    </p:set>
                                  </p:childTnLst>
                                </p:cTn>
                              </p:par>
                              <p:par>
                                <p:cTn id="19" presetID="1" presetClass="entr" presetSubtype="0" fill="hold" nodeType="withEffect">
                                  <p:stCondLst>
                                    <p:cond delay="0"/>
                                  </p:stCondLst>
                                  <p:childTnLst>
                                    <p:set>
                                      <p:cBhvr>
                                        <p:cTn id="20" dur="1" fill="hold">
                                          <p:stCondLst>
                                            <p:cond delay="0"/>
                                          </p:stCondLst>
                                        </p:cTn>
                                        <p:tgtEl>
                                          <p:spTgt spid="1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0" presetClass="path" presetSubtype="0" accel="50000" decel="50000" fill="hold" nodeType="clickEffect">
                                  <p:stCondLst>
                                    <p:cond delay="0"/>
                                  </p:stCondLst>
                                  <p:childTnLst>
                                    <p:animMotion origin="layout" path="M 0.07396 0.06713 L -0.0368 0.22037 " pathEditMode="relative" rAng="0" ptsTypes="AA">
                                      <p:cBhvr>
                                        <p:cTn id="24" dur="2000" fill="hold"/>
                                        <p:tgtEl>
                                          <p:spTgt spid="110"/>
                                        </p:tgtEl>
                                        <p:attrNameLst>
                                          <p:attrName>ppt_x</p:attrName>
                                          <p:attrName>ppt_y</p:attrName>
                                        </p:attrNameLst>
                                      </p:cBhvr>
                                      <p:rCtr x="-5538" y="7662"/>
                                    </p:animMotion>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09"/>
                                        </p:tgtEl>
                                        <p:attrNameLst>
                                          <p:attrName>style.visibility</p:attrName>
                                        </p:attrNameLst>
                                      </p:cBhvr>
                                      <p:to>
                                        <p:strVal val="visible"/>
                                      </p:to>
                                    </p:set>
                                  </p:childTnLst>
                                </p:cTn>
                              </p:par>
                              <p:par>
                                <p:cTn id="29" presetID="1" presetClass="exit" presetSubtype="0" fill="hold" nodeType="withEffect">
                                  <p:stCondLst>
                                    <p:cond delay="0"/>
                                  </p:stCondLst>
                                  <p:childTnLst>
                                    <p:set>
                                      <p:cBhvr>
                                        <p:cTn id="30" dur="1" fill="hold">
                                          <p:stCondLst>
                                            <p:cond delay="0"/>
                                          </p:stCondLst>
                                        </p:cTn>
                                        <p:tgtEl>
                                          <p:spTgt spid="110"/>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0" presetClass="path" presetSubtype="0" accel="50000" decel="50000" fill="hold" nodeType="clickEffect">
                                  <p:stCondLst>
                                    <p:cond delay="0"/>
                                  </p:stCondLst>
                                  <p:childTnLst>
                                    <p:animMotion origin="layout" path="M -0.00156 -0.0625 L 0.30625 -0.29954 " pathEditMode="relative" rAng="0" ptsTypes="AA">
                                      <p:cBhvr>
                                        <p:cTn id="34" dur="2000" fill="hold"/>
                                        <p:tgtEl>
                                          <p:spTgt spid="109"/>
                                        </p:tgtEl>
                                        <p:attrNameLst>
                                          <p:attrName>ppt_x</p:attrName>
                                          <p:attrName>ppt_y</p:attrName>
                                        </p:attrNameLst>
                                      </p:cBhvr>
                                      <p:rCtr x="15382" y="-11852"/>
                                    </p:animMotion>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65CC13EC-677E-384F-B278-2939878C589F}" type="slidenum">
              <a:rPr lang="en-US" smtClean="0"/>
              <a:t>31</a:t>
            </a:fld>
            <a:endParaRPr lang="en-US"/>
          </a:p>
        </p:txBody>
      </p:sp>
      <p:pic>
        <p:nvPicPr>
          <p:cNvPr id="8" name="Picture 7">
            <a:extLst>
              <a:ext uri="{FF2B5EF4-FFF2-40B4-BE49-F238E27FC236}">
                <a16:creationId xmlns:a16="http://schemas.microsoft.com/office/drawing/2014/main" id="{D3FAEB29-EA81-A841-A0F8-3C4626FAA821}"/>
              </a:ext>
            </a:extLst>
          </p:cNvPr>
          <p:cNvPicPr>
            <a:picLocks noChangeAspect="1"/>
          </p:cNvPicPr>
          <p:nvPr/>
        </p:nvPicPr>
        <p:blipFill>
          <a:blip r:embed="rId4"/>
          <a:stretch>
            <a:fillRect/>
          </a:stretch>
        </p:blipFill>
        <p:spPr>
          <a:xfrm>
            <a:off x="19126" y="6496076"/>
            <a:ext cx="1009574" cy="336524"/>
          </a:xfrm>
          <a:prstGeom prst="rect">
            <a:avLst/>
          </a:prstGeom>
        </p:spPr>
      </p:pic>
      <p:cxnSp>
        <p:nvCxnSpPr>
          <p:cNvPr id="6" name="Straight Connector 5">
            <a:extLst>
              <a:ext uri="{FF2B5EF4-FFF2-40B4-BE49-F238E27FC236}">
                <a16:creationId xmlns:a16="http://schemas.microsoft.com/office/drawing/2014/main" id="{3130F25C-FC27-4143-ACE5-A9DA5A864F51}"/>
              </a:ext>
            </a:extLst>
          </p:cNvPr>
          <p:cNvCxnSpPr/>
          <p:nvPr/>
        </p:nvCxnSpPr>
        <p:spPr>
          <a:xfrm>
            <a:off x="-6511" y="664644"/>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8D7CF6F-15E9-BC00-8A48-54CCAF14A233}"/>
              </a:ext>
            </a:extLst>
          </p:cNvPr>
          <p:cNvSpPr txBox="1"/>
          <p:nvPr/>
        </p:nvSpPr>
        <p:spPr>
          <a:xfrm>
            <a:off x="-6511" y="0"/>
            <a:ext cx="9089425" cy="646331"/>
          </a:xfrm>
          <a:prstGeom prst="rect">
            <a:avLst/>
          </a:prstGeom>
          <a:noFill/>
          <a:effectLst/>
        </p:spPr>
        <p:txBody>
          <a:bodyPr wrap="square" rtlCol="0">
            <a:spAutoFit/>
          </a:bodyPr>
          <a:lstStyle/>
          <a:p>
            <a:pPr marL="274320" indent="-457200"/>
            <a:r>
              <a:rPr lang="en-US" sz="3600" kern="0" dirty="0">
                <a:solidFill>
                  <a:srgbClr val="000000"/>
                </a:solidFill>
                <a:latin typeface="Helvetica" pitchFamily="2" charset="0"/>
                <a:cs typeface="Arial" panose="020B0604020202020204" pitchFamily="34" charset="0"/>
              </a:rPr>
              <a:t>Example: Back to 2-hop query</a:t>
            </a:r>
            <a:endParaRPr lang="en-US" sz="3600" dirty="0">
              <a:latin typeface="Helvetica" pitchFamily="2" charset="0"/>
              <a:cs typeface="Arial" panose="020B0604020202020204" pitchFamily="34" charset="0"/>
            </a:endParaRPr>
          </a:p>
        </p:txBody>
      </p:sp>
      <p:grpSp>
        <p:nvGrpSpPr>
          <p:cNvPr id="4" name="Group 3">
            <a:extLst>
              <a:ext uri="{FF2B5EF4-FFF2-40B4-BE49-F238E27FC236}">
                <a16:creationId xmlns:a16="http://schemas.microsoft.com/office/drawing/2014/main" id="{93E53FAF-2D4A-FE26-9088-DB1CBC5B2EC3}"/>
              </a:ext>
            </a:extLst>
          </p:cNvPr>
          <p:cNvGrpSpPr/>
          <p:nvPr/>
        </p:nvGrpSpPr>
        <p:grpSpPr>
          <a:xfrm>
            <a:off x="163237" y="830482"/>
            <a:ext cx="4533434" cy="1361078"/>
            <a:chOff x="190361" y="748137"/>
            <a:chExt cx="4013406" cy="1361078"/>
          </a:xfrm>
        </p:grpSpPr>
        <p:sp>
          <p:nvSpPr>
            <p:cNvPr id="10" name="TextBox 9">
              <a:extLst>
                <a:ext uri="{FF2B5EF4-FFF2-40B4-BE49-F238E27FC236}">
                  <a16:creationId xmlns:a16="http://schemas.microsoft.com/office/drawing/2014/main" id="{8828DBEC-67BA-1A22-6780-6DCE503929CB}"/>
                </a:ext>
              </a:extLst>
            </p:cNvPr>
            <p:cNvSpPr txBox="1"/>
            <p:nvPr/>
          </p:nvSpPr>
          <p:spPr>
            <a:xfrm>
              <a:off x="190361" y="748137"/>
              <a:ext cx="4013406" cy="1361078"/>
            </a:xfrm>
            <a:prstGeom prst="rect">
              <a:avLst/>
            </a:prstGeom>
            <a:noFill/>
          </p:spPr>
          <p:txBody>
            <a:bodyPr wrap="square" rtlCol="0">
              <a:spAutoFit/>
            </a:bodyPr>
            <a:lstStyle/>
            <a:p>
              <a:pPr>
                <a:lnSpc>
                  <a:spcPct val="150000"/>
                </a:lnSpc>
              </a:pPr>
              <a:r>
                <a:rPr lang="en-US" sz="1900" dirty="0">
                  <a:latin typeface="Consolas"/>
                  <a:cs typeface="Consolas"/>
                </a:rPr>
                <a:t>MATCH </a:t>
              </a:r>
            </a:p>
            <a:p>
              <a:pPr>
                <a:lnSpc>
                  <a:spcPct val="150000"/>
                </a:lnSpc>
              </a:pPr>
              <a:r>
                <a:rPr lang="en-US" sz="1900" dirty="0">
                  <a:latin typeface="Consolas"/>
                  <a:cs typeface="Consolas"/>
                </a:rPr>
                <a:t>WHERE </a:t>
              </a:r>
              <a:r>
                <a:rPr lang="en-US" sz="1900" dirty="0" err="1">
                  <a:latin typeface="Consolas"/>
                  <a:cs typeface="Consolas"/>
                </a:rPr>
                <a:t>b.name</a:t>
              </a:r>
              <a:r>
                <a:rPr lang="en-US" sz="1900" dirty="0">
                  <a:latin typeface="Consolas"/>
                  <a:cs typeface="Consolas"/>
                </a:rPr>
                <a:t>=‘Liz’</a:t>
              </a:r>
            </a:p>
            <a:p>
              <a:pPr>
                <a:lnSpc>
                  <a:spcPct val="150000"/>
                </a:lnSpc>
              </a:pPr>
              <a:r>
                <a:rPr lang="en-US" sz="1900" dirty="0">
                  <a:latin typeface="Consolas"/>
                  <a:cs typeface="Consolas"/>
                </a:rPr>
                <a:t>RETURN </a:t>
              </a:r>
              <a:r>
                <a:rPr lang="en-US" sz="1900" dirty="0" err="1">
                  <a:latin typeface="Consolas"/>
                  <a:cs typeface="Consolas"/>
                </a:rPr>
                <a:t>a.name</a:t>
              </a:r>
              <a:r>
                <a:rPr lang="en-US" sz="1900" dirty="0">
                  <a:latin typeface="Consolas"/>
                  <a:cs typeface="Consolas"/>
                </a:rPr>
                <a:t>, </a:t>
              </a:r>
              <a:r>
                <a:rPr lang="en-US" sz="1900" dirty="0" err="1">
                  <a:latin typeface="Consolas"/>
                  <a:cs typeface="Consolas"/>
                </a:rPr>
                <a:t>b.ID</a:t>
              </a:r>
              <a:r>
                <a:rPr lang="en-US" sz="1900" dirty="0">
                  <a:latin typeface="Consolas"/>
                  <a:cs typeface="Consolas"/>
                </a:rPr>
                <a:t>, </a:t>
              </a:r>
              <a:r>
                <a:rPr lang="en-US" sz="1900" dirty="0" err="1">
                  <a:latin typeface="Consolas"/>
                  <a:cs typeface="Consolas"/>
                </a:rPr>
                <a:t>c.name</a:t>
              </a:r>
              <a:endParaRPr lang="en-US" sz="1900" dirty="0">
                <a:latin typeface="Consolas"/>
                <a:cs typeface="Consolas"/>
              </a:endParaRPr>
            </a:p>
          </p:txBody>
        </p:sp>
        <p:sp>
          <p:nvSpPr>
            <p:cNvPr id="13" name="Oval 12">
              <a:extLst>
                <a:ext uri="{FF2B5EF4-FFF2-40B4-BE49-F238E27FC236}">
                  <a16:creationId xmlns:a16="http://schemas.microsoft.com/office/drawing/2014/main" id="{FEEE2D2F-41FE-9C3F-C03E-9F975888EC13}"/>
                </a:ext>
              </a:extLst>
            </p:cNvPr>
            <p:cNvSpPr/>
            <p:nvPr/>
          </p:nvSpPr>
          <p:spPr>
            <a:xfrm>
              <a:off x="1085395" y="895767"/>
              <a:ext cx="349752"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a</a:t>
              </a:r>
            </a:p>
          </p:txBody>
        </p:sp>
        <p:sp>
          <p:nvSpPr>
            <p:cNvPr id="14" name="Oval 13">
              <a:extLst>
                <a:ext uri="{FF2B5EF4-FFF2-40B4-BE49-F238E27FC236}">
                  <a16:creationId xmlns:a16="http://schemas.microsoft.com/office/drawing/2014/main" id="{318EC518-739C-657C-3298-8A4B3D938472}"/>
                </a:ext>
              </a:extLst>
            </p:cNvPr>
            <p:cNvSpPr/>
            <p:nvPr/>
          </p:nvSpPr>
          <p:spPr>
            <a:xfrm>
              <a:off x="2045105" y="895767"/>
              <a:ext cx="349752"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b</a:t>
              </a:r>
            </a:p>
          </p:txBody>
        </p:sp>
        <p:sp>
          <p:nvSpPr>
            <p:cNvPr id="17" name="Oval 16">
              <a:extLst>
                <a:ext uri="{FF2B5EF4-FFF2-40B4-BE49-F238E27FC236}">
                  <a16:creationId xmlns:a16="http://schemas.microsoft.com/office/drawing/2014/main" id="{61D56B52-E88E-EC4D-4395-A3372973553B}"/>
                </a:ext>
              </a:extLst>
            </p:cNvPr>
            <p:cNvSpPr/>
            <p:nvPr/>
          </p:nvSpPr>
          <p:spPr>
            <a:xfrm>
              <a:off x="3004815" y="895767"/>
              <a:ext cx="349752"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c</a:t>
              </a:r>
            </a:p>
          </p:txBody>
        </p:sp>
        <p:cxnSp>
          <p:nvCxnSpPr>
            <p:cNvPr id="18" name="Straight Arrow Connector 17">
              <a:extLst>
                <a:ext uri="{FF2B5EF4-FFF2-40B4-BE49-F238E27FC236}">
                  <a16:creationId xmlns:a16="http://schemas.microsoft.com/office/drawing/2014/main" id="{F4C7FAFA-AD20-4955-C50C-0C86FFD3633B}"/>
                </a:ext>
              </a:extLst>
            </p:cNvPr>
            <p:cNvCxnSpPr>
              <a:cxnSpLocks/>
              <a:stCxn id="13" idx="6"/>
              <a:endCxn id="14" idx="2"/>
            </p:cNvCxnSpPr>
            <p:nvPr/>
          </p:nvCxnSpPr>
          <p:spPr>
            <a:xfrm>
              <a:off x="1435147" y="1066780"/>
              <a:ext cx="609958"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25A10AA0-27CF-BFB8-DDD5-B8464FFDF0B9}"/>
                </a:ext>
              </a:extLst>
            </p:cNvPr>
            <p:cNvCxnSpPr>
              <a:cxnSpLocks/>
              <a:stCxn id="14" idx="6"/>
              <a:endCxn id="17" idx="2"/>
            </p:cNvCxnSpPr>
            <p:nvPr/>
          </p:nvCxnSpPr>
          <p:spPr>
            <a:xfrm>
              <a:off x="2394857" y="1066780"/>
              <a:ext cx="609958"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grpSp>
      <p:sp>
        <p:nvSpPr>
          <p:cNvPr id="20" name="TextBox 19">
            <a:extLst>
              <a:ext uri="{FF2B5EF4-FFF2-40B4-BE49-F238E27FC236}">
                <a16:creationId xmlns:a16="http://schemas.microsoft.com/office/drawing/2014/main" id="{5DAB89D8-F678-0F46-CBDE-DD488EDAFC4F}"/>
              </a:ext>
            </a:extLst>
          </p:cNvPr>
          <p:cNvSpPr txBox="1"/>
          <p:nvPr/>
        </p:nvSpPr>
        <p:spPr>
          <a:xfrm>
            <a:off x="163238" y="2565236"/>
            <a:ext cx="8919676" cy="369332"/>
          </a:xfrm>
          <a:prstGeom prst="rect">
            <a:avLst/>
          </a:prstGeom>
          <a:noFill/>
        </p:spPr>
        <p:txBody>
          <a:bodyPr wrap="square" rtlCol="0">
            <a:spAutoFit/>
          </a:bodyPr>
          <a:lstStyle/>
          <a:p>
            <a:pPr algn="ctr"/>
            <a:r>
              <a:rPr lang="en-US" dirty="0"/>
              <a:t>Desired factorization : {(a</a:t>
            </a:r>
            <a:r>
              <a:rPr lang="en-US" baseline="-25000" dirty="0"/>
              <a:t>1</a:t>
            </a:r>
            <a:r>
              <a:rPr lang="en-US" dirty="0"/>
              <a:t>, a</a:t>
            </a:r>
            <a:r>
              <a:rPr lang="en-US" baseline="-25000" dirty="0"/>
              <a:t>1</a:t>
            </a:r>
            <a:r>
              <a:rPr lang="en-US" dirty="0"/>
              <a:t>.name), …, (a</a:t>
            </a:r>
            <a:r>
              <a:rPr lang="en-US" baseline="-25000" dirty="0"/>
              <a:t>k1</a:t>
            </a:r>
            <a:r>
              <a:rPr lang="en-US" dirty="0"/>
              <a:t>, a</a:t>
            </a:r>
            <a:r>
              <a:rPr lang="en-US" baseline="-25000" dirty="0"/>
              <a:t>k1</a:t>
            </a:r>
            <a:r>
              <a:rPr lang="en-US" dirty="0"/>
              <a:t>.name)} X b</a:t>
            </a:r>
            <a:r>
              <a:rPr lang="en-US" baseline="-25000" dirty="0"/>
              <a:t>i</a:t>
            </a:r>
            <a:r>
              <a:rPr lang="en-US" dirty="0"/>
              <a:t> X {c</a:t>
            </a:r>
            <a:r>
              <a:rPr lang="en-US" baseline="-25000" dirty="0"/>
              <a:t>1</a:t>
            </a:r>
            <a:r>
              <a:rPr lang="en-US" dirty="0"/>
              <a:t>.name, …, (c</a:t>
            </a:r>
            <a:r>
              <a:rPr lang="en-US" baseline="-25000" dirty="0"/>
              <a:t>k2</a:t>
            </a:r>
            <a:r>
              <a:rPr lang="en-US" dirty="0"/>
              <a:t>, c</a:t>
            </a:r>
            <a:r>
              <a:rPr lang="en-US" baseline="-25000" dirty="0"/>
              <a:t>k2</a:t>
            </a:r>
            <a:r>
              <a:rPr lang="en-US" dirty="0"/>
              <a:t>.name)}. </a:t>
            </a:r>
          </a:p>
        </p:txBody>
      </p:sp>
      <p:grpSp>
        <p:nvGrpSpPr>
          <p:cNvPr id="22" name="Group 21">
            <a:extLst>
              <a:ext uri="{FF2B5EF4-FFF2-40B4-BE49-F238E27FC236}">
                <a16:creationId xmlns:a16="http://schemas.microsoft.com/office/drawing/2014/main" id="{760EA1B1-7B8E-A60E-27EF-F4A52FED4B3B}"/>
              </a:ext>
            </a:extLst>
          </p:cNvPr>
          <p:cNvGrpSpPr/>
          <p:nvPr/>
        </p:nvGrpSpPr>
        <p:grpSpPr>
          <a:xfrm>
            <a:off x="5071677" y="830482"/>
            <a:ext cx="3323045" cy="1588243"/>
            <a:chOff x="5172701" y="732566"/>
            <a:chExt cx="3323045" cy="1588243"/>
          </a:xfrm>
        </p:grpSpPr>
        <p:grpSp>
          <p:nvGrpSpPr>
            <p:cNvPr id="23" name="Group 22">
              <a:extLst>
                <a:ext uri="{FF2B5EF4-FFF2-40B4-BE49-F238E27FC236}">
                  <a16:creationId xmlns:a16="http://schemas.microsoft.com/office/drawing/2014/main" id="{3310F0A8-086A-A4F9-0FE2-2EC42A056D3C}"/>
                </a:ext>
              </a:extLst>
            </p:cNvPr>
            <p:cNvGrpSpPr/>
            <p:nvPr/>
          </p:nvGrpSpPr>
          <p:grpSpPr>
            <a:xfrm>
              <a:off x="5172701" y="732566"/>
              <a:ext cx="3323045" cy="1588243"/>
              <a:chOff x="5172701" y="788838"/>
              <a:chExt cx="3323045" cy="1588243"/>
            </a:xfrm>
          </p:grpSpPr>
          <p:grpSp>
            <p:nvGrpSpPr>
              <p:cNvPr id="32" name="Group 31">
                <a:extLst>
                  <a:ext uri="{FF2B5EF4-FFF2-40B4-BE49-F238E27FC236}">
                    <a16:creationId xmlns:a16="http://schemas.microsoft.com/office/drawing/2014/main" id="{530113BC-987C-A590-46BF-E67150EBB73D}"/>
                  </a:ext>
                </a:extLst>
              </p:cNvPr>
              <p:cNvGrpSpPr/>
              <p:nvPr/>
            </p:nvGrpSpPr>
            <p:grpSpPr>
              <a:xfrm>
                <a:off x="5299452" y="791351"/>
                <a:ext cx="3088022" cy="1585730"/>
                <a:chOff x="5299452" y="791351"/>
                <a:chExt cx="3088022" cy="1585730"/>
              </a:xfrm>
            </p:grpSpPr>
            <p:cxnSp>
              <p:nvCxnSpPr>
                <p:cNvPr id="41" name="Straight Arrow Connector 40">
                  <a:extLst>
                    <a:ext uri="{FF2B5EF4-FFF2-40B4-BE49-F238E27FC236}">
                      <a16:creationId xmlns:a16="http://schemas.microsoft.com/office/drawing/2014/main" id="{130D4001-2289-6FD4-4795-BBD80B733CE6}"/>
                    </a:ext>
                  </a:extLst>
                </p:cNvPr>
                <p:cNvCxnSpPr>
                  <a:cxnSpLocks/>
                  <a:stCxn id="45" idx="6"/>
                  <a:endCxn id="47" idx="2"/>
                </p:cNvCxnSpPr>
                <p:nvPr/>
              </p:nvCxnSpPr>
              <p:spPr>
                <a:xfrm flipV="1">
                  <a:off x="7003483" y="951371"/>
                  <a:ext cx="1063951" cy="31642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2" name="Straight Arrow Connector 41">
                  <a:extLst>
                    <a:ext uri="{FF2B5EF4-FFF2-40B4-BE49-F238E27FC236}">
                      <a16:creationId xmlns:a16="http://schemas.microsoft.com/office/drawing/2014/main" id="{98E1A256-A308-E153-6D33-C82A4B16E843}"/>
                    </a:ext>
                  </a:extLst>
                </p:cNvPr>
                <p:cNvCxnSpPr>
                  <a:cxnSpLocks/>
                  <a:stCxn id="45" idx="6"/>
                  <a:endCxn id="46" idx="2"/>
                </p:cNvCxnSpPr>
                <p:nvPr/>
              </p:nvCxnSpPr>
              <p:spPr>
                <a:xfrm>
                  <a:off x="7003483" y="1267793"/>
                  <a:ext cx="1063951" cy="31642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43" name="Oval 42">
                  <a:extLst>
                    <a:ext uri="{FF2B5EF4-FFF2-40B4-BE49-F238E27FC236}">
                      <a16:creationId xmlns:a16="http://schemas.microsoft.com/office/drawing/2014/main" id="{597FC434-9E48-1EFB-0824-C97DA9C54350}"/>
                    </a:ext>
                  </a:extLst>
                </p:cNvPr>
                <p:cNvSpPr/>
                <p:nvPr/>
              </p:nvSpPr>
              <p:spPr>
                <a:xfrm>
                  <a:off x="5299452" y="1424196"/>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44" name="Oval 43">
                  <a:extLst>
                    <a:ext uri="{FF2B5EF4-FFF2-40B4-BE49-F238E27FC236}">
                      <a16:creationId xmlns:a16="http://schemas.microsoft.com/office/drawing/2014/main" id="{A577DE44-A30F-3766-6CD0-568CEE589650}"/>
                    </a:ext>
                  </a:extLst>
                </p:cNvPr>
                <p:cNvSpPr/>
                <p:nvPr/>
              </p:nvSpPr>
              <p:spPr>
                <a:xfrm>
                  <a:off x="5299452" y="791351"/>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45" name="Oval 44">
                  <a:extLst>
                    <a:ext uri="{FF2B5EF4-FFF2-40B4-BE49-F238E27FC236}">
                      <a16:creationId xmlns:a16="http://schemas.microsoft.com/office/drawing/2014/main" id="{F07A18A7-8F9E-7AB2-47DD-BFCF959EF2FE}"/>
                    </a:ext>
                  </a:extLst>
                </p:cNvPr>
                <p:cNvSpPr/>
                <p:nvPr/>
              </p:nvSpPr>
              <p:spPr>
                <a:xfrm>
                  <a:off x="6683443" y="1107773"/>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chemeClr val="bg1"/>
                    </a:solidFill>
                  </a:endParaRPr>
                </a:p>
              </p:txBody>
            </p:sp>
            <p:sp>
              <p:nvSpPr>
                <p:cNvPr id="46" name="Oval 45">
                  <a:extLst>
                    <a:ext uri="{FF2B5EF4-FFF2-40B4-BE49-F238E27FC236}">
                      <a16:creationId xmlns:a16="http://schemas.microsoft.com/office/drawing/2014/main" id="{6E83AEB7-61D6-EC9D-A0E5-81E6A1BE2407}"/>
                    </a:ext>
                  </a:extLst>
                </p:cNvPr>
                <p:cNvSpPr/>
                <p:nvPr/>
              </p:nvSpPr>
              <p:spPr>
                <a:xfrm>
                  <a:off x="8067434" y="1424196"/>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47" name="Oval 46">
                  <a:extLst>
                    <a:ext uri="{FF2B5EF4-FFF2-40B4-BE49-F238E27FC236}">
                      <a16:creationId xmlns:a16="http://schemas.microsoft.com/office/drawing/2014/main" id="{A5F01D4E-29F4-193A-A34F-2DF03075BCFB}"/>
                    </a:ext>
                  </a:extLst>
                </p:cNvPr>
                <p:cNvSpPr/>
                <p:nvPr/>
              </p:nvSpPr>
              <p:spPr>
                <a:xfrm>
                  <a:off x="8067434" y="791351"/>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cxnSp>
              <p:nvCxnSpPr>
                <p:cNvPr id="48" name="Straight Arrow Connector 47">
                  <a:extLst>
                    <a:ext uri="{FF2B5EF4-FFF2-40B4-BE49-F238E27FC236}">
                      <a16:creationId xmlns:a16="http://schemas.microsoft.com/office/drawing/2014/main" id="{65627C40-097C-153C-DE95-F6A31F181A37}"/>
                    </a:ext>
                  </a:extLst>
                </p:cNvPr>
                <p:cNvCxnSpPr>
                  <a:cxnSpLocks/>
                  <a:stCxn id="44" idx="6"/>
                  <a:endCxn id="45" idx="2"/>
                </p:cNvCxnSpPr>
                <p:nvPr/>
              </p:nvCxnSpPr>
              <p:spPr>
                <a:xfrm>
                  <a:off x="5619492" y="951371"/>
                  <a:ext cx="1063951" cy="31642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9" name="Straight Arrow Connector 48">
                  <a:extLst>
                    <a:ext uri="{FF2B5EF4-FFF2-40B4-BE49-F238E27FC236}">
                      <a16:creationId xmlns:a16="http://schemas.microsoft.com/office/drawing/2014/main" id="{CDBBC3DC-E9F7-979B-5977-34C1562CD43F}"/>
                    </a:ext>
                  </a:extLst>
                </p:cNvPr>
                <p:cNvCxnSpPr>
                  <a:cxnSpLocks/>
                  <a:stCxn id="43" idx="6"/>
                  <a:endCxn id="45" idx="2"/>
                </p:cNvCxnSpPr>
                <p:nvPr/>
              </p:nvCxnSpPr>
              <p:spPr>
                <a:xfrm flipV="1">
                  <a:off x="5619492" y="1267793"/>
                  <a:ext cx="1063951" cy="31642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50" name="Oval 49">
                  <a:extLst>
                    <a:ext uri="{FF2B5EF4-FFF2-40B4-BE49-F238E27FC236}">
                      <a16:creationId xmlns:a16="http://schemas.microsoft.com/office/drawing/2014/main" id="{82BD14B5-F5CF-B6AA-DDBB-389C96952CB1}"/>
                    </a:ext>
                  </a:extLst>
                </p:cNvPr>
                <p:cNvSpPr/>
                <p:nvPr/>
              </p:nvSpPr>
              <p:spPr>
                <a:xfrm>
                  <a:off x="6678575" y="1740618"/>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51" name="Oval 50">
                  <a:extLst>
                    <a:ext uri="{FF2B5EF4-FFF2-40B4-BE49-F238E27FC236}">
                      <a16:creationId xmlns:a16="http://schemas.microsoft.com/office/drawing/2014/main" id="{B2B8F77C-2E4F-E525-AD47-EA4657896982}"/>
                    </a:ext>
                  </a:extLst>
                </p:cNvPr>
                <p:cNvSpPr/>
                <p:nvPr/>
              </p:nvSpPr>
              <p:spPr>
                <a:xfrm>
                  <a:off x="5299452" y="2057041"/>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52" name="Oval 51">
                  <a:extLst>
                    <a:ext uri="{FF2B5EF4-FFF2-40B4-BE49-F238E27FC236}">
                      <a16:creationId xmlns:a16="http://schemas.microsoft.com/office/drawing/2014/main" id="{7957286C-68E0-7E56-967A-94194D98F702}"/>
                    </a:ext>
                  </a:extLst>
                </p:cNvPr>
                <p:cNvSpPr/>
                <p:nvPr/>
              </p:nvSpPr>
              <p:spPr>
                <a:xfrm>
                  <a:off x="8067434" y="2057041"/>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cxnSp>
              <p:nvCxnSpPr>
                <p:cNvPr id="53" name="Straight Arrow Connector 52">
                  <a:extLst>
                    <a:ext uri="{FF2B5EF4-FFF2-40B4-BE49-F238E27FC236}">
                      <a16:creationId xmlns:a16="http://schemas.microsoft.com/office/drawing/2014/main" id="{01646A72-DEB1-FB61-1FA9-BEBA0C0E75B7}"/>
                    </a:ext>
                  </a:extLst>
                </p:cNvPr>
                <p:cNvCxnSpPr>
                  <a:cxnSpLocks/>
                  <a:stCxn id="43" idx="6"/>
                  <a:endCxn id="50" idx="2"/>
                </p:cNvCxnSpPr>
                <p:nvPr/>
              </p:nvCxnSpPr>
              <p:spPr>
                <a:xfrm>
                  <a:off x="5619492" y="1584216"/>
                  <a:ext cx="1059083" cy="31642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4" name="Straight Arrow Connector 53">
                  <a:extLst>
                    <a:ext uri="{FF2B5EF4-FFF2-40B4-BE49-F238E27FC236}">
                      <a16:creationId xmlns:a16="http://schemas.microsoft.com/office/drawing/2014/main" id="{D6C7F512-2F22-8C7A-21FB-7297E0562179}"/>
                    </a:ext>
                  </a:extLst>
                </p:cNvPr>
                <p:cNvCxnSpPr>
                  <a:cxnSpLocks/>
                  <a:stCxn id="51" idx="6"/>
                  <a:endCxn id="50" idx="2"/>
                </p:cNvCxnSpPr>
                <p:nvPr/>
              </p:nvCxnSpPr>
              <p:spPr>
                <a:xfrm flipV="1">
                  <a:off x="5619492" y="1900638"/>
                  <a:ext cx="1059083" cy="31642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5" name="Straight Arrow Connector 54">
                  <a:extLst>
                    <a:ext uri="{FF2B5EF4-FFF2-40B4-BE49-F238E27FC236}">
                      <a16:creationId xmlns:a16="http://schemas.microsoft.com/office/drawing/2014/main" id="{19B31BC0-706A-AEBC-E5B7-CFD06666A290}"/>
                    </a:ext>
                  </a:extLst>
                </p:cNvPr>
                <p:cNvCxnSpPr>
                  <a:cxnSpLocks/>
                  <a:stCxn id="50" idx="6"/>
                  <a:endCxn id="46" idx="2"/>
                </p:cNvCxnSpPr>
                <p:nvPr/>
              </p:nvCxnSpPr>
              <p:spPr>
                <a:xfrm flipV="1">
                  <a:off x="6998615" y="1584216"/>
                  <a:ext cx="1068819" cy="31642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6" name="Straight Arrow Connector 55">
                  <a:extLst>
                    <a:ext uri="{FF2B5EF4-FFF2-40B4-BE49-F238E27FC236}">
                      <a16:creationId xmlns:a16="http://schemas.microsoft.com/office/drawing/2014/main" id="{BDACEE86-8C99-D522-AFE4-140ADFC06931}"/>
                    </a:ext>
                  </a:extLst>
                </p:cNvPr>
                <p:cNvCxnSpPr>
                  <a:cxnSpLocks/>
                  <a:stCxn id="50" idx="6"/>
                  <a:endCxn id="52" idx="2"/>
                </p:cNvCxnSpPr>
                <p:nvPr/>
              </p:nvCxnSpPr>
              <p:spPr>
                <a:xfrm>
                  <a:off x="6998615" y="1900638"/>
                  <a:ext cx="1068819" cy="31642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33" name="TextBox 32">
                <a:extLst>
                  <a:ext uri="{FF2B5EF4-FFF2-40B4-BE49-F238E27FC236}">
                    <a16:creationId xmlns:a16="http://schemas.microsoft.com/office/drawing/2014/main" id="{7DE47940-D5ED-99A4-29A2-B08A977162F5}"/>
                  </a:ext>
                </a:extLst>
              </p:cNvPr>
              <p:cNvSpPr txBox="1"/>
              <p:nvPr/>
            </p:nvSpPr>
            <p:spPr>
              <a:xfrm>
                <a:off x="6613350" y="1101240"/>
                <a:ext cx="457200" cy="307777"/>
              </a:xfrm>
              <a:prstGeom prst="rect">
                <a:avLst/>
              </a:prstGeom>
              <a:noFill/>
            </p:spPr>
            <p:txBody>
              <a:bodyPr wrap="square" rtlCol="0">
                <a:spAutoFit/>
              </a:bodyPr>
              <a:lstStyle/>
              <a:p>
                <a:pPr algn="ctr"/>
                <a:r>
                  <a:rPr lang="en-US" sz="1400" dirty="0"/>
                  <a:t>L</a:t>
                </a:r>
                <a:r>
                  <a:rPr lang="en-US" sz="1400" baseline="-25000" dirty="0"/>
                  <a:t>1</a:t>
                </a:r>
                <a:endParaRPr lang="en-US" sz="1400" dirty="0"/>
              </a:p>
            </p:txBody>
          </p:sp>
          <p:sp>
            <p:nvSpPr>
              <p:cNvPr id="34" name="TextBox 33">
                <a:extLst>
                  <a:ext uri="{FF2B5EF4-FFF2-40B4-BE49-F238E27FC236}">
                    <a16:creationId xmlns:a16="http://schemas.microsoft.com/office/drawing/2014/main" id="{2EC70BAF-572D-C246-7C44-66E4420D9EB9}"/>
                  </a:ext>
                </a:extLst>
              </p:cNvPr>
              <p:cNvSpPr txBox="1"/>
              <p:nvPr/>
            </p:nvSpPr>
            <p:spPr>
              <a:xfrm>
                <a:off x="6618535" y="1732648"/>
                <a:ext cx="457200" cy="307777"/>
              </a:xfrm>
              <a:prstGeom prst="rect">
                <a:avLst/>
              </a:prstGeom>
              <a:noFill/>
            </p:spPr>
            <p:txBody>
              <a:bodyPr wrap="square" rtlCol="0">
                <a:spAutoFit/>
              </a:bodyPr>
              <a:lstStyle/>
              <a:p>
                <a:pPr algn="ctr"/>
                <a:r>
                  <a:rPr lang="en-US" sz="1400" dirty="0"/>
                  <a:t>L</a:t>
                </a:r>
                <a:r>
                  <a:rPr lang="en-US" sz="1400" baseline="-25000" dirty="0"/>
                  <a:t>2</a:t>
                </a:r>
                <a:endParaRPr lang="en-US" sz="1400" dirty="0"/>
              </a:p>
            </p:txBody>
          </p:sp>
          <p:sp>
            <p:nvSpPr>
              <p:cNvPr id="35" name="TextBox 34">
                <a:extLst>
                  <a:ext uri="{FF2B5EF4-FFF2-40B4-BE49-F238E27FC236}">
                    <a16:creationId xmlns:a16="http://schemas.microsoft.com/office/drawing/2014/main" id="{89CF2966-7679-DC21-03AC-F14BB2D78B16}"/>
                  </a:ext>
                </a:extLst>
              </p:cNvPr>
              <p:cNvSpPr txBox="1"/>
              <p:nvPr/>
            </p:nvSpPr>
            <p:spPr>
              <a:xfrm>
                <a:off x="5240239" y="790578"/>
                <a:ext cx="457200" cy="307777"/>
              </a:xfrm>
              <a:prstGeom prst="rect">
                <a:avLst/>
              </a:prstGeom>
              <a:noFill/>
            </p:spPr>
            <p:txBody>
              <a:bodyPr wrap="square" rtlCol="0">
                <a:spAutoFit/>
              </a:bodyPr>
              <a:lstStyle/>
              <a:p>
                <a:pPr algn="ctr"/>
                <a:r>
                  <a:rPr lang="en-US" sz="1400" dirty="0"/>
                  <a:t>U</a:t>
                </a:r>
                <a:r>
                  <a:rPr lang="en-US" sz="1400" baseline="-25000" dirty="0"/>
                  <a:t>1</a:t>
                </a:r>
                <a:endParaRPr lang="en-US" sz="1400" dirty="0"/>
              </a:p>
            </p:txBody>
          </p:sp>
          <p:sp>
            <p:nvSpPr>
              <p:cNvPr id="36" name="TextBox 35">
                <a:extLst>
                  <a:ext uri="{FF2B5EF4-FFF2-40B4-BE49-F238E27FC236}">
                    <a16:creationId xmlns:a16="http://schemas.microsoft.com/office/drawing/2014/main" id="{778B63E0-BCD4-67F6-7BBB-1EF81226C1A9}"/>
                  </a:ext>
                </a:extLst>
              </p:cNvPr>
              <p:cNvSpPr txBox="1"/>
              <p:nvPr/>
            </p:nvSpPr>
            <p:spPr>
              <a:xfrm>
                <a:off x="5172701" y="1419408"/>
                <a:ext cx="573541" cy="307777"/>
              </a:xfrm>
              <a:prstGeom prst="rect">
                <a:avLst/>
              </a:prstGeom>
              <a:noFill/>
            </p:spPr>
            <p:txBody>
              <a:bodyPr wrap="square" rtlCol="0">
                <a:spAutoFit/>
              </a:bodyPr>
              <a:lstStyle/>
              <a:p>
                <a:pPr algn="ctr"/>
                <a:r>
                  <a:rPr lang="en-US" sz="1400" dirty="0"/>
                  <a:t>U</a:t>
                </a:r>
                <a:r>
                  <a:rPr lang="en-US" sz="1400" baseline="-25000" dirty="0"/>
                  <a:t>100</a:t>
                </a:r>
                <a:endParaRPr lang="en-US" sz="1400" dirty="0"/>
              </a:p>
            </p:txBody>
          </p:sp>
          <p:sp>
            <p:nvSpPr>
              <p:cNvPr id="37" name="TextBox 36">
                <a:extLst>
                  <a:ext uri="{FF2B5EF4-FFF2-40B4-BE49-F238E27FC236}">
                    <a16:creationId xmlns:a16="http://schemas.microsoft.com/office/drawing/2014/main" id="{3888CB60-0565-1039-3572-75499C308276}"/>
                  </a:ext>
                </a:extLst>
              </p:cNvPr>
              <p:cNvSpPr txBox="1"/>
              <p:nvPr/>
            </p:nvSpPr>
            <p:spPr>
              <a:xfrm>
                <a:off x="5181902" y="2050145"/>
                <a:ext cx="573541" cy="307777"/>
              </a:xfrm>
              <a:prstGeom prst="rect">
                <a:avLst/>
              </a:prstGeom>
              <a:noFill/>
            </p:spPr>
            <p:txBody>
              <a:bodyPr wrap="square" rtlCol="0">
                <a:spAutoFit/>
              </a:bodyPr>
              <a:lstStyle/>
              <a:p>
                <a:pPr algn="ctr"/>
                <a:r>
                  <a:rPr lang="en-US" sz="1400" dirty="0"/>
                  <a:t>U</a:t>
                </a:r>
                <a:r>
                  <a:rPr lang="en-US" sz="1400" baseline="-25000" dirty="0"/>
                  <a:t>199</a:t>
                </a:r>
                <a:endParaRPr lang="en-US" sz="1400" dirty="0"/>
              </a:p>
            </p:txBody>
          </p:sp>
          <p:sp>
            <p:nvSpPr>
              <p:cNvPr id="38" name="TextBox 37">
                <a:extLst>
                  <a:ext uri="{FF2B5EF4-FFF2-40B4-BE49-F238E27FC236}">
                    <a16:creationId xmlns:a16="http://schemas.microsoft.com/office/drawing/2014/main" id="{45F35CD5-E8E3-5AD3-7109-86C7480D866E}"/>
                  </a:ext>
                </a:extLst>
              </p:cNvPr>
              <p:cNvSpPr txBox="1"/>
              <p:nvPr/>
            </p:nvSpPr>
            <p:spPr>
              <a:xfrm>
                <a:off x="8012314" y="788838"/>
                <a:ext cx="457200" cy="307777"/>
              </a:xfrm>
              <a:prstGeom prst="rect">
                <a:avLst/>
              </a:prstGeom>
              <a:noFill/>
            </p:spPr>
            <p:txBody>
              <a:bodyPr wrap="square" rtlCol="0">
                <a:spAutoFit/>
              </a:bodyPr>
              <a:lstStyle/>
              <a:p>
                <a:pPr algn="ctr"/>
                <a:r>
                  <a:rPr lang="en-US" sz="1400" dirty="0"/>
                  <a:t>C</a:t>
                </a:r>
                <a:r>
                  <a:rPr lang="en-US" sz="1400" baseline="-25000" dirty="0"/>
                  <a:t>1</a:t>
                </a:r>
                <a:endParaRPr lang="en-US" sz="1400" dirty="0"/>
              </a:p>
            </p:txBody>
          </p:sp>
          <p:sp>
            <p:nvSpPr>
              <p:cNvPr id="39" name="TextBox 38">
                <a:extLst>
                  <a:ext uri="{FF2B5EF4-FFF2-40B4-BE49-F238E27FC236}">
                    <a16:creationId xmlns:a16="http://schemas.microsoft.com/office/drawing/2014/main" id="{95D30DFF-017B-92BD-D962-CED4FF6FA9B6}"/>
                  </a:ext>
                </a:extLst>
              </p:cNvPr>
              <p:cNvSpPr txBox="1"/>
              <p:nvPr/>
            </p:nvSpPr>
            <p:spPr>
              <a:xfrm>
                <a:off x="7982171" y="1420582"/>
                <a:ext cx="513575" cy="307777"/>
              </a:xfrm>
              <a:prstGeom prst="rect">
                <a:avLst/>
              </a:prstGeom>
              <a:noFill/>
            </p:spPr>
            <p:txBody>
              <a:bodyPr wrap="square" rtlCol="0">
                <a:spAutoFit/>
              </a:bodyPr>
              <a:lstStyle/>
              <a:p>
                <a:pPr algn="ctr"/>
                <a:r>
                  <a:rPr lang="en-US" sz="1400" dirty="0"/>
                  <a:t>C</a:t>
                </a:r>
                <a:r>
                  <a:rPr lang="en-US" sz="1400" baseline="-25000" dirty="0"/>
                  <a:t>100</a:t>
                </a:r>
                <a:endParaRPr lang="en-US" sz="1400" dirty="0"/>
              </a:p>
            </p:txBody>
          </p:sp>
          <p:sp>
            <p:nvSpPr>
              <p:cNvPr id="40" name="TextBox 39">
                <a:extLst>
                  <a:ext uri="{FF2B5EF4-FFF2-40B4-BE49-F238E27FC236}">
                    <a16:creationId xmlns:a16="http://schemas.microsoft.com/office/drawing/2014/main" id="{3851914B-F252-A4BE-96E9-72D225452C03}"/>
                  </a:ext>
                </a:extLst>
              </p:cNvPr>
              <p:cNvSpPr txBox="1"/>
              <p:nvPr/>
            </p:nvSpPr>
            <p:spPr>
              <a:xfrm>
                <a:off x="7966963" y="2050626"/>
                <a:ext cx="513575" cy="307777"/>
              </a:xfrm>
              <a:prstGeom prst="rect">
                <a:avLst/>
              </a:prstGeom>
              <a:noFill/>
            </p:spPr>
            <p:txBody>
              <a:bodyPr wrap="square" rtlCol="0">
                <a:spAutoFit/>
              </a:bodyPr>
              <a:lstStyle/>
              <a:p>
                <a:pPr algn="ctr"/>
                <a:r>
                  <a:rPr lang="en-US" sz="1400" dirty="0"/>
                  <a:t>C</a:t>
                </a:r>
                <a:r>
                  <a:rPr lang="en-US" sz="1400" baseline="-25000" dirty="0"/>
                  <a:t>199</a:t>
                </a:r>
                <a:endParaRPr lang="en-US" sz="1400" dirty="0"/>
              </a:p>
            </p:txBody>
          </p:sp>
        </p:grpSp>
        <p:sp>
          <p:nvSpPr>
            <p:cNvPr id="24" name="TextBox 23">
              <a:extLst>
                <a:ext uri="{FF2B5EF4-FFF2-40B4-BE49-F238E27FC236}">
                  <a16:creationId xmlns:a16="http://schemas.microsoft.com/office/drawing/2014/main" id="{55C4AA09-CBF0-9BD8-FD54-82CC0B20E551}"/>
                </a:ext>
              </a:extLst>
            </p:cNvPr>
            <p:cNvSpPr txBox="1"/>
            <p:nvPr/>
          </p:nvSpPr>
          <p:spPr>
            <a:xfrm>
              <a:off x="5244867" y="995741"/>
              <a:ext cx="406965" cy="323165"/>
            </a:xfrm>
            <a:prstGeom prst="rect">
              <a:avLst/>
            </a:prstGeom>
            <a:noFill/>
          </p:spPr>
          <p:txBody>
            <a:bodyPr wrap="square" rtlCol="0">
              <a:spAutoFit/>
            </a:bodyPr>
            <a:lstStyle/>
            <a:p>
              <a:pPr algn="ctr"/>
              <a:r>
                <a:rPr lang="en-US" sz="1500" dirty="0"/>
                <a:t>…</a:t>
              </a:r>
            </a:p>
          </p:txBody>
        </p:sp>
        <p:sp>
          <p:nvSpPr>
            <p:cNvPr id="25" name="TextBox 24">
              <a:extLst>
                <a:ext uri="{FF2B5EF4-FFF2-40B4-BE49-F238E27FC236}">
                  <a16:creationId xmlns:a16="http://schemas.microsoft.com/office/drawing/2014/main" id="{D9D1BC78-F6E8-E253-A65B-3918EB0626B1}"/>
                </a:ext>
              </a:extLst>
            </p:cNvPr>
            <p:cNvSpPr txBox="1"/>
            <p:nvPr/>
          </p:nvSpPr>
          <p:spPr>
            <a:xfrm>
              <a:off x="6184836" y="995741"/>
              <a:ext cx="406965" cy="323165"/>
            </a:xfrm>
            <a:prstGeom prst="rect">
              <a:avLst/>
            </a:prstGeom>
            <a:noFill/>
          </p:spPr>
          <p:txBody>
            <a:bodyPr wrap="square" rtlCol="0">
              <a:spAutoFit/>
            </a:bodyPr>
            <a:lstStyle/>
            <a:p>
              <a:pPr algn="ctr"/>
              <a:r>
                <a:rPr lang="en-US" sz="1500" dirty="0"/>
                <a:t>…</a:t>
              </a:r>
            </a:p>
          </p:txBody>
        </p:sp>
        <p:sp>
          <p:nvSpPr>
            <p:cNvPr id="26" name="TextBox 25">
              <a:extLst>
                <a:ext uri="{FF2B5EF4-FFF2-40B4-BE49-F238E27FC236}">
                  <a16:creationId xmlns:a16="http://schemas.microsoft.com/office/drawing/2014/main" id="{9C344261-A7A8-5544-1852-F4C57F4F6A02}"/>
                </a:ext>
              </a:extLst>
            </p:cNvPr>
            <p:cNvSpPr txBox="1"/>
            <p:nvPr/>
          </p:nvSpPr>
          <p:spPr>
            <a:xfrm>
              <a:off x="6991174" y="995091"/>
              <a:ext cx="406965" cy="323165"/>
            </a:xfrm>
            <a:prstGeom prst="rect">
              <a:avLst/>
            </a:prstGeom>
            <a:noFill/>
          </p:spPr>
          <p:txBody>
            <a:bodyPr wrap="square" rtlCol="0">
              <a:spAutoFit/>
            </a:bodyPr>
            <a:lstStyle/>
            <a:p>
              <a:pPr algn="ctr"/>
              <a:r>
                <a:rPr lang="en-US" sz="1500" dirty="0"/>
                <a:t>…</a:t>
              </a:r>
            </a:p>
          </p:txBody>
        </p:sp>
        <p:sp>
          <p:nvSpPr>
            <p:cNvPr id="27" name="TextBox 26">
              <a:extLst>
                <a:ext uri="{FF2B5EF4-FFF2-40B4-BE49-F238E27FC236}">
                  <a16:creationId xmlns:a16="http://schemas.microsoft.com/office/drawing/2014/main" id="{6BADBFED-4772-3198-40AD-DACE238BDE5F}"/>
                </a:ext>
              </a:extLst>
            </p:cNvPr>
            <p:cNvSpPr txBox="1"/>
            <p:nvPr/>
          </p:nvSpPr>
          <p:spPr>
            <a:xfrm>
              <a:off x="8053494" y="995741"/>
              <a:ext cx="406965" cy="323165"/>
            </a:xfrm>
            <a:prstGeom prst="rect">
              <a:avLst/>
            </a:prstGeom>
            <a:noFill/>
          </p:spPr>
          <p:txBody>
            <a:bodyPr wrap="square" rtlCol="0">
              <a:spAutoFit/>
            </a:bodyPr>
            <a:lstStyle/>
            <a:p>
              <a:pPr algn="ctr"/>
              <a:r>
                <a:rPr lang="en-US" sz="1500" dirty="0"/>
                <a:t>…</a:t>
              </a:r>
            </a:p>
          </p:txBody>
        </p:sp>
        <p:sp>
          <p:nvSpPr>
            <p:cNvPr id="28" name="TextBox 27">
              <a:extLst>
                <a:ext uri="{FF2B5EF4-FFF2-40B4-BE49-F238E27FC236}">
                  <a16:creationId xmlns:a16="http://schemas.microsoft.com/office/drawing/2014/main" id="{AA63A600-A4E7-665D-78D1-CD83D3EA0CF7}"/>
                </a:ext>
              </a:extLst>
            </p:cNvPr>
            <p:cNvSpPr txBox="1"/>
            <p:nvPr/>
          </p:nvSpPr>
          <p:spPr>
            <a:xfrm>
              <a:off x="8035475" y="1648797"/>
              <a:ext cx="406965" cy="323165"/>
            </a:xfrm>
            <a:prstGeom prst="rect">
              <a:avLst/>
            </a:prstGeom>
            <a:noFill/>
          </p:spPr>
          <p:txBody>
            <a:bodyPr wrap="square" rtlCol="0">
              <a:spAutoFit/>
            </a:bodyPr>
            <a:lstStyle/>
            <a:p>
              <a:pPr algn="ctr"/>
              <a:r>
                <a:rPr lang="en-US" sz="1500" dirty="0"/>
                <a:t>…</a:t>
              </a:r>
            </a:p>
          </p:txBody>
        </p:sp>
        <p:sp>
          <p:nvSpPr>
            <p:cNvPr id="29" name="TextBox 28">
              <a:extLst>
                <a:ext uri="{FF2B5EF4-FFF2-40B4-BE49-F238E27FC236}">
                  <a16:creationId xmlns:a16="http://schemas.microsoft.com/office/drawing/2014/main" id="{2953662E-E8B7-CD66-66CE-C65FDA97E263}"/>
                </a:ext>
              </a:extLst>
            </p:cNvPr>
            <p:cNvSpPr txBox="1"/>
            <p:nvPr/>
          </p:nvSpPr>
          <p:spPr>
            <a:xfrm>
              <a:off x="7051919" y="1621030"/>
              <a:ext cx="406965" cy="323165"/>
            </a:xfrm>
            <a:prstGeom prst="rect">
              <a:avLst/>
            </a:prstGeom>
            <a:noFill/>
          </p:spPr>
          <p:txBody>
            <a:bodyPr wrap="square" rtlCol="0">
              <a:spAutoFit/>
            </a:bodyPr>
            <a:lstStyle/>
            <a:p>
              <a:pPr algn="ctr"/>
              <a:r>
                <a:rPr lang="en-US" sz="1500" dirty="0"/>
                <a:t>…</a:t>
              </a:r>
            </a:p>
          </p:txBody>
        </p:sp>
        <p:sp>
          <p:nvSpPr>
            <p:cNvPr id="30" name="TextBox 29">
              <a:extLst>
                <a:ext uri="{FF2B5EF4-FFF2-40B4-BE49-F238E27FC236}">
                  <a16:creationId xmlns:a16="http://schemas.microsoft.com/office/drawing/2014/main" id="{B0F9A383-5BD4-370B-0650-641508E536E1}"/>
                </a:ext>
              </a:extLst>
            </p:cNvPr>
            <p:cNvSpPr txBox="1"/>
            <p:nvPr/>
          </p:nvSpPr>
          <p:spPr>
            <a:xfrm>
              <a:off x="6191215" y="1621029"/>
              <a:ext cx="406965" cy="323165"/>
            </a:xfrm>
            <a:prstGeom prst="rect">
              <a:avLst/>
            </a:prstGeom>
            <a:noFill/>
          </p:spPr>
          <p:txBody>
            <a:bodyPr wrap="square" rtlCol="0">
              <a:spAutoFit/>
            </a:bodyPr>
            <a:lstStyle/>
            <a:p>
              <a:pPr algn="ctr"/>
              <a:r>
                <a:rPr lang="en-US" sz="1500" dirty="0"/>
                <a:t>…</a:t>
              </a:r>
            </a:p>
          </p:txBody>
        </p:sp>
        <p:sp>
          <p:nvSpPr>
            <p:cNvPr id="31" name="TextBox 30">
              <a:extLst>
                <a:ext uri="{FF2B5EF4-FFF2-40B4-BE49-F238E27FC236}">
                  <a16:creationId xmlns:a16="http://schemas.microsoft.com/office/drawing/2014/main" id="{D1CCE59A-46C5-C409-5860-A95C9E154DB7}"/>
                </a:ext>
              </a:extLst>
            </p:cNvPr>
            <p:cNvSpPr txBox="1"/>
            <p:nvPr/>
          </p:nvSpPr>
          <p:spPr>
            <a:xfrm>
              <a:off x="5231475" y="1618688"/>
              <a:ext cx="406965" cy="323165"/>
            </a:xfrm>
            <a:prstGeom prst="rect">
              <a:avLst/>
            </a:prstGeom>
            <a:noFill/>
          </p:spPr>
          <p:txBody>
            <a:bodyPr wrap="square" rtlCol="0">
              <a:spAutoFit/>
            </a:bodyPr>
            <a:lstStyle/>
            <a:p>
              <a:pPr algn="ctr"/>
              <a:r>
                <a:rPr lang="en-US" sz="1500" dirty="0"/>
                <a:t>…</a:t>
              </a:r>
            </a:p>
          </p:txBody>
        </p:sp>
      </p:grpSp>
      <p:sp>
        <p:nvSpPr>
          <p:cNvPr id="58" name="TextBox 57">
            <a:extLst>
              <a:ext uri="{FF2B5EF4-FFF2-40B4-BE49-F238E27FC236}">
                <a16:creationId xmlns:a16="http://schemas.microsoft.com/office/drawing/2014/main" id="{ECDFAEF8-3DF1-8B14-4692-1658A2F0A91C}"/>
              </a:ext>
            </a:extLst>
          </p:cNvPr>
          <p:cNvSpPr txBox="1"/>
          <p:nvPr/>
        </p:nvSpPr>
        <p:spPr>
          <a:xfrm>
            <a:off x="135617" y="4669322"/>
            <a:ext cx="8805168" cy="1058816"/>
          </a:xfrm>
          <a:prstGeom prst="rect">
            <a:avLst/>
          </a:prstGeom>
          <a:noFill/>
        </p:spPr>
        <p:txBody>
          <a:bodyPr wrap="square">
            <a:spAutoFit/>
          </a:bodyPr>
          <a:lstStyle/>
          <a:p>
            <a:pPr algn="ctr">
              <a:lnSpc>
                <a:spcPct val="150000"/>
              </a:lnSpc>
            </a:pPr>
            <a:r>
              <a:rPr lang="en-US" sz="2200" dirty="0">
                <a:latin typeface="Helvetica" pitchFamily="2" charset="0"/>
                <a:cs typeface="Arial" panose="020B0604020202020204" pitchFamily="34" charset="0"/>
              </a:rPr>
              <a:t>Problem: If we want to join </a:t>
            </a:r>
            <a:r>
              <a:rPr lang="en-US" sz="2200" dirty="0" err="1">
                <a:latin typeface="Helvetica" pitchFamily="2" charset="0"/>
                <a:cs typeface="Arial" panose="020B0604020202020204" pitchFamily="34" charset="0"/>
              </a:rPr>
              <a:t>a.name</a:t>
            </a:r>
            <a:r>
              <a:rPr lang="en-US" sz="2200" dirty="0">
                <a:latin typeface="Helvetica" pitchFamily="2" charset="0"/>
                <a:cs typeface="Arial" panose="020B0604020202020204" pitchFamily="34" charset="0"/>
              </a:rPr>
              <a:t> and </a:t>
            </a:r>
            <a:r>
              <a:rPr lang="en-US" sz="2200" dirty="0" err="1">
                <a:latin typeface="Helvetica" pitchFamily="2" charset="0"/>
                <a:cs typeface="Arial" panose="020B0604020202020204" pitchFamily="34" charset="0"/>
              </a:rPr>
              <a:t>c.name</a:t>
            </a:r>
            <a:r>
              <a:rPr lang="en-US" sz="2200" dirty="0">
                <a:latin typeface="Helvetica" pitchFamily="2" charset="0"/>
                <a:cs typeface="Arial" panose="020B0604020202020204" pitchFamily="34" charset="0"/>
              </a:rPr>
              <a:t> values with hash joins, we often need to “flatten” them when performing hash joins.</a:t>
            </a:r>
          </a:p>
        </p:txBody>
      </p:sp>
      <p:sp>
        <p:nvSpPr>
          <p:cNvPr id="59" name="TextBox 58">
            <a:extLst>
              <a:ext uri="{FF2B5EF4-FFF2-40B4-BE49-F238E27FC236}">
                <a16:creationId xmlns:a16="http://schemas.microsoft.com/office/drawing/2014/main" id="{0BA43773-2D06-2074-AC51-1D41E29BE75D}"/>
              </a:ext>
            </a:extLst>
          </p:cNvPr>
          <p:cNvSpPr txBox="1"/>
          <p:nvPr/>
        </p:nvSpPr>
        <p:spPr>
          <a:xfrm>
            <a:off x="2806185" y="3353086"/>
            <a:ext cx="2352417" cy="883127"/>
          </a:xfrm>
          <a:prstGeom prst="rect">
            <a:avLst/>
          </a:prstGeom>
          <a:noFill/>
        </p:spPr>
        <p:txBody>
          <a:bodyPr wrap="square">
            <a:spAutoFit/>
          </a:bodyPr>
          <a:lstStyle/>
          <a:p>
            <a:pPr algn="ctr">
              <a:lnSpc>
                <a:spcPct val="150000"/>
              </a:lnSpc>
            </a:pPr>
            <a:r>
              <a:rPr lang="en-US" dirty="0" err="1">
                <a:latin typeface="Helvetica" pitchFamily="2" charset="0"/>
                <a:cs typeface="Arial" panose="020B0604020202020204" pitchFamily="34" charset="0"/>
              </a:rPr>
              <a:t>u</a:t>
            </a:r>
            <a:r>
              <a:rPr lang="en-US" sz="1800" dirty="0" err="1">
                <a:latin typeface="Helvetica" pitchFamily="2" charset="0"/>
                <a:cs typeface="Arial" panose="020B0604020202020204" pitchFamily="34" charset="0"/>
              </a:rPr>
              <a:t>nflat</a:t>
            </a:r>
            <a:r>
              <a:rPr lang="en-US" sz="1800" dirty="0">
                <a:latin typeface="Helvetica" pitchFamily="2" charset="0"/>
                <a:cs typeface="Arial" panose="020B0604020202020204" pitchFamily="34" charset="0"/>
              </a:rPr>
              <a:t>: set of </a:t>
            </a:r>
          </a:p>
          <a:p>
            <a:pPr algn="ctr">
              <a:lnSpc>
                <a:spcPct val="150000"/>
              </a:lnSpc>
            </a:pPr>
            <a:r>
              <a:rPr lang="en-US" sz="1800" dirty="0">
                <a:latin typeface="Helvetica" pitchFamily="2" charset="0"/>
                <a:cs typeface="Arial" panose="020B0604020202020204" pitchFamily="34" charset="0"/>
              </a:rPr>
              <a:t>(a, </a:t>
            </a:r>
            <a:r>
              <a:rPr lang="en-US" sz="1800" dirty="0" err="1">
                <a:latin typeface="Helvetica" pitchFamily="2" charset="0"/>
                <a:cs typeface="Arial" panose="020B0604020202020204" pitchFamily="34" charset="0"/>
              </a:rPr>
              <a:t>a.name</a:t>
            </a:r>
            <a:r>
              <a:rPr lang="en-US" sz="1800" dirty="0">
                <a:latin typeface="Helvetica" pitchFamily="2" charset="0"/>
                <a:cs typeface="Arial" panose="020B0604020202020204" pitchFamily="34" charset="0"/>
              </a:rPr>
              <a:t>) values</a:t>
            </a:r>
          </a:p>
        </p:txBody>
      </p:sp>
      <p:sp>
        <p:nvSpPr>
          <p:cNvPr id="60" name="Rounded Rectangle 59">
            <a:extLst>
              <a:ext uri="{FF2B5EF4-FFF2-40B4-BE49-F238E27FC236}">
                <a16:creationId xmlns:a16="http://schemas.microsoft.com/office/drawing/2014/main" id="{43BEF957-11BC-57FA-2ED6-C900BD980A54}"/>
              </a:ext>
            </a:extLst>
          </p:cNvPr>
          <p:cNvSpPr/>
          <p:nvPr/>
        </p:nvSpPr>
        <p:spPr>
          <a:xfrm>
            <a:off x="2456433" y="2602254"/>
            <a:ext cx="3139982" cy="369332"/>
          </a:xfrm>
          <a:prstGeom prst="roundRect">
            <a:avLst/>
          </a:prstGeom>
          <a:noFill/>
          <a:ln>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Rounded Rectangle 61">
            <a:extLst>
              <a:ext uri="{FF2B5EF4-FFF2-40B4-BE49-F238E27FC236}">
                <a16:creationId xmlns:a16="http://schemas.microsoft.com/office/drawing/2014/main" id="{BDCBEEBB-CD35-0A8A-1493-C73762DFC22A}"/>
              </a:ext>
            </a:extLst>
          </p:cNvPr>
          <p:cNvSpPr/>
          <p:nvPr/>
        </p:nvSpPr>
        <p:spPr>
          <a:xfrm>
            <a:off x="5765631" y="2585435"/>
            <a:ext cx="209346" cy="369332"/>
          </a:xfrm>
          <a:prstGeom prst="roundRect">
            <a:avLst/>
          </a:prstGeom>
          <a:noFill/>
          <a:ln>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Rounded Rectangle 62">
            <a:extLst>
              <a:ext uri="{FF2B5EF4-FFF2-40B4-BE49-F238E27FC236}">
                <a16:creationId xmlns:a16="http://schemas.microsoft.com/office/drawing/2014/main" id="{301E0B10-E597-AF50-A4D7-FF6E5A84B225}"/>
              </a:ext>
            </a:extLst>
          </p:cNvPr>
          <p:cNvSpPr/>
          <p:nvPr/>
        </p:nvSpPr>
        <p:spPr>
          <a:xfrm>
            <a:off x="6163640" y="2577381"/>
            <a:ext cx="2804765" cy="369332"/>
          </a:xfrm>
          <a:prstGeom prst="roundRect">
            <a:avLst/>
          </a:prstGeom>
          <a:noFill/>
          <a:ln>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TextBox 63">
            <a:extLst>
              <a:ext uri="{FF2B5EF4-FFF2-40B4-BE49-F238E27FC236}">
                <a16:creationId xmlns:a16="http://schemas.microsoft.com/office/drawing/2014/main" id="{45ADA2B5-ADD9-708F-4ED3-F674EFD83EBF}"/>
              </a:ext>
            </a:extLst>
          </p:cNvPr>
          <p:cNvSpPr txBox="1"/>
          <p:nvPr/>
        </p:nvSpPr>
        <p:spPr>
          <a:xfrm>
            <a:off x="5162844" y="3353086"/>
            <a:ext cx="1395328" cy="883127"/>
          </a:xfrm>
          <a:prstGeom prst="rect">
            <a:avLst/>
          </a:prstGeom>
          <a:noFill/>
        </p:spPr>
        <p:txBody>
          <a:bodyPr wrap="square">
            <a:spAutoFit/>
          </a:bodyPr>
          <a:lstStyle/>
          <a:p>
            <a:pPr algn="ctr">
              <a:lnSpc>
                <a:spcPct val="150000"/>
              </a:lnSpc>
            </a:pPr>
            <a:r>
              <a:rPr lang="en-US" sz="1800" dirty="0">
                <a:latin typeface="Helvetica" pitchFamily="2" charset="0"/>
                <a:cs typeface="Arial" panose="020B0604020202020204" pitchFamily="34" charset="0"/>
              </a:rPr>
              <a:t>flat: single </a:t>
            </a:r>
          </a:p>
          <a:p>
            <a:pPr algn="ctr">
              <a:lnSpc>
                <a:spcPct val="150000"/>
              </a:lnSpc>
            </a:pPr>
            <a:r>
              <a:rPr lang="en-US" sz="1800" dirty="0" err="1">
                <a:latin typeface="Helvetica" pitchFamily="2" charset="0"/>
                <a:cs typeface="Arial" panose="020B0604020202020204" pitchFamily="34" charset="0"/>
              </a:rPr>
              <a:t>b.ID</a:t>
            </a:r>
            <a:r>
              <a:rPr lang="en-US" sz="1800" dirty="0">
                <a:latin typeface="Helvetica" pitchFamily="2" charset="0"/>
                <a:cs typeface="Arial" panose="020B0604020202020204" pitchFamily="34" charset="0"/>
              </a:rPr>
              <a:t> value</a:t>
            </a:r>
          </a:p>
        </p:txBody>
      </p:sp>
      <p:sp>
        <p:nvSpPr>
          <p:cNvPr id="65" name="TextBox 64">
            <a:extLst>
              <a:ext uri="{FF2B5EF4-FFF2-40B4-BE49-F238E27FC236}">
                <a16:creationId xmlns:a16="http://schemas.microsoft.com/office/drawing/2014/main" id="{AC4E40FB-D706-4253-FCD6-6CC79B15F68C}"/>
              </a:ext>
            </a:extLst>
          </p:cNvPr>
          <p:cNvSpPr txBox="1"/>
          <p:nvPr/>
        </p:nvSpPr>
        <p:spPr>
          <a:xfrm>
            <a:off x="6499093" y="3353086"/>
            <a:ext cx="2133601" cy="883127"/>
          </a:xfrm>
          <a:prstGeom prst="rect">
            <a:avLst/>
          </a:prstGeom>
          <a:noFill/>
        </p:spPr>
        <p:txBody>
          <a:bodyPr wrap="square">
            <a:spAutoFit/>
          </a:bodyPr>
          <a:lstStyle/>
          <a:p>
            <a:pPr algn="ctr">
              <a:lnSpc>
                <a:spcPct val="150000"/>
              </a:lnSpc>
            </a:pPr>
            <a:r>
              <a:rPr lang="en-US" dirty="0" err="1">
                <a:latin typeface="Helvetica" pitchFamily="2" charset="0"/>
                <a:cs typeface="Arial" panose="020B0604020202020204" pitchFamily="34" charset="0"/>
              </a:rPr>
              <a:t>u</a:t>
            </a:r>
            <a:r>
              <a:rPr lang="en-US" sz="1800" dirty="0" err="1">
                <a:latin typeface="Helvetica" pitchFamily="2" charset="0"/>
                <a:cs typeface="Arial" panose="020B0604020202020204" pitchFamily="34" charset="0"/>
              </a:rPr>
              <a:t>nflat</a:t>
            </a:r>
            <a:r>
              <a:rPr lang="en-US" sz="1800" dirty="0">
                <a:latin typeface="Helvetica" pitchFamily="2" charset="0"/>
                <a:cs typeface="Arial" panose="020B0604020202020204" pitchFamily="34" charset="0"/>
              </a:rPr>
              <a:t>: set of </a:t>
            </a:r>
          </a:p>
          <a:p>
            <a:pPr algn="ctr">
              <a:lnSpc>
                <a:spcPct val="150000"/>
              </a:lnSpc>
            </a:pPr>
            <a:r>
              <a:rPr lang="en-US" sz="1800" dirty="0">
                <a:latin typeface="Helvetica" pitchFamily="2" charset="0"/>
                <a:cs typeface="Arial" panose="020B0604020202020204" pitchFamily="34" charset="0"/>
              </a:rPr>
              <a:t>(c, </a:t>
            </a:r>
            <a:r>
              <a:rPr lang="en-US" dirty="0" err="1">
                <a:latin typeface="Helvetica" pitchFamily="2" charset="0"/>
                <a:cs typeface="Arial" panose="020B0604020202020204" pitchFamily="34" charset="0"/>
              </a:rPr>
              <a:t>c</a:t>
            </a:r>
            <a:r>
              <a:rPr lang="en-US" sz="1800" dirty="0" err="1">
                <a:latin typeface="Helvetica" pitchFamily="2" charset="0"/>
                <a:cs typeface="Arial" panose="020B0604020202020204" pitchFamily="34" charset="0"/>
              </a:rPr>
              <a:t>.name</a:t>
            </a:r>
            <a:r>
              <a:rPr lang="en-US" sz="1800" dirty="0">
                <a:latin typeface="Helvetica" pitchFamily="2" charset="0"/>
                <a:cs typeface="Arial" panose="020B0604020202020204" pitchFamily="34" charset="0"/>
              </a:rPr>
              <a:t>) values</a:t>
            </a:r>
          </a:p>
        </p:txBody>
      </p:sp>
      <p:cxnSp>
        <p:nvCxnSpPr>
          <p:cNvPr id="66" name="Straight Arrow Connector 65">
            <a:extLst>
              <a:ext uri="{FF2B5EF4-FFF2-40B4-BE49-F238E27FC236}">
                <a16:creationId xmlns:a16="http://schemas.microsoft.com/office/drawing/2014/main" id="{97BF0FB1-2894-7579-C6AF-071664862921}"/>
              </a:ext>
            </a:extLst>
          </p:cNvPr>
          <p:cNvCxnSpPr>
            <a:cxnSpLocks/>
            <a:stCxn id="60" idx="2"/>
            <a:endCxn id="59" idx="0"/>
          </p:cNvCxnSpPr>
          <p:nvPr/>
        </p:nvCxnSpPr>
        <p:spPr>
          <a:xfrm flipH="1">
            <a:off x="3982394" y="2971586"/>
            <a:ext cx="44030" cy="381500"/>
          </a:xfrm>
          <a:prstGeom prst="straightConnector1">
            <a:avLst/>
          </a:prstGeom>
          <a:ln w="19050">
            <a:solidFill>
              <a:schemeClr val="tx1"/>
            </a:solidFill>
            <a:prstDash val="solid"/>
            <a:headEnd type="arrow"/>
            <a:tailEnd type="non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8F617B47-C421-37DB-580C-DC3657271355}"/>
              </a:ext>
            </a:extLst>
          </p:cNvPr>
          <p:cNvCxnSpPr>
            <a:cxnSpLocks/>
            <a:stCxn id="62" idx="2"/>
            <a:endCxn id="64" idx="0"/>
          </p:cNvCxnSpPr>
          <p:nvPr/>
        </p:nvCxnSpPr>
        <p:spPr>
          <a:xfrm flipH="1">
            <a:off x="5860508" y="2954767"/>
            <a:ext cx="9796" cy="398319"/>
          </a:xfrm>
          <a:prstGeom prst="straightConnector1">
            <a:avLst/>
          </a:prstGeom>
          <a:ln w="19050">
            <a:solidFill>
              <a:schemeClr val="tx1"/>
            </a:solidFill>
            <a:prstDash val="solid"/>
            <a:headEnd type="arrow"/>
            <a:tailEnd type="non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DAF35634-603D-3CBF-BE5C-72C41D78C287}"/>
              </a:ext>
            </a:extLst>
          </p:cNvPr>
          <p:cNvCxnSpPr>
            <a:cxnSpLocks/>
            <a:stCxn id="63" idx="2"/>
            <a:endCxn id="65" idx="0"/>
          </p:cNvCxnSpPr>
          <p:nvPr/>
        </p:nvCxnSpPr>
        <p:spPr>
          <a:xfrm flipH="1">
            <a:off x="7565894" y="2946713"/>
            <a:ext cx="129" cy="406373"/>
          </a:xfrm>
          <a:prstGeom prst="straightConnector1">
            <a:avLst/>
          </a:prstGeom>
          <a:ln w="19050">
            <a:solidFill>
              <a:schemeClr val="tx1"/>
            </a:solidFill>
            <a:prstDash val="solid"/>
            <a:headEnd type="arrow"/>
            <a:tailEnd type="non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248172540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59" grpId="0"/>
      <p:bldP spid="60" grpId="0" animBg="1"/>
      <p:bldP spid="62" grpId="0" animBg="1"/>
      <p:bldP spid="63" grpId="0" animBg="1"/>
      <p:bldP spid="64" grpId="0"/>
      <p:bldP spid="6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65CC13EC-677E-384F-B278-2939878C589F}" type="slidenum">
              <a:rPr lang="en-US" smtClean="0"/>
              <a:t>32</a:t>
            </a:fld>
            <a:endParaRPr lang="en-US"/>
          </a:p>
        </p:txBody>
      </p:sp>
      <p:pic>
        <p:nvPicPr>
          <p:cNvPr id="8" name="Picture 7">
            <a:extLst>
              <a:ext uri="{FF2B5EF4-FFF2-40B4-BE49-F238E27FC236}">
                <a16:creationId xmlns:a16="http://schemas.microsoft.com/office/drawing/2014/main" id="{D3FAEB29-EA81-A841-A0F8-3C4626FAA821}"/>
              </a:ext>
            </a:extLst>
          </p:cNvPr>
          <p:cNvPicPr>
            <a:picLocks noChangeAspect="1"/>
          </p:cNvPicPr>
          <p:nvPr/>
        </p:nvPicPr>
        <p:blipFill>
          <a:blip r:embed="rId4"/>
          <a:stretch>
            <a:fillRect/>
          </a:stretch>
        </p:blipFill>
        <p:spPr>
          <a:xfrm>
            <a:off x="0" y="6496569"/>
            <a:ext cx="1009574" cy="336524"/>
          </a:xfrm>
          <a:prstGeom prst="rect">
            <a:avLst/>
          </a:prstGeom>
        </p:spPr>
      </p:pic>
      <p:cxnSp>
        <p:nvCxnSpPr>
          <p:cNvPr id="6" name="Straight Connector 5">
            <a:extLst>
              <a:ext uri="{FF2B5EF4-FFF2-40B4-BE49-F238E27FC236}">
                <a16:creationId xmlns:a16="http://schemas.microsoft.com/office/drawing/2014/main" id="{3130F25C-FC27-4143-ACE5-A9DA5A864F51}"/>
              </a:ext>
            </a:extLst>
          </p:cNvPr>
          <p:cNvCxnSpPr/>
          <p:nvPr/>
        </p:nvCxnSpPr>
        <p:spPr>
          <a:xfrm>
            <a:off x="-6511" y="664644"/>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8D7CF6F-15E9-BC00-8A48-54CCAF14A233}"/>
              </a:ext>
            </a:extLst>
          </p:cNvPr>
          <p:cNvSpPr txBox="1"/>
          <p:nvPr/>
        </p:nvSpPr>
        <p:spPr>
          <a:xfrm>
            <a:off x="-6511" y="0"/>
            <a:ext cx="9089425" cy="646331"/>
          </a:xfrm>
          <a:prstGeom prst="rect">
            <a:avLst/>
          </a:prstGeom>
          <a:noFill/>
          <a:effectLst/>
        </p:spPr>
        <p:txBody>
          <a:bodyPr wrap="square" rtlCol="0">
            <a:spAutoFit/>
          </a:bodyPr>
          <a:lstStyle/>
          <a:p>
            <a:pPr marL="274320" indent="-457200"/>
            <a:r>
              <a:rPr lang="en-US" sz="3600" kern="0" dirty="0">
                <a:solidFill>
                  <a:srgbClr val="000000"/>
                </a:solidFill>
                <a:latin typeface="Helvetica" pitchFamily="2" charset="0"/>
                <a:cs typeface="Arial" panose="020B0604020202020204" pitchFamily="34" charset="0"/>
              </a:rPr>
              <a:t>Example: Back to 2-hop query</a:t>
            </a:r>
            <a:endParaRPr lang="en-US" sz="3600" dirty="0">
              <a:latin typeface="Helvetica" pitchFamily="2" charset="0"/>
              <a:cs typeface="Arial" panose="020B0604020202020204" pitchFamily="34" charset="0"/>
            </a:endParaRPr>
          </a:p>
        </p:txBody>
      </p:sp>
      <p:grpSp>
        <p:nvGrpSpPr>
          <p:cNvPr id="4" name="Group 3">
            <a:extLst>
              <a:ext uri="{FF2B5EF4-FFF2-40B4-BE49-F238E27FC236}">
                <a16:creationId xmlns:a16="http://schemas.microsoft.com/office/drawing/2014/main" id="{93E53FAF-2D4A-FE26-9088-DB1CBC5B2EC3}"/>
              </a:ext>
            </a:extLst>
          </p:cNvPr>
          <p:cNvGrpSpPr/>
          <p:nvPr/>
        </p:nvGrpSpPr>
        <p:grpSpPr>
          <a:xfrm>
            <a:off x="148843" y="608882"/>
            <a:ext cx="4533434" cy="1361078"/>
            <a:chOff x="190361" y="748137"/>
            <a:chExt cx="4013406" cy="1361078"/>
          </a:xfrm>
        </p:grpSpPr>
        <p:sp>
          <p:nvSpPr>
            <p:cNvPr id="10" name="TextBox 9">
              <a:extLst>
                <a:ext uri="{FF2B5EF4-FFF2-40B4-BE49-F238E27FC236}">
                  <a16:creationId xmlns:a16="http://schemas.microsoft.com/office/drawing/2014/main" id="{8828DBEC-67BA-1A22-6780-6DCE503929CB}"/>
                </a:ext>
              </a:extLst>
            </p:cNvPr>
            <p:cNvSpPr txBox="1"/>
            <p:nvPr/>
          </p:nvSpPr>
          <p:spPr>
            <a:xfrm>
              <a:off x="190361" y="748137"/>
              <a:ext cx="4013406" cy="1361078"/>
            </a:xfrm>
            <a:prstGeom prst="rect">
              <a:avLst/>
            </a:prstGeom>
            <a:noFill/>
          </p:spPr>
          <p:txBody>
            <a:bodyPr wrap="square" rtlCol="0">
              <a:spAutoFit/>
            </a:bodyPr>
            <a:lstStyle/>
            <a:p>
              <a:pPr>
                <a:lnSpc>
                  <a:spcPct val="150000"/>
                </a:lnSpc>
              </a:pPr>
              <a:r>
                <a:rPr lang="en-US" sz="1900" dirty="0">
                  <a:latin typeface="Consolas"/>
                  <a:cs typeface="Consolas"/>
                </a:rPr>
                <a:t>MATCH </a:t>
              </a:r>
            </a:p>
            <a:p>
              <a:pPr>
                <a:lnSpc>
                  <a:spcPct val="150000"/>
                </a:lnSpc>
              </a:pPr>
              <a:r>
                <a:rPr lang="en-US" sz="1900" dirty="0">
                  <a:latin typeface="Consolas"/>
                  <a:cs typeface="Consolas"/>
                </a:rPr>
                <a:t>WHERE </a:t>
              </a:r>
              <a:r>
                <a:rPr lang="en-US" sz="1900" dirty="0" err="1">
                  <a:latin typeface="Consolas"/>
                  <a:cs typeface="Consolas"/>
                </a:rPr>
                <a:t>b.name</a:t>
              </a:r>
              <a:r>
                <a:rPr lang="en-US" sz="1900" dirty="0">
                  <a:latin typeface="Consolas"/>
                  <a:cs typeface="Consolas"/>
                </a:rPr>
                <a:t>=‘Liz’</a:t>
              </a:r>
            </a:p>
            <a:p>
              <a:pPr>
                <a:lnSpc>
                  <a:spcPct val="150000"/>
                </a:lnSpc>
              </a:pPr>
              <a:r>
                <a:rPr lang="en-US" sz="1900" dirty="0">
                  <a:latin typeface="Consolas"/>
                  <a:cs typeface="Consolas"/>
                </a:rPr>
                <a:t>RETURN </a:t>
              </a:r>
              <a:r>
                <a:rPr lang="en-US" sz="1900" dirty="0" err="1">
                  <a:latin typeface="Consolas"/>
                  <a:cs typeface="Consolas"/>
                </a:rPr>
                <a:t>a.name</a:t>
              </a:r>
              <a:r>
                <a:rPr lang="en-US" sz="1900" dirty="0">
                  <a:latin typeface="Consolas"/>
                  <a:cs typeface="Consolas"/>
                </a:rPr>
                <a:t>, </a:t>
              </a:r>
              <a:r>
                <a:rPr lang="en-US" sz="1900" dirty="0" err="1">
                  <a:latin typeface="Consolas"/>
                  <a:cs typeface="Consolas"/>
                </a:rPr>
                <a:t>b.ID</a:t>
              </a:r>
              <a:r>
                <a:rPr lang="en-US" sz="1900" dirty="0">
                  <a:latin typeface="Consolas"/>
                  <a:cs typeface="Consolas"/>
                </a:rPr>
                <a:t>, </a:t>
              </a:r>
              <a:r>
                <a:rPr lang="en-US" sz="1900" dirty="0" err="1">
                  <a:latin typeface="Consolas"/>
                  <a:cs typeface="Consolas"/>
                </a:rPr>
                <a:t>c.name</a:t>
              </a:r>
              <a:endParaRPr lang="en-US" sz="1900" dirty="0">
                <a:latin typeface="Consolas"/>
                <a:cs typeface="Consolas"/>
              </a:endParaRPr>
            </a:p>
          </p:txBody>
        </p:sp>
        <p:sp>
          <p:nvSpPr>
            <p:cNvPr id="13" name="Oval 12">
              <a:extLst>
                <a:ext uri="{FF2B5EF4-FFF2-40B4-BE49-F238E27FC236}">
                  <a16:creationId xmlns:a16="http://schemas.microsoft.com/office/drawing/2014/main" id="{FEEE2D2F-41FE-9C3F-C03E-9F975888EC13}"/>
                </a:ext>
              </a:extLst>
            </p:cNvPr>
            <p:cNvSpPr/>
            <p:nvPr/>
          </p:nvSpPr>
          <p:spPr>
            <a:xfrm>
              <a:off x="1085395" y="895767"/>
              <a:ext cx="349752"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a</a:t>
              </a:r>
            </a:p>
          </p:txBody>
        </p:sp>
        <p:sp>
          <p:nvSpPr>
            <p:cNvPr id="14" name="Oval 13">
              <a:extLst>
                <a:ext uri="{FF2B5EF4-FFF2-40B4-BE49-F238E27FC236}">
                  <a16:creationId xmlns:a16="http://schemas.microsoft.com/office/drawing/2014/main" id="{318EC518-739C-657C-3298-8A4B3D938472}"/>
                </a:ext>
              </a:extLst>
            </p:cNvPr>
            <p:cNvSpPr/>
            <p:nvPr/>
          </p:nvSpPr>
          <p:spPr>
            <a:xfrm>
              <a:off x="2045105" y="895767"/>
              <a:ext cx="349752"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b</a:t>
              </a:r>
            </a:p>
          </p:txBody>
        </p:sp>
        <p:sp>
          <p:nvSpPr>
            <p:cNvPr id="17" name="Oval 16">
              <a:extLst>
                <a:ext uri="{FF2B5EF4-FFF2-40B4-BE49-F238E27FC236}">
                  <a16:creationId xmlns:a16="http://schemas.microsoft.com/office/drawing/2014/main" id="{61D56B52-E88E-EC4D-4395-A3372973553B}"/>
                </a:ext>
              </a:extLst>
            </p:cNvPr>
            <p:cNvSpPr/>
            <p:nvPr/>
          </p:nvSpPr>
          <p:spPr>
            <a:xfrm>
              <a:off x="3004815" y="895767"/>
              <a:ext cx="349752"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c</a:t>
              </a:r>
            </a:p>
          </p:txBody>
        </p:sp>
        <p:cxnSp>
          <p:nvCxnSpPr>
            <p:cNvPr id="18" name="Straight Arrow Connector 17">
              <a:extLst>
                <a:ext uri="{FF2B5EF4-FFF2-40B4-BE49-F238E27FC236}">
                  <a16:creationId xmlns:a16="http://schemas.microsoft.com/office/drawing/2014/main" id="{F4C7FAFA-AD20-4955-C50C-0C86FFD3633B}"/>
                </a:ext>
              </a:extLst>
            </p:cNvPr>
            <p:cNvCxnSpPr>
              <a:cxnSpLocks/>
              <a:stCxn id="13" idx="6"/>
              <a:endCxn id="14" idx="2"/>
            </p:cNvCxnSpPr>
            <p:nvPr/>
          </p:nvCxnSpPr>
          <p:spPr>
            <a:xfrm>
              <a:off x="1435147" y="1066780"/>
              <a:ext cx="609958"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25A10AA0-27CF-BFB8-DDD5-B8464FFDF0B9}"/>
                </a:ext>
              </a:extLst>
            </p:cNvPr>
            <p:cNvCxnSpPr>
              <a:cxnSpLocks/>
              <a:stCxn id="14" idx="6"/>
              <a:endCxn id="17" idx="2"/>
            </p:cNvCxnSpPr>
            <p:nvPr/>
          </p:nvCxnSpPr>
          <p:spPr>
            <a:xfrm>
              <a:off x="2394857" y="1066780"/>
              <a:ext cx="609958"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grpSp>
      <p:sp>
        <p:nvSpPr>
          <p:cNvPr id="2" name="Rounded Rectangle 1">
            <a:extLst>
              <a:ext uri="{FF2B5EF4-FFF2-40B4-BE49-F238E27FC236}">
                <a16:creationId xmlns:a16="http://schemas.microsoft.com/office/drawing/2014/main" id="{400DC7D5-2636-7581-1BDE-7C1A7C6EA83A}"/>
              </a:ext>
            </a:extLst>
          </p:cNvPr>
          <p:cNvSpPr/>
          <p:nvPr/>
        </p:nvSpPr>
        <p:spPr>
          <a:xfrm>
            <a:off x="6060767" y="4420799"/>
            <a:ext cx="1408703" cy="640080"/>
          </a:xfrm>
          <a:prstGeom prst="roundRect">
            <a:avLst/>
          </a:prstGeom>
          <a:noFill/>
          <a:ln w="9525">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err="1">
                <a:solidFill>
                  <a:schemeClr val="tx1"/>
                </a:solidFill>
                <a:latin typeface="Arial" panose="020B0604020202020204" pitchFamily="34" charset="0"/>
                <a:cs typeface="Arial" panose="020B0604020202020204" pitchFamily="34" charset="0"/>
              </a:rPr>
              <a:t>SJoin</a:t>
            </a:r>
            <a:endParaRPr lang="en-US" sz="1700" dirty="0">
              <a:solidFill>
                <a:schemeClr val="tx1"/>
              </a:solidFill>
              <a:latin typeface="Arial" panose="020B0604020202020204" pitchFamily="34" charset="0"/>
              <a:cs typeface="Arial" panose="020B0604020202020204" pitchFamily="34" charset="0"/>
            </a:endParaRPr>
          </a:p>
        </p:txBody>
      </p:sp>
      <p:sp>
        <p:nvSpPr>
          <p:cNvPr id="5" name="Rounded Rectangle 4">
            <a:extLst>
              <a:ext uri="{FF2B5EF4-FFF2-40B4-BE49-F238E27FC236}">
                <a16:creationId xmlns:a16="http://schemas.microsoft.com/office/drawing/2014/main" id="{79CF2471-D824-CB0E-1BC0-98A0B0874F4A}"/>
              </a:ext>
            </a:extLst>
          </p:cNvPr>
          <p:cNvSpPr/>
          <p:nvPr/>
        </p:nvSpPr>
        <p:spPr>
          <a:xfrm>
            <a:off x="4418913" y="5559066"/>
            <a:ext cx="1951022" cy="937503"/>
          </a:xfrm>
          <a:prstGeom prst="roundRect">
            <a:avLst/>
          </a:prstGeom>
          <a:noFill/>
          <a:ln w="9525">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Scan + </a:t>
            </a:r>
            <a:r>
              <a:rPr lang="en-US" sz="1700" dirty="0" err="1">
                <a:solidFill>
                  <a:schemeClr val="tx1"/>
                </a:solidFill>
                <a:latin typeface="Arial" panose="020B0604020202020204" pitchFamily="34" charset="0"/>
                <a:cs typeface="Arial" panose="020B0604020202020204" pitchFamily="34" charset="0"/>
              </a:rPr>
              <a:t>Semijoin</a:t>
            </a:r>
            <a:endParaRPr lang="en-US" sz="1700" dirty="0">
              <a:solidFill>
                <a:schemeClr val="tx1"/>
              </a:solidFill>
              <a:latin typeface="Arial" panose="020B0604020202020204" pitchFamily="34" charset="0"/>
              <a:cs typeface="Arial" panose="020B0604020202020204" pitchFamily="34" charset="0"/>
            </a:endParaRPr>
          </a:p>
          <a:p>
            <a:pPr algn="ctr"/>
            <a:r>
              <a:rPr lang="en-US" sz="1700" dirty="0">
                <a:solidFill>
                  <a:schemeClr val="tx1"/>
                </a:solidFill>
                <a:latin typeface="Arial" panose="020B0604020202020204" pitchFamily="34" charset="0"/>
                <a:cs typeface="Arial" panose="020B0604020202020204" pitchFamily="34" charset="0"/>
              </a:rPr>
              <a:t>(b)-&gt;(c) Knows</a:t>
            </a:r>
          </a:p>
        </p:txBody>
      </p:sp>
      <p:cxnSp>
        <p:nvCxnSpPr>
          <p:cNvPr id="9" name="Straight Connector 8">
            <a:extLst>
              <a:ext uri="{FF2B5EF4-FFF2-40B4-BE49-F238E27FC236}">
                <a16:creationId xmlns:a16="http://schemas.microsoft.com/office/drawing/2014/main" id="{C8FAF460-5D43-CC00-5324-BBCEC989E73E}"/>
              </a:ext>
            </a:extLst>
          </p:cNvPr>
          <p:cNvCxnSpPr>
            <a:cxnSpLocks/>
            <a:stCxn id="5" idx="0"/>
            <a:endCxn id="2" idx="2"/>
          </p:cNvCxnSpPr>
          <p:nvPr/>
        </p:nvCxnSpPr>
        <p:spPr>
          <a:xfrm flipV="1">
            <a:off x="5394424" y="5060879"/>
            <a:ext cx="1370695" cy="498187"/>
          </a:xfrm>
          <a:prstGeom prst="line">
            <a:avLst/>
          </a:prstGeom>
          <a:ln w="12700">
            <a:solidFill>
              <a:schemeClr val="tx1"/>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1643FA6B-49BD-7752-6DEB-A943F5DFAA19}"/>
              </a:ext>
            </a:extLst>
          </p:cNvPr>
          <p:cNvCxnSpPr>
            <a:cxnSpLocks/>
            <a:stCxn id="87" idx="2"/>
            <a:endCxn id="2" idx="0"/>
          </p:cNvCxnSpPr>
          <p:nvPr/>
        </p:nvCxnSpPr>
        <p:spPr>
          <a:xfrm>
            <a:off x="5525721" y="3592402"/>
            <a:ext cx="1239398" cy="828397"/>
          </a:xfrm>
          <a:prstGeom prst="line">
            <a:avLst/>
          </a:prstGeom>
          <a:ln w="12700">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sp>
        <p:nvSpPr>
          <p:cNvPr id="12" name="Rounded Rectangle 11">
            <a:extLst>
              <a:ext uri="{FF2B5EF4-FFF2-40B4-BE49-F238E27FC236}">
                <a16:creationId xmlns:a16="http://schemas.microsoft.com/office/drawing/2014/main" id="{CDF31A6D-210D-0CD5-B79A-7209E7754553}"/>
              </a:ext>
            </a:extLst>
          </p:cNvPr>
          <p:cNvSpPr/>
          <p:nvPr/>
        </p:nvSpPr>
        <p:spPr>
          <a:xfrm>
            <a:off x="7316891" y="5450855"/>
            <a:ext cx="1648607" cy="937503"/>
          </a:xfrm>
          <a:prstGeom prst="roundRect">
            <a:avLst/>
          </a:prstGeom>
          <a:noFill/>
          <a:ln w="9525">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Scan</a:t>
            </a:r>
          </a:p>
          <a:p>
            <a:pPr algn="ctr"/>
            <a:r>
              <a:rPr lang="en-US" sz="1700" dirty="0">
                <a:solidFill>
                  <a:schemeClr val="tx1"/>
                </a:solidFill>
                <a:latin typeface="Arial" panose="020B0604020202020204" pitchFamily="34" charset="0"/>
                <a:cs typeface="Arial" panose="020B0604020202020204" pitchFamily="34" charset="0"/>
              </a:rPr>
              <a:t>Person b</a:t>
            </a:r>
          </a:p>
          <a:p>
            <a:pPr algn="ctr"/>
            <a:r>
              <a:rPr lang="en-US" sz="1700" dirty="0">
                <a:solidFill>
                  <a:schemeClr val="tx1"/>
                </a:solidFill>
                <a:latin typeface="Arial" panose="020B0604020202020204" pitchFamily="34" charset="0"/>
                <a:cs typeface="Arial" panose="020B0604020202020204" pitchFamily="34" charset="0"/>
              </a:rPr>
              <a:t>name = Liz</a:t>
            </a:r>
          </a:p>
        </p:txBody>
      </p:sp>
      <p:cxnSp>
        <p:nvCxnSpPr>
          <p:cNvPr id="15" name="Straight Connector 14">
            <a:extLst>
              <a:ext uri="{FF2B5EF4-FFF2-40B4-BE49-F238E27FC236}">
                <a16:creationId xmlns:a16="http://schemas.microsoft.com/office/drawing/2014/main" id="{9923F753-F72D-A3EA-6CB1-10C49C257C20}"/>
              </a:ext>
            </a:extLst>
          </p:cNvPr>
          <p:cNvCxnSpPr>
            <a:cxnSpLocks/>
            <a:stCxn id="2" idx="2"/>
            <a:endCxn id="12" idx="0"/>
          </p:cNvCxnSpPr>
          <p:nvPr/>
        </p:nvCxnSpPr>
        <p:spPr>
          <a:xfrm>
            <a:off x="6765119" y="5060879"/>
            <a:ext cx="1376076" cy="389976"/>
          </a:xfrm>
          <a:prstGeom prst="line">
            <a:avLst/>
          </a:prstGeom>
          <a:ln w="12700">
            <a:solidFill>
              <a:schemeClr val="tx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16" name="TextBox 15">
            <a:extLst>
              <a:ext uri="{FF2B5EF4-FFF2-40B4-BE49-F238E27FC236}">
                <a16:creationId xmlns:a16="http://schemas.microsoft.com/office/drawing/2014/main" id="{FA35CD32-EB1C-960D-5A6E-EF9D2D0C030F}"/>
              </a:ext>
            </a:extLst>
          </p:cNvPr>
          <p:cNvSpPr txBox="1"/>
          <p:nvPr/>
        </p:nvSpPr>
        <p:spPr>
          <a:xfrm>
            <a:off x="3080016" y="2140973"/>
            <a:ext cx="1831096" cy="369332"/>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a:t>
            </a:r>
          </a:p>
        </p:txBody>
      </p:sp>
      <p:cxnSp>
        <p:nvCxnSpPr>
          <p:cNvPr id="21" name="Straight Connector 20">
            <a:extLst>
              <a:ext uri="{FF2B5EF4-FFF2-40B4-BE49-F238E27FC236}">
                <a16:creationId xmlns:a16="http://schemas.microsoft.com/office/drawing/2014/main" id="{040397B9-AA52-CBF4-5A05-94F2ACB93E32}"/>
              </a:ext>
            </a:extLst>
          </p:cNvPr>
          <p:cNvCxnSpPr>
            <a:cxnSpLocks/>
          </p:cNvCxnSpPr>
          <p:nvPr/>
        </p:nvCxnSpPr>
        <p:spPr>
          <a:xfrm flipV="1">
            <a:off x="3075698" y="2657176"/>
            <a:ext cx="729432" cy="665516"/>
          </a:xfrm>
          <a:prstGeom prst="line">
            <a:avLst/>
          </a:prstGeom>
          <a:ln w="12700">
            <a:solidFill>
              <a:schemeClr val="tx1"/>
            </a:solidFill>
            <a:prstDash val="dash"/>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57" name="Straight Connector 56">
            <a:extLst>
              <a:ext uri="{FF2B5EF4-FFF2-40B4-BE49-F238E27FC236}">
                <a16:creationId xmlns:a16="http://schemas.microsoft.com/office/drawing/2014/main" id="{73FC4069-513B-47CE-B676-6C18D69E7514}"/>
              </a:ext>
            </a:extLst>
          </p:cNvPr>
          <p:cNvCxnSpPr>
            <a:cxnSpLocks/>
          </p:cNvCxnSpPr>
          <p:nvPr/>
        </p:nvCxnSpPr>
        <p:spPr>
          <a:xfrm>
            <a:off x="4243612" y="2455086"/>
            <a:ext cx="877330" cy="437039"/>
          </a:xfrm>
          <a:prstGeom prst="line">
            <a:avLst/>
          </a:prstGeom>
          <a:ln w="12700">
            <a:solidFill>
              <a:schemeClr val="tx1"/>
            </a:solidFill>
            <a:prstDash val="dash"/>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86" name="Freeform 85">
            <a:extLst>
              <a:ext uri="{FF2B5EF4-FFF2-40B4-BE49-F238E27FC236}">
                <a16:creationId xmlns:a16="http://schemas.microsoft.com/office/drawing/2014/main" id="{35A596E0-1EE6-A943-62DA-11BB43EA4D4E}"/>
              </a:ext>
            </a:extLst>
          </p:cNvPr>
          <p:cNvSpPr/>
          <p:nvPr/>
        </p:nvSpPr>
        <p:spPr>
          <a:xfrm>
            <a:off x="5968314" y="5197200"/>
            <a:ext cx="1297459" cy="284300"/>
          </a:xfrm>
          <a:custGeom>
            <a:avLst/>
            <a:gdLst>
              <a:gd name="connsiteX0" fmla="*/ 1297459 w 1297459"/>
              <a:gd name="connsiteY0" fmla="*/ 259586 h 284300"/>
              <a:gd name="connsiteX1" fmla="*/ 852616 w 1297459"/>
              <a:gd name="connsiteY1" fmla="*/ 94 h 284300"/>
              <a:gd name="connsiteX2" fmla="*/ 0 w 1297459"/>
              <a:gd name="connsiteY2" fmla="*/ 284300 h 284300"/>
            </a:gdLst>
            <a:ahLst/>
            <a:cxnLst>
              <a:cxn ang="0">
                <a:pos x="connsiteX0" y="connsiteY0"/>
              </a:cxn>
              <a:cxn ang="0">
                <a:pos x="connsiteX1" y="connsiteY1"/>
              </a:cxn>
              <a:cxn ang="0">
                <a:pos x="connsiteX2" y="connsiteY2"/>
              </a:cxn>
            </a:cxnLst>
            <a:rect l="l" t="t" r="r" b="b"/>
            <a:pathLst>
              <a:path w="1297459" h="284300">
                <a:moveTo>
                  <a:pt x="1297459" y="259586"/>
                </a:moveTo>
                <a:cubicBezTo>
                  <a:pt x="1183159" y="127780"/>
                  <a:pt x="1068859" y="-4025"/>
                  <a:pt x="852616" y="94"/>
                </a:cubicBezTo>
                <a:cubicBezTo>
                  <a:pt x="636373" y="4213"/>
                  <a:pt x="318186" y="144256"/>
                  <a:pt x="0" y="284300"/>
                </a:cubicBezTo>
              </a:path>
            </a:pathLst>
          </a:custGeom>
          <a:noFill/>
          <a:ln>
            <a:solidFill>
              <a:srgbClr val="FF0000"/>
            </a:solidFill>
            <a:prstDash val="dash"/>
            <a:tailEnd type="arrow"/>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7" name="Rounded Rectangle 86">
            <a:extLst>
              <a:ext uri="{FF2B5EF4-FFF2-40B4-BE49-F238E27FC236}">
                <a16:creationId xmlns:a16="http://schemas.microsoft.com/office/drawing/2014/main" id="{1AB10A87-E541-F005-3F3E-1FADAE088A3A}"/>
              </a:ext>
            </a:extLst>
          </p:cNvPr>
          <p:cNvSpPr/>
          <p:nvPr/>
        </p:nvSpPr>
        <p:spPr>
          <a:xfrm>
            <a:off x="4821369" y="2952322"/>
            <a:ext cx="1408703" cy="640080"/>
          </a:xfrm>
          <a:prstGeom prst="roundRect">
            <a:avLst/>
          </a:prstGeom>
          <a:noFill/>
          <a:ln w="9525">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err="1">
                <a:solidFill>
                  <a:schemeClr val="tx1"/>
                </a:solidFill>
                <a:latin typeface="Arial" panose="020B0604020202020204" pitchFamily="34" charset="0"/>
                <a:cs typeface="Arial" panose="020B0604020202020204" pitchFamily="34" charset="0"/>
              </a:rPr>
              <a:t>SJoin</a:t>
            </a:r>
            <a:endParaRPr lang="en-US" sz="1700" dirty="0">
              <a:solidFill>
                <a:schemeClr val="tx1"/>
              </a:solidFill>
              <a:latin typeface="Arial" panose="020B0604020202020204" pitchFamily="34" charset="0"/>
              <a:cs typeface="Arial" panose="020B0604020202020204" pitchFamily="34" charset="0"/>
            </a:endParaRPr>
          </a:p>
        </p:txBody>
      </p:sp>
      <p:sp>
        <p:nvSpPr>
          <p:cNvPr id="93" name="Freeform 92">
            <a:extLst>
              <a:ext uri="{FF2B5EF4-FFF2-40B4-BE49-F238E27FC236}">
                <a16:creationId xmlns:a16="http://schemas.microsoft.com/office/drawing/2014/main" id="{E0EFAC94-70D9-8FEE-A32D-E49C19E490C3}"/>
              </a:ext>
            </a:extLst>
          </p:cNvPr>
          <p:cNvSpPr/>
          <p:nvPr/>
        </p:nvSpPr>
        <p:spPr>
          <a:xfrm>
            <a:off x="4782312" y="3919003"/>
            <a:ext cx="1297459" cy="284300"/>
          </a:xfrm>
          <a:custGeom>
            <a:avLst/>
            <a:gdLst>
              <a:gd name="connsiteX0" fmla="*/ 1297459 w 1297459"/>
              <a:gd name="connsiteY0" fmla="*/ 259586 h 284300"/>
              <a:gd name="connsiteX1" fmla="*/ 852616 w 1297459"/>
              <a:gd name="connsiteY1" fmla="*/ 94 h 284300"/>
              <a:gd name="connsiteX2" fmla="*/ 0 w 1297459"/>
              <a:gd name="connsiteY2" fmla="*/ 284300 h 284300"/>
            </a:gdLst>
            <a:ahLst/>
            <a:cxnLst>
              <a:cxn ang="0">
                <a:pos x="connsiteX0" y="connsiteY0"/>
              </a:cxn>
              <a:cxn ang="0">
                <a:pos x="connsiteX1" y="connsiteY1"/>
              </a:cxn>
              <a:cxn ang="0">
                <a:pos x="connsiteX2" y="connsiteY2"/>
              </a:cxn>
            </a:cxnLst>
            <a:rect l="l" t="t" r="r" b="b"/>
            <a:pathLst>
              <a:path w="1297459" h="284300">
                <a:moveTo>
                  <a:pt x="1297459" y="259586"/>
                </a:moveTo>
                <a:cubicBezTo>
                  <a:pt x="1183159" y="127780"/>
                  <a:pt x="1068859" y="-4025"/>
                  <a:pt x="852616" y="94"/>
                </a:cubicBezTo>
                <a:cubicBezTo>
                  <a:pt x="636373" y="4213"/>
                  <a:pt x="318186" y="144256"/>
                  <a:pt x="0" y="284300"/>
                </a:cubicBezTo>
              </a:path>
            </a:pathLst>
          </a:custGeom>
          <a:noFill/>
          <a:ln>
            <a:solidFill>
              <a:srgbClr val="FF0000"/>
            </a:solidFill>
            <a:prstDash val="dash"/>
            <a:tailEnd type="arrow"/>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4" name="Rounded Rectangle 93">
            <a:extLst>
              <a:ext uri="{FF2B5EF4-FFF2-40B4-BE49-F238E27FC236}">
                <a16:creationId xmlns:a16="http://schemas.microsoft.com/office/drawing/2014/main" id="{CD82600A-854C-9E8F-561A-356E2AB8EF34}"/>
              </a:ext>
            </a:extLst>
          </p:cNvPr>
          <p:cNvSpPr/>
          <p:nvPr/>
        </p:nvSpPr>
        <p:spPr>
          <a:xfrm>
            <a:off x="3116144" y="4438989"/>
            <a:ext cx="1951022" cy="937503"/>
          </a:xfrm>
          <a:prstGeom prst="roundRect">
            <a:avLst/>
          </a:prstGeom>
          <a:noFill/>
          <a:ln w="9525">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Scan + </a:t>
            </a:r>
            <a:r>
              <a:rPr lang="en-US" sz="1700" dirty="0" err="1">
                <a:solidFill>
                  <a:schemeClr val="tx1"/>
                </a:solidFill>
                <a:latin typeface="Arial" panose="020B0604020202020204" pitchFamily="34" charset="0"/>
                <a:cs typeface="Arial" panose="020B0604020202020204" pitchFamily="34" charset="0"/>
              </a:rPr>
              <a:t>Semijoin</a:t>
            </a:r>
            <a:endParaRPr lang="en-US" sz="1700" dirty="0">
              <a:solidFill>
                <a:schemeClr val="tx1"/>
              </a:solidFill>
              <a:latin typeface="Arial" panose="020B0604020202020204" pitchFamily="34" charset="0"/>
              <a:cs typeface="Arial" panose="020B0604020202020204" pitchFamily="34" charset="0"/>
            </a:endParaRPr>
          </a:p>
          <a:p>
            <a:pPr algn="ctr"/>
            <a:r>
              <a:rPr lang="en-US" sz="1700" dirty="0">
                <a:solidFill>
                  <a:schemeClr val="tx1"/>
                </a:solidFill>
                <a:latin typeface="Arial" panose="020B0604020202020204" pitchFamily="34" charset="0"/>
                <a:cs typeface="Arial" panose="020B0604020202020204" pitchFamily="34" charset="0"/>
              </a:rPr>
              <a:t>Person </a:t>
            </a:r>
            <a:r>
              <a:rPr lang="en-US" sz="1700" dirty="0" err="1">
                <a:solidFill>
                  <a:schemeClr val="tx1"/>
                </a:solidFill>
                <a:latin typeface="Arial" panose="020B0604020202020204" pitchFamily="34" charset="0"/>
                <a:cs typeface="Arial" panose="020B0604020202020204" pitchFamily="34" charset="0"/>
              </a:rPr>
              <a:t>c.name</a:t>
            </a:r>
            <a:endParaRPr lang="en-US" sz="1700" dirty="0">
              <a:solidFill>
                <a:schemeClr val="tx1"/>
              </a:solidFill>
              <a:latin typeface="Arial" panose="020B0604020202020204" pitchFamily="34" charset="0"/>
              <a:cs typeface="Arial" panose="020B0604020202020204" pitchFamily="34" charset="0"/>
            </a:endParaRPr>
          </a:p>
        </p:txBody>
      </p:sp>
      <p:cxnSp>
        <p:nvCxnSpPr>
          <p:cNvPr id="95" name="Straight Connector 94">
            <a:extLst>
              <a:ext uri="{FF2B5EF4-FFF2-40B4-BE49-F238E27FC236}">
                <a16:creationId xmlns:a16="http://schemas.microsoft.com/office/drawing/2014/main" id="{AE125579-412D-7609-96F6-BF15223A97C6}"/>
              </a:ext>
            </a:extLst>
          </p:cNvPr>
          <p:cNvCxnSpPr>
            <a:cxnSpLocks/>
            <a:stCxn id="94" idx="0"/>
            <a:endCxn id="87" idx="2"/>
          </p:cNvCxnSpPr>
          <p:nvPr/>
        </p:nvCxnSpPr>
        <p:spPr>
          <a:xfrm flipV="1">
            <a:off x="4091655" y="3592402"/>
            <a:ext cx="1434066" cy="846587"/>
          </a:xfrm>
          <a:prstGeom prst="line">
            <a:avLst/>
          </a:prstGeom>
          <a:ln w="12700">
            <a:solidFill>
              <a:schemeClr val="tx1"/>
            </a:solidFill>
            <a:headEnd type="none"/>
            <a:tailEnd type="none"/>
          </a:ln>
          <a:effectLst/>
        </p:spPr>
        <p:style>
          <a:lnRef idx="2">
            <a:schemeClr val="accent1"/>
          </a:lnRef>
          <a:fillRef idx="0">
            <a:schemeClr val="accent1"/>
          </a:fillRef>
          <a:effectRef idx="1">
            <a:schemeClr val="accent1"/>
          </a:effectRef>
          <a:fontRef idx="minor">
            <a:schemeClr val="tx1"/>
          </a:fontRef>
        </p:style>
      </p:cxnSp>
      <p:graphicFrame>
        <p:nvGraphicFramePr>
          <p:cNvPr id="98" name="Table 97">
            <a:extLst>
              <a:ext uri="{FF2B5EF4-FFF2-40B4-BE49-F238E27FC236}">
                <a16:creationId xmlns:a16="http://schemas.microsoft.com/office/drawing/2014/main" id="{9A55070A-D2D9-1BA9-5268-74F17E7C352A}"/>
              </a:ext>
            </a:extLst>
          </p:cNvPr>
          <p:cNvGraphicFramePr>
            <a:graphicFrameLocks noGrp="1"/>
          </p:cNvGraphicFramePr>
          <p:nvPr/>
        </p:nvGraphicFramePr>
        <p:xfrm>
          <a:off x="6764271" y="3705735"/>
          <a:ext cx="2047349" cy="640080"/>
        </p:xfrm>
        <a:graphic>
          <a:graphicData uri="http://schemas.openxmlformats.org/drawingml/2006/table">
            <a:tbl>
              <a:tblPr firstRow="1" bandRow="1">
                <a:tableStyleId>{5A111915-BE36-4E01-A7E5-04B1672EAD32}</a:tableStyleId>
              </a:tblPr>
              <a:tblGrid>
                <a:gridCol w="614789">
                  <a:extLst>
                    <a:ext uri="{9D8B030D-6E8A-4147-A177-3AD203B41FA5}">
                      <a16:colId xmlns:a16="http://schemas.microsoft.com/office/drawing/2014/main" val="1335533264"/>
                    </a:ext>
                  </a:extLst>
                </a:gridCol>
                <a:gridCol w="324167">
                  <a:extLst>
                    <a:ext uri="{9D8B030D-6E8A-4147-A177-3AD203B41FA5}">
                      <a16:colId xmlns:a16="http://schemas.microsoft.com/office/drawing/2014/main" val="1863201415"/>
                    </a:ext>
                  </a:extLst>
                </a:gridCol>
                <a:gridCol w="1108393">
                  <a:extLst>
                    <a:ext uri="{9D8B030D-6E8A-4147-A177-3AD203B41FA5}">
                      <a16:colId xmlns:a16="http://schemas.microsoft.com/office/drawing/2014/main" val="3163197498"/>
                    </a:ext>
                  </a:extLst>
                </a:gridCol>
              </a:tblGrid>
              <a:tr h="166186">
                <a:tc>
                  <a:txBody>
                    <a:bodyPr/>
                    <a:lstStyle/>
                    <a:p>
                      <a:pPr algn="ctr"/>
                      <a:r>
                        <a:rPr lang="en-US" sz="1500" b="1" dirty="0" err="1"/>
                        <a:t>b.ID</a:t>
                      </a:r>
                      <a:endParaRPr lang="en-US" sz="1500" b="1" dirty="0"/>
                    </a:p>
                  </a:txBody>
                  <a:tcPr/>
                </a:tc>
                <a:tc>
                  <a:txBody>
                    <a:bodyPr/>
                    <a:lstStyle/>
                    <a:p>
                      <a:pPr algn="ctr"/>
                      <a:endParaRPr lang="en-US" sz="1500" b="1" dirty="0"/>
                    </a:p>
                  </a:txBody>
                  <a:tcPr/>
                </a:tc>
                <a:tc>
                  <a:txBody>
                    <a:bodyPr/>
                    <a:lstStyle/>
                    <a:p>
                      <a:pPr algn="ctr"/>
                      <a:r>
                        <a:rPr lang="en-US" sz="1500" b="1" dirty="0" err="1"/>
                        <a:t>c.IDs</a:t>
                      </a:r>
                      <a:endParaRPr lang="en-US" sz="1500" b="1" dirty="0"/>
                    </a:p>
                  </a:txBody>
                  <a:tcPr/>
                </a:tc>
                <a:extLst>
                  <a:ext uri="{0D108BD9-81ED-4DB2-BD59-A6C34878D82A}">
                    <a16:rowId xmlns:a16="http://schemas.microsoft.com/office/drawing/2014/main" val="3466323382"/>
                  </a:ext>
                </a:extLst>
              </a:tr>
              <a:tr h="166186">
                <a:tc>
                  <a:txBody>
                    <a:bodyPr/>
                    <a:lstStyle/>
                    <a:p>
                      <a:pPr algn="ctr"/>
                      <a:r>
                        <a:rPr lang="en-US" sz="1500" b="0" dirty="0"/>
                        <a:t>7</a:t>
                      </a:r>
                    </a:p>
                  </a:txBody>
                  <a:tcPr/>
                </a:tc>
                <a:tc>
                  <a:txBody>
                    <a:bodyPr/>
                    <a:lstStyle/>
                    <a:p>
                      <a:pPr algn="ctr"/>
                      <a:r>
                        <a:rPr lang="en-US" sz="1500" b="0" dirty="0"/>
                        <a:t>X</a:t>
                      </a:r>
                    </a:p>
                  </a:txBody>
                  <a:tcPr/>
                </a:tc>
                <a:tc>
                  <a:txBody>
                    <a:bodyPr/>
                    <a:lstStyle/>
                    <a:p>
                      <a:pPr algn="ctr"/>
                      <a:r>
                        <a:rPr lang="en-US" sz="1500" b="0" dirty="0"/>
                        <a:t>{107, 5, 15}</a:t>
                      </a:r>
                    </a:p>
                  </a:txBody>
                  <a:tcPr/>
                </a:tc>
                <a:extLst>
                  <a:ext uri="{0D108BD9-81ED-4DB2-BD59-A6C34878D82A}">
                    <a16:rowId xmlns:a16="http://schemas.microsoft.com/office/drawing/2014/main" val="2929948073"/>
                  </a:ext>
                </a:extLst>
              </a:tr>
            </a:tbl>
          </a:graphicData>
        </a:graphic>
      </p:graphicFrame>
      <p:sp>
        <p:nvSpPr>
          <p:cNvPr id="123" name="Rounded Rectangle 122">
            <a:extLst>
              <a:ext uri="{FF2B5EF4-FFF2-40B4-BE49-F238E27FC236}">
                <a16:creationId xmlns:a16="http://schemas.microsoft.com/office/drawing/2014/main" id="{A300550E-51D5-2033-7E7A-C406ACEFA990}"/>
              </a:ext>
            </a:extLst>
          </p:cNvPr>
          <p:cNvSpPr/>
          <p:nvPr/>
        </p:nvSpPr>
        <p:spPr>
          <a:xfrm>
            <a:off x="4751822" y="2923821"/>
            <a:ext cx="1547795" cy="706561"/>
          </a:xfrm>
          <a:prstGeom prst="roundRect">
            <a:avLst/>
          </a:prstGeom>
          <a:noFill/>
          <a:ln w="2222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24" name="Straight Arrow Connector 123">
            <a:extLst>
              <a:ext uri="{FF2B5EF4-FFF2-40B4-BE49-F238E27FC236}">
                <a16:creationId xmlns:a16="http://schemas.microsoft.com/office/drawing/2014/main" id="{84B371C5-3B9B-DFF2-0311-D81E416983D7}"/>
              </a:ext>
            </a:extLst>
          </p:cNvPr>
          <p:cNvCxnSpPr>
            <a:cxnSpLocks/>
          </p:cNvCxnSpPr>
          <p:nvPr/>
        </p:nvCxnSpPr>
        <p:spPr>
          <a:xfrm flipH="1">
            <a:off x="5743696" y="2325288"/>
            <a:ext cx="634141" cy="545559"/>
          </a:xfrm>
          <a:prstGeom prst="straightConnector1">
            <a:avLst/>
          </a:prstGeom>
          <a:ln>
            <a:solidFill>
              <a:srgbClr val="C00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127" name="TextBox 126">
            <a:extLst>
              <a:ext uri="{FF2B5EF4-FFF2-40B4-BE49-F238E27FC236}">
                <a16:creationId xmlns:a16="http://schemas.microsoft.com/office/drawing/2014/main" id="{B436D76E-0B0C-E03E-4E98-763B31D67E3B}"/>
              </a:ext>
            </a:extLst>
          </p:cNvPr>
          <p:cNvSpPr txBox="1"/>
          <p:nvPr/>
        </p:nvSpPr>
        <p:spPr>
          <a:xfrm>
            <a:off x="3805130" y="1283688"/>
            <a:ext cx="5379093" cy="871970"/>
          </a:xfrm>
          <a:prstGeom prst="rect">
            <a:avLst/>
          </a:prstGeom>
          <a:noFill/>
        </p:spPr>
        <p:txBody>
          <a:bodyPr wrap="square" rtlCol="0">
            <a:spAutoFit/>
          </a:bodyPr>
          <a:lstStyle/>
          <a:p>
            <a:pPr algn="ctr">
              <a:lnSpc>
                <a:spcPct val="150000"/>
              </a:lnSpc>
            </a:pPr>
            <a:r>
              <a:rPr lang="en-US" dirty="0">
                <a:latin typeface="Arial" panose="020B0604020202020204" pitchFamily="34" charset="0"/>
                <a:cs typeface="Arial" panose="020B0604020202020204" pitchFamily="34" charset="0"/>
              </a:rPr>
              <a:t>This </a:t>
            </a:r>
            <a:r>
              <a:rPr lang="en-US" dirty="0" err="1">
                <a:latin typeface="Arial" panose="020B0604020202020204" pitchFamily="34" charset="0"/>
                <a:cs typeface="Arial" panose="020B0604020202020204" pitchFamily="34" charset="0"/>
              </a:rPr>
              <a:t>SJoin</a:t>
            </a:r>
            <a:r>
              <a:rPr lang="en-US" dirty="0">
                <a:latin typeface="Arial" panose="020B0604020202020204" pitchFamily="34" charset="0"/>
                <a:cs typeface="Arial" panose="020B0604020202020204" pitchFamily="34" charset="0"/>
              </a:rPr>
              <a:t> needs to flatten </a:t>
            </a:r>
            <a:r>
              <a:rPr lang="en-US" dirty="0" err="1">
                <a:latin typeface="Arial" panose="020B0604020202020204" pitchFamily="34" charset="0"/>
                <a:cs typeface="Arial" panose="020B0604020202020204" pitchFamily="34" charset="0"/>
              </a:rPr>
              <a:t>c.ID</a:t>
            </a:r>
            <a:r>
              <a:rPr lang="en-US" dirty="0">
                <a:latin typeface="Arial" panose="020B0604020202020204" pitchFamily="34" charset="0"/>
                <a:cs typeface="Arial" panose="020B0604020202020204" pitchFamily="34" charset="0"/>
              </a:rPr>
              <a:t> to join </a:t>
            </a:r>
            <a:r>
              <a:rPr lang="en-US" dirty="0" err="1">
                <a:latin typeface="Arial" panose="020B0604020202020204" pitchFamily="34" charset="0"/>
                <a:cs typeface="Arial" panose="020B0604020202020204" pitchFamily="34" charset="0"/>
              </a:rPr>
              <a:t>c.name</a:t>
            </a:r>
            <a:r>
              <a:rPr lang="en-US" dirty="0">
                <a:latin typeface="Arial" panose="020B0604020202020204" pitchFamily="34" charset="0"/>
                <a:cs typeface="Arial" panose="020B0604020202020204" pitchFamily="34" charset="0"/>
              </a:rPr>
              <a:t>.</a:t>
            </a:r>
          </a:p>
          <a:p>
            <a:pPr algn="ctr">
              <a:lnSpc>
                <a:spcPct val="150000"/>
              </a:lnSpc>
            </a:pPr>
            <a:r>
              <a:rPr lang="en-US" dirty="0">
                <a:latin typeface="Arial" panose="020B0604020202020204" pitchFamily="34" charset="0"/>
                <a:cs typeface="Arial" panose="020B0604020202020204" pitchFamily="34" charset="0"/>
              </a:rPr>
              <a:t>=&gt; can’t obtain our desired factorization structure</a:t>
            </a:r>
          </a:p>
        </p:txBody>
      </p:sp>
      <p:sp>
        <p:nvSpPr>
          <p:cNvPr id="128" name="Rounded Rectangle 127">
            <a:extLst>
              <a:ext uri="{FF2B5EF4-FFF2-40B4-BE49-F238E27FC236}">
                <a16:creationId xmlns:a16="http://schemas.microsoft.com/office/drawing/2014/main" id="{7A841212-7C1E-DD56-5150-78EBD23E834C}"/>
              </a:ext>
            </a:extLst>
          </p:cNvPr>
          <p:cNvSpPr/>
          <p:nvPr/>
        </p:nvSpPr>
        <p:spPr>
          <a:xfrm>
            <a:off x="7715470" y="4025775"/>
            <a:ext cx="1052596" cy="325901"/>
          </a:xfrm>
          <a:prstGeom prst="roundRect">
            <a:avLst/>
          </a:prstGeom>
          <a:noFill/>
          <a:ln w="2222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20" name="Table 16">
            <a:extLst>
              <a:ext uri="{FF2B5EF4-FFF2-40B4-BE49-F238E27FC236}">
                <a16:creationId xmlns:a16="http://schemas.microsoft.com/office/drawing/2014/main" id="{01708133-E383-A89A-C6BB-4403747DA97E}"/>
              </a:ext>
            </a:extLst>
          </p:cNvPr>
          <p:cNvGraphicFramePr>
            <a:graphicFrameLocks noGrp="1"/>
          </p:cNvGraphicFramePr>
          <p:nvPr/>
        </p:nvGraphicFramePr>
        <p:xfrm>
          <a:off x="41666" y="2662168"/>
          <a:ext cx="429755" cy="1483360"/>
        </p:xfrm>
        <a:graphic>
          <a:graphicData uri="http://schemas.openxmlformats.org/drawingml/2006/table">
            <a:tbl>
              <a:tblPr firstRow="1" bandRow="1">
                <a:tableStyleId>{2D5ABB26-0587-4C30-8999-92F81FD0307C}</a:tableStyleId>
              </a:tblPr>
              <a:tblGrid>
                <a:gridCol w="429755">
                  <a:extLst>
                    <a:ext uri="{9D8B030D-6E8A-4147-A177-3AD203B41FA5}">
                      <a16:colId xmlns:a16="http://schemas.microsoft.com/office/drawing/2014/main" val="3557073722"/>
                    </a:ext>
                  </a:extLst>
                </a:gridCol>
              </a:tblGrid>
              <a:tr h="370840">
                <a:tc>
                  <a:txBody>
                    <a:bodyPr/>
                    <a:lstStyle/>
                    <a:p>
                      <a:r>
                        <a:rPr lang="en-US" dirty="0"/>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34710630"/>
                  </a:ext>
                </a:extLst>
              </a:tr>
              <a:tr h="370840">
                <a:tc>
                  <a:txBody>
                    <a:bodyPr/>
                    <a:lstStyle/>
                    <a:p>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77276933"/>
                  </a:ext>
                </a:extLst>
              </a:tr>
              <a:tr h="370840">
                <a:tc>
                  <a:txBody>
                    <a:bodyPr/>
                    <a:lstStyle/>
                    <a:p>
                      <a:r>
                        <a:rPr lang="en-US" dirty="0"/>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06356713"/>
                  </a:ext>
                </a:extLst>
              </a:tr>
              <a:tr h="370840">
                <a:tc>
                  <a:txBody>
                    <a:bodyPr/>
                    <a:lstStyle/>
                    <a:p>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90215184"/>
                  </a:ext>
                </a:extLst>
              </a:tr>
            </a:tbl>
          </a:graphicData>
        </a:graphic>
      </p:graphicFrame>
      <p:graphicFrame>
        <p:nvGraphicFramePr>
          <p:cNvPr id="22" name="Table 21">
            <a:extLst>
              <a:ext uri="{FF2B5EF4-FFF2-40B4-BE49-F238E27FC236}">
                <a16:creationId xmlns:a16="http://schemas.microsoft.com/office/drawing/2014/main" id="{B1AC7227-361E-EEC9-5C69-8112C4AA92D7}"/>
              </a:ext>
            </a:extLst>
          </p:cNvPr>
          <p:cNvGraphicFramePr>
            <a:graphicFrameLocks noGrp="1"/>
          </p:cNvGraphicFramePr>
          <p:nvPr/>
        </p:nvGraphicFramePr>
        <p:xfrm>
          <a:off x="791548" y="3418288"/>
          <a:ext cx="1251480" cy="370840"/>
        </p:xfrm>
        <a:graphic>
          <a:graphicData uri="http://schemas.openxmlformats.org/drawingml/2006/table">
            <a:tbl>
              <a:tblPr firstRow="1" bandRow="1">
                <a:tableStyleId>{2D5ABB26-0587-4C30-8999-92F81FD0307C}</a:tableStyleId>
              </a:tblPr>
              <a:tblGrid>
                <a:gridCol w="538480">
                  <a:extLst>
                    <a:ext uri="{9D8B030D-6E8A-4147-A177-3AD203B41FA5}">
                      <a16:colId xmlns:a16="http://schemas.microsoft.com/office/drawing/2014/main" val="3557073722"/>
                    </a:ext>
                  </a:extLst>
                </a:gridCol>
                <a:gridCol w="277707">
                  <a:extLst>
                    <a:ext uri="{9D8B030D-6E8A-4147-A177-3AD203B41FA5}">
                      <a16:colId xmlns:a16="http://schemas.microsoft.com/office/drawing/2014/main" val="3563147359"/>
                    </a:ext>
                  </a:extLst>
                </a:gridCol>
                <a:gridCol w="435293">
                  <a:extLst>
                    <a:ext uri="{9D8B030D-6E8A-4147-A177-3AD203B41FA5}">
                      <a16:colId xmlns:a16="http://schemas.microsoft.com/office/drawing/2014/main" val="747967034"/>
                    </a:ext>
                  </a:extLst>
                </a:gridCol>
              </a:tblGrid>
              <a:tr h="370840">
                <a:tc>
                  <a:txBody>
                    <a:bodyPr/>
                    <a:lstStyle/>
                    <a:p>
                      <a:r>
                        <a:rPr lang="en-US" sz="1600" dirty="0"/>
                        <a:t>107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600" dirty="0"/>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600" dirty="0"/>
                        <a:t>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34710630"/>
                  </a:ext>
                </a:extLst>
              </a:tr>
            </a:tbl>
          </a:graphicData>
        </a:graphic>
      </p:graphicFrame>
      <p:cxnSp>
        <p:nvCxnSpPr>
          <p:cNvPr id="23" name="Straight Arrow Connector 22">
            <a:extLst>
              <a:ext uri="{FF2B5EF4-FFF2-40B4-BE49-F238E27FC236}">
                <a16:creationId xmlns:a16="http://schemas.microsoft.com/office/drawing/2014/main" id="{AF8398C0-45C5-4ECE-DDE3-4A0BD054E4E7}"/>
              </a:ext>
            </a:extLst>
          </p:cNvPr>
          <p:cNvCxnSpPr>
            <a:cxnSpLocks/>
          </p:cNvCxnSpPr>
          <p:nvPr/>
        </p:nvCxnSpPr>
        <p:spPr>
          <a:xfrm>
            <a:off x="524431" y="3578994"/>
            <a:ext cx="237363"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FDFDFE9B-401E-2CBF-20F5-12404DE1F22C}"/>
              </a:ext>
            </a:extLst>
          </p:cNvPr>
          <p:cNvCxnSpPr>
            <a:cxnSpLocks/>
          </p:cNvCxnSpPr>
          <p:nvPr/>
        </p:nvCxnSpPr>
        <p:spPr>
          <a:xfrm>
            <a:off x="524431" y="2821084"/>
            <a:ext cx="237363"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graphicFrame>
        <p:nvGraphicFramePr>
          <p:cNvPr id="25" name="Table 24">
            <a:extLst>
              <a:ext uri="{FF2B5EF4-FFF2-40B4-BE49-F238E27FC236}">
                <a16:creationId xmlns:a16="http://schemas.microsoft.com/office/drawing/2014/main" id="{ACBE8D3B-DB70-AD03-A8E5-BDCBE60C0A7F}"/>
              </a:ext>
            </a:extLst>
          </p:cNvPr>
          <p:cNvGraphicFramePr>
            <a:graphicFrameLocks noGrp="1"/>
          </p:cNvGraphicFramePr>
          <p:nvPr/>
        </p:nvGraphicFramePr>
        <p:xfrm>
          <a:off x="815229" y="2681898"/>
          <a:ext cx="860637" cy="370840"/>
        </p:xfrm>
        <a:graphic>
          <a:graphicData uri="http://schemas.openxmlformats.org/drawingml/2006/table">
            <a:tbl>
              <a:tblPr firstRow="1" bandRow="1">
                <a:tableStyleId>{2D5ABB26-0587-4C30-8999-92F81FD0307C}</a:tableStyleId>
              </a:tblPr>
              <a:tblGrid>
                <a:gridCol w="424565">
                  <a:extLst>
                    <a:ext uri="{9D8B030D-6E8A-4147-A177-3AD203B41FA5}">
                      <a16:colId xmlns:a16="http://schemas.microsoft.com/office/drawing/2014/main" val="3557073722"/>
                    </a:ext>
                  </a:extLst>
                </a:gridCol>
                <a:gridCol w="436072">
                  <a:extLst>
                    <a:ext uri="{9D8B030D-6E8A-4147-A177-3AD203B41FA5}">
                      <a16:colId xmlns:a16="http://schemas.microsoft.com/office/drawing/2014/main" val="3563147359"/>
                    </a:ext>
                  </a:extLst>
                </a:gridCol>
              </a:tblGrid>
              <a:tr h="370840">
                <a:tc>
                  <a:txBody>
                    <a:bodyPr/>
                    <a:lstStyle/>
                    <a:p>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34710630"/>
                  </a:ext>
                </a:extLst>
              </a:tr>
            </a:tbl>
          </a:graphicData>
        </a:graphic>
      </p:graphicFrame>
      <p:sp>
        <p:nvSpPr>
          <p:cNvPr id="26" name="TextBox 25">
            <a:extLst>
              <a:ext uri="{FF2B5EF4-FFF2-40B4-BE49-F238E27FC236}">
                <a16:creationId xmlns:a16="http://schemas.microsoft.com/office/drawing/2014/main" id="{A5207C87-F4E6-E47F-89D6-EB832EF4C93A}"/>
              </a:ext>
            </a:extLst>
          </p:cNvPr>
          <p:cNvSpPr txBox="1"/>
          <p:nvPr/>
        </p:nvSpPr>
        <p:spPr>
          <a:xfrm>
            <a:off x="692839" y="2989510"/>
            <a:ext cx="649224" cy="369332"/>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a:t>
            </a:r>
          </a:p>
        </p:txBody>
      </p:sp>
      <p:graphicFrame>
        <p:nvGraphicFramePr>
          <p:cNvPr id="29" name="Table 89">
            <a:extLst>
              <a:ext uri="{FF2B5EF4-FFF2-40B4-BE49-F238E27FC236}">
                <a16:creationId xmlns:a16="http://schemas.microsoft.com/office/drawing/2014/main" id="{F4FA1246-C347-562D-787A-9BE43413B5DF}"/>
              </a:ext>
            </a:extLst>
          </p:cNvPr>
          <p:cNvGraphicFramePr>
            <a:graphicFrameLocks noGrp="1"/>
          </p:cNvGraphicFramePr>
          <p:nvPr/>
        </p:nvGraphicFramePr>
        <p:xfrm>
          <a:off x="2112135" y="2232840"/>
          <a:ext cx="844423" cy="2849101"/>
        </p:xfrm>
        <a:graphic>
          <a:graphicData uri="http://schemas.openxmlformats.org/drawingml/2006/table">
            <a:tbl>
              <a:tblPr firstRow="1" bandRow="1">
                <a:tableStyleId>{5940675A-B579-460E-94D1-54222C63F5DA}</a:tableStyleId>
              </a:tblPr>
              <a:tblGrid>
                <a:gridCol w="844423">
                  <a:extLst>
                    <a:ext uri="{9D8B030D-6E8A-4147-A177-3AD203B41FA5}">
                      <a16:colId xmlns:a16="http://schemas.microsoft.com/office/drawing/2014/main" val="2411793528"/>
                    </a:ext>
                  </a:extLst>
                </a:gridCol>
              </a:tblGrid>
              <a:tr h="373468">
                <a:tc>
                  <a:txBody>
                    <a:bodyPr/>
                    <a:lstStyle/>
                    <a:p>
                      <a:pPr algn="ctr"/>
                      <a:r>
                        <a:rPr lang="en-US" sz="1600" b="1" u="sng" dirty="0" err="1"/>
                        <a:t>c.name</a:t>
                      </a:r>
                      <a:endParaRPr lang="en-US" sz="1600" b="1" u="sng" dirty="0"/>
                    </a:p>
                  </a:txBody>
                  <a:tcPr/>
                </a:tc>
                <a:extLst>
                  <a:ext uri="{0D108BD9-81ED-4DB2-BD59-A6C34878D82A}">
                    <a16:rowId xmlns:a16="http://schemas.microsoft.com/office/drawing/2014/main" val="1743051445"/>
                  </a:ext>
                </a:extLst>
              </a:tr>
              <a:tr h="319019">
                <a:tc>
                  <a:txBody>
                    <a:bodyPr/>
                    <a:lstStyle/>
                    <a:p>
                      <a:pPr algn="ctr"/>
                      <a:r>
                        <a:rPr lang="en-US" sz="1600" dirty="0"/>
                        <a:t>…</a:t>
                      </a:r>
                    </a:p>
                  </a:txBody>
                  <a:tcPr/>
                </a:tc>
                <a:extLst>
                  <a:ext uri="{0D108BD9-81ED-4DB2-BD59-A6C34878D82A}">
                    <a16:rowId xmlns:a16="http://schemas.microsoft.com/office/drawing/2014/main" val="2850344886"/>
                  </a:ext>
                </a:extLst>
              </a:tr>
              <a:tr h="373468">
                <a:tc>
                  <a:txBody>
                    <a:bodyPr/>
                    <a:lstStyle/>
                    <a:p>
                      <a:pPr algn="ctr"/>
                      <a:r>
                        <a:rPr lang="en-US" sz="1600" dirty="0"/>
                        <a:t>Alice </a:t>
                      </a:r>
                    </a:p>
                  </a:txBody>
                  <a:tcPr/>
                </a:tc>
                <a:extLst>
                  <a:ext uri="{0D108BD9-81ED-4DB2-BD59-A6C34878D82A}">
                    <a16:rowId xmlns:a16="http://schemas.microsoft.com/office/drawing/2014/main" val="90788350"/>
                  </a:ext>
                </a:extLst>
              </a:tr>
              <a:tr h="319019">
                <a:tc>
                  <a:txBody>
                    <a:bodyPr/>
                    <a:lstStyle/>
                    <a:p>
                      <a:pPr algn="ctr"/>
                      <a:r>
                        <a:rPr lang="en-US" sz="1600" dirty="0"/>
                        <a:t>…</a:t>
                      </a:r>
                    </a:p>
                  </a:txBody>
                  <a:tcPr/>
                </a:tc>
                <a:extLst>
                  <a:ext uri="{0D108BD9-81ED-4DB2-BD59-A6C34878D82A}">
                    <a16:rowId xmlns:a16="http://schemas.microsoft.com/office/drawing/2014/main" val="2393609040"/>
                  </a:ext>
                </a:extLst>
              </a:tr>
              <a:tr h="349389">
                <a:tc>
                  <a:txBody>
                    <a:bodyPr/>
                    <a:lstStyle/>
                    <a:p>
                      <a:pPr algn="ctr"/>
                      <a:r>
                        <a:rPr lang="en-US" sz="1600" dirty="0"/>
                        <a:t>Ken</a:t>
                      </a:r>
                    </a:p>
                  </a:txBody>
                  <a:tcPr/>
                </a:tc>
                <a:extLst>
                  <a:ext uri="{0D108BD9-81ED-4DB2-BD59-A6C34878D82A}">
                    <a16:rowId xmlns:a16="http://schemas.microsoft.com/office/drawing/2014/main" val="2636762404"/>
                  </a:ext>
                </a:extLst>
              </a:tr>
              <a:tr h="319019">
                <a:tc>
                  <a:txBody>
                    <a:bodyPr/>
                    <a:lstStyle/>
                    <a:p>
                      <a:pPr algn="ctr"/>
                      <a:r>
                        <a:rPr lang="en-US" sz="1600" dirty="0"/>
                        <a:t>…</a:t>
                      </a:r>
                    </a:p>
                  </a:txBody>
                  <a:tcPr/>
                </a:tc>
                <a:extLst>
                  <a:ext uri="{0D108BD9-81ED-4DB2-BD59-A6C34878D82A}">
                    <a16:rowId xmlns:a16="http://schemas.microsoft.com/office/drawing/2014/main" val="4172868900"/>
                  </a:ext>
                </a:extLst>
              </a:tr>
              <a:tr h="373468">
                <a:tc>
                  <a:txBody>
                    <a:bodyPr/>
                    <a:lstStyle/>
                    <a:p>
                      <a:pPr algn="ctr"/>
                      <a:r>
                        <a:rPr lang="en-US" sz="1600" dirty="0" err="1"/>
                        <a:t>Noura</a:t>
                      </a:r>
                      <a:endParaRPr lang="en-US" sz="1600" dirty="0"/>
                    </a:p>
                  </a:txBody>
                  <a:tcPr/>
                </a:tc>
                <a:extLst>
                  <a:ext uri="{0D108BD9-81ED-4DB2-BD59-A6C34878D82A}">
                    <a16:rowId xmlns:a16="http://schemas.microsoft.com/office/drawing/2014/main" val="603055744"/>
                  </a:ext>
                </a:extLst>
              </a:tr>
              <a:tr h="373468">
                <a:tc>
                  <a:txBody>
                    <a:bodyPr/>
                    <a:lstStyle/>
                    <a:p>
                      <a:pPr algn="ctr"/>
                      <a:r>
                        <a:rPr lang="en-US" sz="1600" dirty="0"/>
                        <a:t>…</a:t>
                      </a:r>
                    </a:p>
                  </a:txBody>
                  <a:tcPr/>
                </a:tc>
                <a:extLst>
                  <a:ext uri="{0D108BD9-81ED-4DB2-BD59-A6C34878D82A}">
                    <a16:rowId xmlns:a16="http://schemas.microsoft.com/office/drawing/2014/main" val="1630698898"/>
                  </a:ext>
                </a:extLst>
              </a:tr>
            </a:tbl>
          </a:graphicData>
        </a:graphic>
      </p:graphicFrame>
    </p:spTree>
    <p:custDataLst>
      <p:tags r:id="rId1"/>
    </p:custDataLst>
    <p:extLst>
      <p:ext uri="{BB962C8B-B14F-4D97-AF65-F5344CB8AC3E}">
        <p14:creationId xmlns:p14="http://schemas.microsoft.com/office/powerpoint/2010/main" val="192313644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animBg="1"/>
      <p:bldP spid="93" grpId="0" animBg="1"/>
      <p:bldP spid="123" grpId="0" animBg="1"/>
      <p:bldP spid="127" grpId="0"/>
      <p:bldP spid="128"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65CC13EC-677E-384F-B278-2939878C589F}" type="slidenum">
              <a:rPr lang="en-US" smtClean="0"/>
              <a:t>33</a:t>
            </a:fld>
            <a:endParaRPr lang="en-US"/>
          </a:p>
        </p:txBody>
      </p:sp>
      <p:cxnSp>
        <p:nvCxnSpPr>
          <p:cNvPr id="6" name="Straight Connector 5">
            <a:extLst>
              <a:ext uri="{FF2B5EF4-FFF2-40B4-BE49-F238E27FC236}">
                <a16:creationId xmlns:a16="http://schemas.microsoft.com/office/drawing/2014/main" id="{3130F25C-FC27-4143-ACE5-A9DA5A864F51}"/>
              </a:ext>
            </a:extLst>
          </p:cNvPr>
          <p:cNvCxnSpPr/>
          <p:nvPr/>
        </p:nvCxnSpPr>
        <p:spPr>
          <a:xfrm>
            <a:off x="-6511" y="664644"/>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8D7CF6F-15E9-BC00-8A48-54CCAF14A233}"/>
              </a:ext>
            </a:extLst>
          </p:cNvPr>
          <p:cNvSpPr txBox="1"/>
          <p:nvPr/>
        </p:nvSpPr>
        <p:spPr>
          <a:xfrm>
            <a:off x="-6511" y="0"/>
            <a:ext cx="9089425" cy="646331"/>
          </a:xfrm>
          <a:prstGeom prst="rect">
            <a:avLst/>
          </a:prstGeom>
          <a:noFill/>
          <a:effectLst/>
        </p:spPr>
        <p:txBody>
          <a:bodyPr wrap="square" rtlCol="0">
            <a:spAutoFit/>
          </a:bodyPr>
          <a:lstStyle/>
          <a:p>
            <a:pPr marL="274320" indent="-457200"/>
            <a:r>
              <a:rPr lang="en-US" sz="3600" kern="0" dirty="0" err="1">
                <a:solidFill>
                  <a:srgbClr val="000000"/>
                </a:solidFill>
                <a:latin typeface="Helvetica" pitchFamily="2" charset="0"/>
                <a:cs typeface="Arial" panose="020B0604020202020204" pitchFamily="34" charset="0"/>
              </a:rPr>
              <a:t>ASPJoin</a:t>
            </a:r>
            <a:r>
              <a:rPr lang="en-US" sz="3600" kern="0" dirty="0">
                <a:solidFill>
                  <a:srgbClr val="000000"/>
                </a:solidFill>
                <a:latin typeface="Helvetica" pitchFamily="2" charset="0"/>
                <a:cs typeface="Arial" panose="020B0604020202020204" pitchFamily="34" charset="0"/>
              </a:rPr>
              <a:t> Example</a:t>
            </a:r>
            <a:endParaRPr lang="en-US" sz="3600" dirty="0">
              <a:latin typeface="Helvetica" pitchFamily="2" charset="0"/>
              <a:cs typeface="Arial" panose="020B0604020202020204" pitchFamily="34" charset="0"/>
            </a:endParaRPr>
          </a:p>
        </p:txBody>
      </p:sp>
      <p:cxnSp>
        <p:nvCxnSpPr>
          <p:cNvPr id="11" name="Straight Connector 10">
            <a:extLst>
              <a:ext uri="{FF2B5EF4-FFF2-40B4-BE49-F238E27FC236}">
                <a16:creationId xmlns:a16="http://schemas.microsoft.com/office/drawing/2014/main" id="{1643FA6B-49BD-7752-6DEB-A943F5DFAA19}"/>
              </a:ext>
            </a:extLst>
          </p:cNvPr>
          <p:cNvCxnSpPr>
            <a:cxnSpLocks/>
            <a:stCxn id="5" idx="2"/>
            <a:endCxn id="22" idx="0"/>
          </p:cNvCxnSpPr>
          <p:nvPr/>
        </p:nvCxnSpPr>
        <p:spPr>
          <a:xfrm>
            <a:off x="6744557" y="3823401"/>
            <a:ext cx="0" cy="1053798"/>
          </a:xfrm>
          <a:prstGeom prst="line">
            <a:avLst/>
          </a:prstGeom>
          <a:ln w="12700">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sp>
        <p:nvSpPr>
          <p:cNvPr id="16" name="TextBox 15">
            <a:extLst>
              <a:ext uri="{FF2B5EF4-FFF2-40B4-BE49-F238E27FC236}">
                <a16:creationId xmlns:a16="http://schemas.microsoft.com/office/drawing/2014/main" id="{FA35CD32-EB1C-960D-5A6E-EF9D2D0C030F}"/>
              </a:ext>
            </a:extLst>
          </p:cNvPr>
          <p:cNvSpPr txBox="1"/>
          <p:nvPr/>
        </p:nvSpPr>
        <p:spPr>
          <a:xfrm>
            <a:off x="1244602" y="732303"/>
            <a:ext cx="1831096" cy="369332"/>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a:t>
            </a:r>
          </a:p>
        </p:txBody>
      </p:sp>
      <p:cxnSp>
        <p:nvCxnSpPr>
          <p:cNvPr id="21" name="Straight Connector 20">
            <a:extLst>
              <a:ext uri="{FF2B5EF4-FFF2-40B4-BE49-F238E27FC236}">
                <a16:creationId xmlns:a16="http://schemas.microsoft.com/office/drawing/2014/main" id="{040397B9-AA52-CBF4-5A05-94F2ACB93E32}"/>
              </a:ext>
            </a:extLst>
          </p:cNvPr>
          <p:cNvCxnSpPr>
            <a:cxnSpLocks/>
          </p:cNvCxnSpPr>
          <p:nvPr/>
        </p:nvCxnSpPr>
        <p:spPr>
          <a:xfrm flipV="1">
            <a:off x="879886" y="1174710"/>
            <a:ext cx="729432" cy="665516"/>
          </a:xfrm>
          <a:prstGeom prst="line">
            <a:avLst/>
          </a:prstGeom>
          <a:ln w="12700">
            <a:solidFill>
              <a:schemeClr val="tx1"/>
            </a:solidFill>
            <a:prstDash val="dash"/>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57" name="Straight Connector 56">
            <a:extLst>
              <a:ext uri="{FF2B5EF4-FFF2-40B4-BE49-F238E27FC236}">
                <a16:creationId xmlns:a16="http://schemas.microsoft.com/office/drawing/2014/main" id="{73FC4069-513B-47CE-B676-6C18D69E7514}"/>
              </a:ext>
            </a:extLst>
          </p:cNvPr>
          <p:cNvCxnSpPr>
            <a:cxnSpLocks/>
          </p:cNvCxnSpPr>
          <p:nvPr/>
        </p:nvCxnSpPr>
        <p:spPr>
          <a:xfrm>
            <a:off x="2637033" y="992997"/>
            <a:ext cx="877330" cy="437039"/>
          </a:xfrm>
          <a:prstGeom prst="line">
            <a:avLst/>
          </a:prstGeom>
          <a:ln w="12700">
            <a:solidFill>
              <a:schemeClr val="tx1"/>
            </a:solidFill>
            <a:prstDash val="dash"/>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87" name="Rounded Rectangle 86">
            <a:extLst>
              <a:ext uri="{FF2B5EF4-FFF2-40B4-BE49-F238E27FC236}">
                <a16:creationId xmlns:a16="http://schemas.microsoft.com/office/drawing/2014/main" id="{1AB10A87-E541-F005-3F3E-1FADAE088A3A}"/>
              </a:ext>
            </a:extLst>
          </p:cNvPr>
          <p:cNvSpPr/>
          <p:nvPr/>
        </p:nvSpPr>
        <p:spPr>
          <a:xfrm>
            <a:off x="3137482" y="1770330"/>
            <a:ext cx="2171273" cy="640080"/>
          </a:xfrm>
          <a:prstGeom prst="roundRect">
            <a:avLst/>
          </a:prstGeom>
          <a:noFill/>
          <a:ln w="9525">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err="1">
                <a:solidFill>
                  <a:schemeClr val="tx1"/>
                </a:solidFill>
                <a:latin typeface="Arial" panose="020B0604020202020204" pitchFamily="34" charset="0"/>
                <a:cs typeface="Arial" panose="020B0604020202020204" pitchFamily="34" charset="0"/>
              </a:rPr>
              <a:t>ASPJoin</a:t>
            </a:r>
            <a:endParaRPr lang="en-US" sz="1700" dirty="0">
              <a:solidFill>
                <a:schemeClr val="tx1"/>
              </a:solidFill>
              <a:latin typeface="Arial" panose="020B0604020202020204" pitchFamily="34" charset="0"/>
              <a:cs typeface="Arial" panose="020B0604020202020204" pitchFamily="34" charset="0"/>
            </a:endParaRPr>
          </a:p>
        </p:txBody>
      </p:sp>
      <p:sp>
        <p:nvSpPr>
          <p:cNvPr id="94" name="Rounded Rectangle 93">
            <a:extLst>
              <a:ext uri="{FF2B5EF4-FFF2-40B4-BE49-F238E27FC236}">
                <a16:creationId xmlns:a16="http://schemas.microsoft.com/office/drawing/2014/main" id="{CD82600A-854C-9E8F-561A-356E2AB8EF34}"/>
              </a:ext>
            </a:extLst>
          </p:cNvPr>
          <p:cNvSpPr/>
          <p:nvPr/>
        </p:nvSpPr>
        <p:spPr>
          <a:xfrm>
            <a:off x="3243867" y="4284473"/>
            <a:ext cx="1951022" cy="937503"/>
          </a:xfrm>
          <a:prstGeom prst="roundRect">
            <a:avLst/>
          </a:prstGeom>
          <a:noFill/>
          <a:ln w="9525">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Scan + </a:t>
            </a:r>
            <a:r>
              <a:rPr lang="en-US" sz="1700" dirty="0" err="1">
                <a:solidFill>
                  <a:schemeClr val="tx1"/>
                </a:solidFill>
                <a:latin typeface="Arial" panose="020B0604020202020204" pitchFamily="34" charset="0"/>
                <a:cs typeface="Arial" panose="020B0604020202020204" pitchFamily="34" charset="0"/>
              </a:rPr>
              <a:t>Semijoin</a:t>
            </a:r>
            <a:endParaRPr lang="en-US" sz="1700" dirty="0">
              <a:solidFill>
                <a:schemeClr val="tx1"/>
              </a:solidFill>
              <a:latin typeface="Arial" panose="020B0604020202020204" pitchFamily="34" charset="0"/>
              <a:cs typeface="Arial" panose="020B0604020202020204" pitchFamily="34" charset="0"/>
            </a:endParaRPr>
          </a:p>
          <a:p>
            <a:pPr algn="ctr"/>
            <a:r>
              <a:rPr lang="en-US" sz="1700" dirty="0">
                <a:solidFill>
                  <a:schemeClr val="tx1"/>
                </a:solidFill>
                <a:latin typeface="Arial" panose="020B0604020202020204" pitchFamily="34" charset="0"/>
                <a:cs typeface="Arial" panose="020B0604020202020204" pitchFamily="34" charset="0"/>
              </a:rPr>
              <a:t>Person </a:t>
            </a:r>
            <a:r>
              <a:rPr lang="en-US" sz="1700" dirty="0" err="1">
                <a:solidFill>
                  <a:schemeClr val="tx1"/>
                </a:solidFill>
                <a:latin typeface="Arial" panose="020B0604020202020204" pitchFamily="34" charset="0"/>
                <a:cs typeface="Arial" panose="020B0604020202020204" pitchFamily="34" charset="0"/>
              </a:rPr>
              <a:t>c.name</a:t>
            </a:r>
            <a:endParaRPr lang="en-US" sz="1700" dirty="0">
              <a:solidFill>
                <a:schemeClr val="tx1"/>
              </a:solidFill>
              <a:latin typeface="Arial" panose="020B0604020202020204" pitchFamily="34" charset="0"/>
              <a:cs typeface="Arial" panose="020B0604020202020204" pitchFamily="34" charset="0"/>
            </a:endParaRPr>
          </a:p>
        </p:txBody>
      </p:sp>
      <p:cxnSp>
        <p:nvCxnSpPr>
          <p:cNvPr id="95" name="Straight Connector 94">
            <a:extLst>
              <a:ext uri="{FF2B5EF4-FFF2-40B4-BE49-F238E27FC236}">
                <a16:creationId xmlns:a16="http://schemas.microsoft.com/office/drawing/2014/main" id="{AE125579-412D-7609-96F6-BF15223A97C6}"/>
              </a:ext>
            </a:extLst>
          </p:cNvPr>
          <p:cNvCxnSpPr>
            <a:cxnSpLocks/>
            <a:stCxn id="94" idx="0"/>
            <a:endCxn id="87" idx="2"/>
          </p:cNvCxnSpPr>
          <p:nvPr/>
        </p:nvCxnSpPr>
        <p:spPr>
          <a:xfrm flipV="1">
            <a:off x="4219378" y="2410410"/>
            <a:ext cx="3741" cy="1874063"/>
          </a:xfrm>
          <a:prstGeom prst="line">
            <a:avLst/>
          </a:prstGeom>
          <a:ln w="12700">
            <a:solidFill>
              <a:schemeClr val="tx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20" name="TextBox 19">
            <a:extLst>
              <a:ext uri="{FF2B5EF4-FFF2-40B4-BE49-F238E27FC236}">
                <a16:creationId xmlns:a16="http://schemas.microsoft.com/office/drawing/2014/main" id="{D57BC5E5-8465-D66C-2A40-66556420C665}"/>
              </a:ext>
            </a:extLst>
          </p:cNvPr>
          <p:cNvSpPr txBox="1"/>
          <p:nvPr/>
        </p:nvSpPr>
        <p:spPr>
          <a:xfrm>
            <a:off x="4425113" y="6002271"/>
            <a:ext cx="1831096" cy="369332"/>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a:t>
            </a:r>
          </a:p>
        </p:txBody>
      </p:sp>
      <p:sp>
        <p:nvSpPr>
          <p:cNvPr id="5" name="Rounded Rectangle 4">
            <a:extLst>
              <a:ext uri="{FF2B5EF4-FFF2-40B4-BE49-F238E27FC236}">
                <a16:creationId xmlns:a16="http://schemas.microsoft.com/office/drawing/2014/main" id="{C2346E98-FFCD-849C-9F49-46EA04C76B8F}"/>
              </a:ext>
            </a:extLst>
          </p:cNvPr>
          <p:cNvSpPr/>
          <p:nvPr/>
        </p:nvSpPr>
        <p:spPr>
          <a:xfrm>
            <a:off x="5829009" y="3183321"/>
            <a:ext cx="1831096" cy="640080"/>
          </a:xfrm>
          <a:prstGeom prst="roundRect">
            <a:avLst/>
          </a:prstGeom>
          <a:noFill/>
          <a:ln w="9525">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Accumulate</a:t>
            </a:r>
          </a:p>
          <a:p>
            <a:pPr algn="ctr"/>
            <a:r>
              <a:rPr lang="en-US" sz="1700" dirty="0">
                <a:solidFill>
                  <a:schemeClr val="tx1"/>
                </a:solidFill>
                <a:latin typeface="Arial" panose="020B0604020202020204" pitchFamily="34" charset="0"/>
                <a:cs typeface="Arial" panose="020B0604020202020204" pitchFamily="34" charset="0"/>
              </a:rPr>
              <a:t>Factorized Table</a:t>
            </a:r>
          </a:p>
        </p:txBody>
      </p:sp>
      <p:graphicFrame>
        <p:nvGraphicFramePr>
          <p:cNvPr id="12" name="Table 11">
            <a:extLst>
              <a:ext uri="{FF2B5EF4-FFF2-40B4-BE49-F238E27FC236}">
                <a16:creationId xmlns:a16="http://schemas.microsoft.com/office/drawing/2014/main" id="{D200D998-5C4D-377F-1BB4-A14E6C5C62F7}"/>
              </a:ext>
            </a:extLst>
          </p:cNvPr>
          <p:cNvGraphicFramePr>
            <a:graphicFrameLocks noGrp="1"/>
          </p:cNvGraphicFramePr>
          <p:nvPr/>
        </p:nvGraphicFramePr>
        <p:xfrm>
          <a:off x="6890128" y="4128137"/>
          <a:ext cx="2024694" cy="640080"/>
        </p:xfrm>
        <a:graphic>
          <a:graphicData uri="http://schemas.openxmlformats.org/drawingml/2006/table">
            <a:tbl>
              <a:tblPr firstRow="1" bandRow="1">
                <a:tableStyleId>{5A111915-BE36-4E01-A7E5-04B1672EAD32}</a:tableStyleId>
              </a:tblPr>
              <a:tblGrid>
                <a:gridCol w="592134">
                  <a:extLst>
                    <a:ext uri="{9D8B030D-6E8A-4147-A177-3AD203B41FA5}">
                      <a16:colId xmlns:a16="http://schemas.microsoft.com/office/drawing/2014/main" val="1335533264"/>
                    </a:ext>
                  </a:extLst>
                </a:gridCol>
                <a:gridCol w="324167">
                  <a:extLst>
                    <a:ext uri="{9D8B030D-6E8A-4147-A177-3AD203B41FA5}">
                      <a16:colId xmlns:a16="http://schemas.microsoft.com/office/drawing/2014/main" val="301005988"/>
                    </a:ext>
                  </a:extLst>
                </a:gridCol>
                <a:gridCol w="1108393">
                  <a:extLst>
                    <a:ext uri="{9D8B030D-6E8A-4147-A177-3AD203B41FA5}">
                      <a16:colId xmlns:a16="http://schemas.microsoft.com/office/drawing/2014/main" val="3163197498"/>
                    </a:ext>
                  </a:extLst>
                </a:gridCol>
              </a:tblGrid>
              <a:tr h="166186">
                <a:tc>
                  <a:txBody>
                    <a:bodyPr/>
                    <a:lstStyle/>
                    <a:p>
                      <a:pPr algn="ctr"/>
                      <a:r>
                        <a:rPr lang="en-US" sz="1500" b="1" dirty="0" err="1"/>
                        <a:t>b.ID</a:t>
                      </a:r>
                      <a:endParaRPr lang="en-US" sz="1500" b="1" dirty="0"/>
                    </a:p>
                  </a:txBody>
                  <a:tcPr/>
                </a:tc>
                <a:tc>
                  <a:txBody>
                    <a:bodyPr/>
                    <a:lstStyle/>
                    <a:p>
                      <a:pPr algn="ctr"/>
                      <a:endParaRPr lang="en-US" sz="1500" b="1" dirty="0"/>
                    </a:p>
                  </a:txBody>
                  <a:tcPr/>
                </a:tc>
                <a:tc>
                  <a:txBody>
                    <a:bodyPr/>
                    <a:lstStyle/>
                    <a:p>
                      <a:pPr algn="ctr"/>
                      <a:r>
                        <a:rPr lang="en-US" sz="1500" b="1" dirty="0" err="1"/>
                        <a:t>c.IDs</a:t>
                      </a:r>
                      <a:endParaRPr lang="en-US" sz="1500" b="1" dirty="0"/>
                    </a:p>
                  </a:txBody>
                  <a:tcPr/>
                </a:tc>
                <a:extLst>
                  <a:ext uri="{0D108BD9-81ED-4DB2-BD59-A6C34878D82A}">
                    <a16:rowId xmlns:a16="http://schemas.microsoft.com/office/drawing/2014/main" val="3466323382"/>
                  </a:ext>
                </a:extLst>
              </a:tr>
              <a:tr h="166186">
                <a:tc>
                  <a:txBody>
                    <a:bodyPr/>
                    <a:lstStyle/>
                    <a:p>
                      <a:pPr algn="ctr"/>
                      <a:r>
                        <a:rPr lang="en-US" sz="1500" b="0" dirty="0"/>
                        <a:t>7</a:t>
                      </a:r>
                    </a:p>
                  </a:txBody>
                  <a:tcPr/>
                </a:tc>
                <a:tc>
                  <a:txBody>
                    <a:bodyPr/>
                    <a:lstStyle/>
                    <a:p>
                      <a:pPr algn="ctr"/>
                      <a:r>
                        <a:rPr lang="en-US" sz="1500" b="0" dirty="0"/>
                        <a:t>X</a:t>
                      </a:r>
                    </a:p>
                  </a:txBody>
                  <a:tcPr/>
                </a:tc>
                <a:tc>
                  <a:txBody>
                    <a:bodyPr/>
                    <a:lstStyle/>
                    <a:p>
                      <a:pPr algn="ctr"/>
                      <a:r>
                        <a:rPr lang="en-US" sz="1500" b="0" dirty="0"/>
                        <a:t>{107, 5, 15}</a:t>
                      </a:r>
                    </a:p>
                  </a:txBody>
                  <a:tcPr/>
                </a:tc>
                <a:extLst>
                  <a:ext uri="{0D108BD9-81ED-4DB2-BD59-A6C34878D82A}">
                    <a16:rowId xmlns:a16="http://schemas.microsoft.com/office/drawing/2014/main" val="2929948073"/>
                  </a:ext>
                </a:extLst>
              </a:tr>
            </a:tbl>
          </a:graphicData>
        </a:graphic>
      </p:graphicFrame>
      <p:sp>
        <p:nvSpPr>
          <p:cNvPr id="15" name="Rounded Rectangle 14">
            <a:extLst>
              <a:ext uri="{FF2B5EF4-FFF2-40B4-BE49-F238E27FC236}">
                <a16:creationId xmlns:a16="http://schemas.microsoft.com/office/drawing/2014/main" id="{C27A1070-1C82-0A3C-0165-7C156FDE1ECB}"/>
              </a:ext>
            </a:extLst>
          </p:cNvPr>
          <p:cNvSpPr/>
          <p:nvPr/>
        </p:nvSpPr>
        <p:spPr>
          <a:xfrm>
            <a:off x="611922" y="3279332"/>
            <a:ext cx="1951022" cy="937503"/>
          </a:xfrm>
          <a:prstGeom prst="roundRect">
            <a:avLst/>
          </a:prstGeom>
          <a:noFill/>
          <a:ln w="9525">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Scan Factorized Table</a:t>
            </a:r>
          </a:p>
        </p:txBody>
      </p:sp>
      <p:cxnSp>
        <p:nvCxnSpPr>
          <p:cNvPr id="17" name="Straight Connector 16">
            <a:extLst>
              <a:ext uri="{FF2B5EF4-FFF2-40B4-BE49-F238E27FC236}">
                <a16:creationId xmlns:a16="http://schemas.microsoft.com/office/drawing/2014/main" id="{36D999CD-3942-959E-F26A-D2680E1D4DE1}"/>
              </a:ext>
            </a:extLst>
          </p:cNvPr>
          <p:cNvCxnSpPr>
            <a:cxnSpLocks/>
            <a:stCxn id="5" idx="0"/>
            <a:endCxn id="87" idx="2"/>
          </p:cNvCxnSpPr>
          <p:nvPr/>
        </p:nvCxnSpPr>
        <p:spPr>
          <a:xfrm flipH="1" flipV="1">
            <a:off x="4223119" y="2410410"/>
            <a:ext cx="2521438" cy="772911"/>
          </a:xfrm>
          <a:prstGeom prst="line">
            <a:avLst/>
          </a:prstGeom>
          <a:ln w="12700">
            <a:solidFill>
              <a:schemeClr val="tx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22" name="Rounded Rectangle 21">
            <a:extLst>
              <a:ext uri="{FF2B5EF4-FFF2-40B4-BE49-F238E27FC236}">
                <a16:creationId xmlns:a16="http://schemas.microsoft.com/office/drawing/2014/main" id="{5509BB49-6BFD-AA66-AF59-E5D26AD6E5B8}"/>
              </a:ext>
            </a:extLst>
          </p:cNvPr>
          <p:cNvSpPr/>
          <p:nvPr/>
        </p:nvSpPr>
        <p:spPr>
          <a:xfrm>
            <a:off x="6040205" y="4877199"/>
            <a:ext cx="1408703" cy="640080"/>
          </a:xfrm>
          <a:prstGeom prst="roundRect">
            <a:avLst/>
          </a:prstGeom>
          <a:noFill/>
          <a:ln w="9525">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err="1">
                <a:solidFill>
                  <a:schemeClr val="tx1"/>
                </a:solidFill>
                <a:latin typeface="Arial" panose="020B0604020202020204" pitchFamily="34" charset="0"/>
                <a:cs typeface="Arial" panose="020B0604020202020204" pitchFamily="34" charset="0"/>
              </a:rPr>
              <a:t>SJoin</a:t>
            </a:r>
            <a:r>
              <a:rPr lang="en-US" sz="1700" dirty="0">
                <a:solidFill>
                  <a:schemeClr val="tx1"/>
                </a:solidFill>
                <a:latin typeface="Arial" panose="020B0604020202020204" pitchFamily="34" charset="0"/>
                <a:cs typeface="Arial" panose="020B0604020202020204" pitchFamily="34" charset="0"/>
              </a:rPr>
              <a:t> </a:t>
            </a:r>
          </a:p>
        </p:txBody>
      </p:sp>
      <p:sp>
        <p:nvSpPr>
          <p:cNvPr id="23" name="Rounded Rectangle 22">
            <a:extLst>
              <a:ext uri="{FF2B5EF4-FFF2-40B4-BE49-F238E27FC236}">
                <a16:creationId xmlns:a16="http://schemas.microsoft.com/office/drawing/2014/main" id="{BAC1D4B1-87A4-E0A2-544B-E34D3DBAF658}"/>
              </a:ext>
            </a:extLst>
          </p:cNvPr>
          <p:cNvSpPr/>
          <p:nvPr/>
        </p:nvSpPr>
        <p:spPr>
          <a:xfrm>
            <a:off x="4398400" y="6002271"/>
            <a:ext cx="1951022" cy="752273"/>
          </a:xfrm>
          <a:prstGeom prst="roundRect">
            <a:avLst/>
          </a:prstGeom>
          <a:noFill/>
          <a:ln w="9525">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Scan + </a:t>
            </a:r>
            <a:r>
              <a:rPr lang="en-US" sz="1700" dirty="0" err="1">
                <a:solidFill>
                  <a:schemeClr val="tx1"/>
                </a:solidFill>
                <a:latin typeface="Arial" panose="020B0604020202020204" pitchFamily="34" charset="0"/>
                <a:cs typeface="Arial" panose="020B0604020202020204" pitchFamily="34" charset="0"/>
              </a:rPr>
              <a:t>Semijoin</a:t>
            </a:r>
            <a:endParaRPr lang="en-US" sz="1700" dirty="0">
              <a:solidFill>
                <a:schemeClr val="tx1"/>
              </a:solidFill>
              <a:latin typeface="Arial" panose="020B0604020202020204" pitchFamily="34" charset="0"/>
              <a:cs typeface="Arial" panose="020B0604020202020204" pitchFamily="34" charset="0"/>
            </a:endParaRPr>
          </a:p>
          <a:p>
            <a:pPr algn="ctr"/>
            <a:r>
              <a:rPr lang="en-US" sz="1700" dirty="0">
                <a:solidFill>
                  <a:schemeClr val="tx1"/>
                </a:solidFill>
                <a:latin typeface="Arial" panose="020B0604020202020204" pitchFamily="34" charset="0"/>
                <a:cs typeface="Arial" panose="020B0604020202020204" pitchFamily="34" charset="0"/>
              </a:rPr>
              <a:t>(b)-&gt;(c) Knows</a:t>
            </a:r>
          </a:p>
        </p:txBody>
      </p:sp>
      <p:cxnSp>
        <p:nvCxnSpPr>
          <p:cNvPr id="24" name="Straight Connector 23">
            <a:extLst>
              <a:ext uri="{FF2B5EF4-FFF2-40B4-BE49-F238E27FC236}">
                <a16:creationId xmlns:a16="http://schemas.microsoft.com/office/drawing/2014/main" id="{0039DD2A-C10E-7E68-F6D1-C7FCDC8FA768}"/>
              </a:ext>
            </a:extLst>
          </p:cNvPr>
          <p:cNvCxnSpPr>
            <a:cxnSpLocks/>
            <a:stCxn id="23" idx="0"/>
            <a:endCxn id="22" idx="2"/>
          </p:cNvCxnSpPr>
          <p:nvPr/>
        </p:nvCxnSpPr>
        <p:spPr>
          <a:xfrm flipV="1">
            <a:off x="5373911" y="5517279"/>
            <a:ext cx="1370646" cy="484992"/>
          </a:xfrm>
          <a:prstGeom prst="line">
            <a:avLst/>
          </a:prstGeom>
          <a:ln w="12700">
            <a:solidFill>
              <a:schemeClr val="tx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25" name="Rounded Rectangle 24">
            <a:extLst>
              <a:ext uri="{FF2B5EF4-FFF2-40B4-BE49-F238E27FC236}">
                <a16:creationId xmlns:a16="http://schemas.microsoft.com/office/drawing/2014/main" id="{6DE7E7C3-8E27-FD09-6320-1D21E0E5E35A}"/>
              </a:ext>
            </a:extLst>
          </p:cNvPr>
          <p:cNvSpPr/>
          <p:nvPr/>
        </p:nvSpPr>
        <p:spPr>
          <a:xfrm>
            <a:off x="7296329" y="5885068"/>
            <a:ext cx="1648607" cy="937503"/>
          </a:xfrm>
          <a:prstGeom prst="roundRect">
            <a:avLst/>
          </a:prstGeom>
          <a:noFill/>
          <a:ln w="9525">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Scan</a:t>
            </a:r>
          </a:p>
          <a:p>
            <a:pPr algn="ctr"/>
            <a:r>
              <a:rPr lang="en-US" sz="1700" dirty="0">
                <a:solidFill>
                  <a:schemeClr val="tx1"/>
                </a:solidFill>
                <a:latin typeface="Arial" panose="020B0604020202020204" pitchFamily="34" charset="0"/>
                <a:cs typeface="Arial" panose="020B0604020202020204" pitchFamily="34" charset="0"/>
              </a:rPr>
              <a:t>Person b</a:t>
            </a:r>
          </a:p>
          <a:p>
            <a:pPr algn="ctr"/>
            <a:r>
              <a:rPr lang="en-US" sz="1700" dirty="0">
                <a:solidFill>
                  <a:schemeClr val="tx1"/>
                </a:solidFill>
                <a:latin typeface="Arial" panose="020B0604020202020204" pitchFamily="34" charset="0"/>
                <a:cs typeface="Arial" panose="020B0604020202020204" pitchFamily="34" charset="0"/>
              </a:rPr>
              <a:t>name = Liz</a:t>
            </a:r>
          </a:p>
        </p:txBody>
      </p:sp>
      <p:cxnSp>
        <p:nvCxnSpPr>
          <p:cNvPr id="26" name="Straight Connector 25">
            <a:extLst>
              <a:ext uri="{FF2B5EF4-FFF2-40B4-BE49-F238E27FC236}">
                <a16:creationId xmlns:a16="http://schemas.microsoft.com/office/drawing/2014/main" id="{5AFABC8D-218A-CCDD-6982-53F353982751}"/>
              </a:ext>
            </a:extLst>
          </p:cNvPr>
          <p:cNvCxnSpPr>
            <a:cxnSpLocks/>
            <a:stCxn id="22" idx="2"/>
            <a:endCxn id="25" idx="0"/>
          </p:cNvCxnSpPr>
          <p:nvPr/>
        </p:nvCxnSpPr>
        <p:spPr>
          <a:xfrm>
            <a:off x="6744557" y="5517279"/>
            <a:ext cx="1376076" cy="367789"/>
          </a:xfrm>
          <a:prstGeom prst="line">
            <a:avLst/>
          </a:prstGeom>
          <a:ln w="12700">
            <a:solidFill>
              <a:schemeClr val="tx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27" name="Freeform 26">
            <a:extLst>
              <a:ext uri="{FF2B5EF4-FFF2-40B4-BE49-F238E27FC236}">
                <a16:creationId xmlns:a16="http://schemas.microsoft.com/office/drawing/2014/main" id="{E080EB4E-E7FF-4E36-DF0F-B0D4984AC153}"/>
              </a:ext>
            </a:extLst>
          </p:cNvPr>
          <p:cNvSpPr/>
          <p:nvPr/>
        </p:nvSpPr>
        <p:spPr>
          <a:xfrm>
            <a:off x="5958489" y="5616183"/>
            <a:ext cx="1297459" cy="284300"/>
          </a:xfrm>
          <a:custGeom>
            <a:avLst/>
            <a:gdLst>
              <a:gd name="connsiteX0" fmla="*/ 1297459 w 1297459"/>
              <a:gd name="connsiteY0" fmla="*/ 259586 h 284300"/>
              <a:gd name="connsiteX1" fmla="*/ 852616 w 1297459"/>
              <a:gd name="connsiteY1" fmla="*/ 94 h 284300"/>
              <a:gd name="connsiteX2" fmla="*/ 0 w 1297459"/>
              <a:gd name="connsiteY2" fmla="*/ 284300 h 284300"/>
            </a:gdLst>
            <a:ahLst/>
            <a:cxnLst>
              <a:cxn ang="0">
                <a:pos x="connsiteX0" y="connsiteY0"/>
              </a:cxn>
              <a:cxn ang="0">
                <a:pos x="connsiteX1" y="connsiteY1"/>
              </a:cxn>
              <a:cxn ang="0">
                <a:pos x="connsiteX2" y="connsiteY2"/>
              </a:cxn>
            </a:cxnLst>
            <a:rect l="l" t="t" r="r" b="b"/>
            <a:pathLst>
              <a:path w="1297459" h="284300">
                <a:moveTo>
                  <a:pt x="1297459" y="259586"/>
                </a:moveTo>
                <a:cubicBezTo>
                  <a:pt x="1183159" y="127780"/>
                  <a:pt x="1068859" y="-4025"/>
                  <a:pt x="852616" y="94"/>
                </a:cubicBezTo>
                <a:cubicBezTo>
                  <a:pt x="636373" y="4213"/>
                  <a:pt x="318186" y="144256"/>
                  <a:pt x="0" y="284300"/>
                </a:cubicBezTo>
              </a:path>
            </a:pathLst>
          </a:custGeom>
          <a:noFill/>
          <a:ln>
            <a:solidFill>
              <a:srgbClr val="FF0000"/>
            </a:solidFill>
            <a:prstDash val="dash"/>
            <a:tailEnd type="arrow"/>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33" name="Table 32">
            <a:extLst>
              <a:ext uri="{FF2B5EF4-FFF2-40B4-BE49-F238E27FC236}">
                <a16:creationId xmlns:a16="http://schemas.microsoft.com/office/drawing/2014/main" id="{31AD988B-ED79-70FD-A564-DE1A3F6E7217}"/>
              </a:ext>
            </a:extLst>
          </p:cNvPr>
          <p:cNvGraphicFramePr>
            <a:graphicFrameLocks noGrp="1"/>
          </p:cNvGraphicFramePr>
          <p:nvPr/>
        </p:nvGraphicFramePr>
        <p:xfrm>
          <a:off x="504787" y="4316254"/>
          <a:ext cx="2047349" cy="640080"/>
        </p:xfrm>
        <a:graphic>
          <a:graphicData uri="http://schemas.openxmlformats.org/drawingml/2006/table">
            <a:tbl>
              <a:tblPr firstRow="1" bandRow="1">
                <a:tableStyleId>{5A111915-BE36-4E01-A7E5-04B1672EAD32}</a:tableStyleId>
              </a:tblPr>
              <a:tblGrid>
                <a:gridCol w="614789">
                  <a:extLst>
                    <a:ext uri="{9D8B030D-6E8A-4147-A177-3AD203B41FA5}">
                      <a16:colId xmlns:a16="http://schemas.microsoft.com/office/drawing/2014/main" val="1335533264"/>
                    </a:ext>
                  </a:extLst>
                </a:gridCol>
                <a:gridCol w="324167">
                  <a:extLst>
                    <a:ext uri="{9D8B030D-6E8A-4147-A177-3AD203B41FA5}">
                      <a16:colId xmlns:a16="http://schemas.microsoft.com/office/drawing/2014/main" val="2042941268"/>
                    </a:ext>
                  </a:extLst>
                </a:gridCol>
                <a:gridCol w="1108393">
                  <a:extLst>
                    <a:ext uri="{9D8B030D-6E8A-4147-A177-3AD203B41FA5}">
                      <a16:colId xmlns:a16="http://schemas.microsoft.com/office/drawing/2014/main" val="3163197498"/>
                    </a:ext>
                  </a:extLst>
                </a:gridCol>
              </a:tblGrid>
              <a:tr h="166186">
                <a:tc>
                  <a:txBody>
                    <a:bodyPr/>
                    <a:lstStyle/>
                    <a:p>
                      <a:pPr algn="ctr"/>
                      <a:r>
                        <a:rPr lang="en-US" sz="1500" b="1" dirty="0" err="1"/>
                        <a:t>b.ID</a:t>
                      </a:r>
                      <a:endParaRPr lang="en-US" sz="1500" b="1" dirty="0"/>
                    </a:p>
                  </a:txBody>
                  <a:tcPr/>
                </a:tc>
                <a:tc>
                  <a:txBody>
                    <a:bodyPr/>
                    <a:lstStyle/>
                    <a:p>
                      <a:pPr algn="ctr"/>
                      <a:endParaRPr lang="en-US" sz="1500" b="1" dirty="0"/>
                    </a:p>
                  </a:txBody>
                  <a:tcPr/>
                </a:tc>
                <a:tc>
                  <a:txBody>
                    <a:bodyPr/>
                    <a:lstStyle/>
                    <a:p>
                      <a:pPr algn="ctr"/>
                      <a:r>
                        <a:rPr lang="en-US" sz="1500" b="1" dirty="0" err="1"/>
                        <a:t>c.IDs</a:t>
                      </a:r>
                      <a:endParaRPr lang="en-US" sz="1500" b="1" dirty="0"/>
                    </a:p>
                  </a:txBody>
                  <a:tcPr/>
                </a:tc>
                <a:extLst>
                  <a:ext uri="{0D108BD9-81ED-4DB2-BD59-A6C34878D82A}">
                    <a16:rowId xmlns:a16="http://schemas.microsoft.com/office/drawing/2014/main" val="3466323382"/>
                  </a:ext>
                </a:extLst>
              </a:tr>
              <a:tr h="166186">
                <a:tc>
                  <a:txBody>
                    <a:bodyPr/>
                    <a:lstStyle/>
                    <a:p>
                      <a:pPr algn="ctr"/>
                      <a:r>
                        <a:rPr lang="en-US" sz="1500" b="0" dirty="0"/>
                        <a:t>7</a:t>
                      </a:r>
                    </a:p>
                  </a:txBody>
                  <a:tcPr/>
                </a:tc>
                <a:tc>
                  <a:txBody>
                    <a:bodyPr/>
                    <a:lstStyle/>
                    <a:p>
                      <a:pPr algn="ctr"/>
                      <a:r>
                        <a:rPr lang="en-US" sz="1500" b="0" dirty="0"/>
                        <a:t>X</a:t>
                      </a:r>
                    </a:p>
                  </a:txBody>
                  <a:tcPr/>
                </a:tc>
                <a:tc>
                  <a:txBody>
                    <a:bodyPr/>
                    <a:lstStyle/>
                    <a:p>
                      <a:pPr algn="ctr"/>
                      <a:r>
                        <a:rPr lang="en-US" sz="1500" b="0" dirty="0"/>
                        <a:t>{107, 5, 15}</a:t>
                      </a:r>
                    </a:p>
                  </a:txBody>
                  <a:tcPr/>
                </a:tc>
                <a:extLst>
                  <a:ext uri="{0D108BD9-81ED-4DB2-BD59-A6C34878D82A}">
                    <a16:rowId xmlns:a16="http://schemas.microsoft.com/office/drawing/2014/main" val="2929948073"/>
                  </a:ext>
                </a:extLst>
              </a:tr>
            </a:tbl>
          </a:graphicData>
        </a:graphic>
      </p:graphicFrame>
      <p:cxnSp>
        <p:nvCxnSpPr>
          <p:cNvPr id="34" name="Straight Connector 33">
            <a:extLst>
              <a:ext uri="{FF2B5EF4-FFF2-40B4-BE49-F238E27FC236}">
                <a16:creationId xmlns:a16="http://schemas.microsoft.com/office/drawing/2014/main" id="{1DEF4CDE-9206-068E-6F01-52375F280E2A}"/>
              </a:ext>
            </a:extLst>
          </p:cNvPr>
          <p:cNvCxnSpPr>
            <a:cxnSpLocks/>
            <a:stCxn id="15" idx="0"/>
            <a:endCxn id="87" idx="2"/>
          </p:cNvCxnSpPr>
          <p:nvPr/>
        </p:nvCxnSpPr>
        <p:spPr>
          <a:xfrm flipV="1">
            <a:off x="1587433" y="2410410"/>
            <a:ext cx="2635686" cy="868922"/>
          </a:xfrm>
          <a:prstGeom prst="line">
            <a:avLst/>
          </a:prstGeom>
          <a:ln w="12700">
            <a:solidFill>
              <a:schemeClr val="tx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45" name="Freeform 44">
            <a:extLst>
              <a:ext uri="{FF2B5EF4-FFF2-40B4-BE49-F238E27FC236}">
                <a16:creationId xmlns:a16="http://schemas.microsoft.com/office/drawing/2014/main" id="{846286B9-470B-A3FB-882A-7ECAF388A351}"/>
              </a:ext>
            </a:extLst>
          </p:cNvPr>
          <p:cNvSpPr/>
          <p:nvPr/>
        </p:nvSpPr>
        <p:spPr>
          <a:xfrm>
            <a:off x="4439119" y="2724627"/>
            <a:ext cx="1271016" cy="566928"/>
          </a:xfrm>
          <a:custGeom>
            <a:avLst/>
            <a:gdLst>
              <a:gd name="connsiteX0" fmla="*/ 1272746 w 1272746"/>
              <a:gd name="connsiteY0" fmla="*/ 429244 h 1368358"/>
              <a:gd name="connsiteX1" fmla="*/ 284206 w 1272746"/>
              <a:gd name="connsiteY1" fmla="*/ 46185 h 1368358"/>
              <a:gd name="connsiteX2" fmla="*/ 0 w 1272746"/>
              <a:gd name="connsiteY2" fmla="*/ 1368358 h 1368358"/>
            </a:gdLst>
            <a:ahLst/>
            <a:cxnLst>
              <a:cxn ang="0">
                <a:pos x="connsiteX0" y="connsiteY0"/>
              </a:cxn>
              <a:cxn ang="0">
                <a:pos x="connsiteX1" y="connsiteY1"/>
              </a:cxn>
              <a:cxn ang="0">
                <a:pos x="connsiteX2" y="connsiteY2"/>
              </a:cxn>
            </a:cxnLst>
            <a:rect l="l" t="t" r="r" b="b"/>
            <a:pathLst>
              <a:path w="1272746" h="1368358">
                <a:moveTo>
                  <a:pt x="1272746" y="429244"/>
                </a:moveTo>
                <a:cubicBezTo>
                  <a:pt x="884538" y="159455"/>
                  <a:pt x="496330" y="-110334"/>
                  <a:pt x="284206" y="46185"/>
                </a:cubicBezTo>
                <a:cubicBezTo>
                  <a:pt x="72082" y="202704"/>
                  <a:pt x="0" y="1178888"/>
                  <a:pt x="0" y="1368358"/>
                </a:cubicBezTo>
              </a:path>
            </a:pathLst>
          </a:custGeom>
          <a:noFill/>
          <a:ln w="9525">
            <a:solidFill>
              <a:srgbClr val="C00000"/>
            </a:solidFill>
            <a:prstDash val="dash"/>
            <a:tailEnd type="arrow"/>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BBC11166-0C62-E5AC-F367-E3DB207B9DB1}"/>
              </a:ext>
            </a:extLst>
          </p:cNvPr>
          <p:cNvSpPr txBox="1"/>
          <p:nvPr/>
        </p:nvSpPr>
        <p:spPr>
          <a:xfrm>
            <a:off x="4068511" y="2662741"/>
            <a:ext cx="1114947" cy="369332"/>
          </a:xfrm>
          <a:prstGeom prst="rect">
            <a:avLst/>
          </a:prstGeom>
          <a:noFill/>
        </p:spPr>
        <p:txBody>
          <a:bodyPr wrap="square" rtlCol="0">
            <a:spAutoFit/>
          </a:bodyPr>
          <a:lstStyle/>
          <a:p>
            <a:pPr algn="ctr"/>
            <a:r>
              <a:rPr lang="en-US" dirty="0"/>
              <a:t>2. Build</a:t>
            </a:r>
          </a:p>
        </p:txBody>
      </p:sp>
      <p:sp>
        <p:nvSpPr>
          <p:cNvPr id="47" name="TextBox 46">
            <a:extLst>
              <a:ext uri="{FF2B5EF4-FFF2-40B4-BE49-F238E27FC236}">
                <a16:creationId xmlns:a16="http://schemas.microsoft.com/office/drawing/2014/main" id="{1FAD1D97-0DB1-6E7A-3436-1CCC68DC9584}"/>
              </a:ext>
            </a:extLst>
          </p:cNvPr>
          <p:cNvSpPr txBox="1"/>
          <p:nvPr/>
        </p:nvSpPr>
        <p:spPr>
          <a:xfrm>
            <a:off x="1404014" y="2662741"/>
            <a:ext cx="1491117" cy="369332"/>
          </a:xfrm>
          <a:prstGeom prst="rect">
            <a:avLst/>
          </a:prstGeom>
          <a:noFill/>
        </p:spPr>
        <p:txBody>
          <a:bodyPr wrap="square" rtlCol="0">
            <a:spAutoFit/>
          </a:bodyPr>
          <a:lstStyle/>
          <a:p>
            <a:pPr algn="ctr"/>
            <a:r>
              <a:rPr lang="en-US" dirty="0"/>
              <a:t>3. Probe</a:t>
            </a:r>
          </a:p>
        </p:txBody>
      </p:sp>
      <p:sp>
        <p:nvSpPr>
          <p:cNvPr id="48" name="TextBox 47">
            <a:extLst>
              <a:ext uri="{FF2B5EF4-FFF2-40B4-BE49-F238E27FC236}">
                <a16:creationId xmlns:a16="http://schemas.microsoft.com/office/drawing/2014/main" id="{453BC063-BFA0-7B0B-4B66-F04F176EAC68}"/>
              </a:ext>
            </a:extLst>
          </p:cNvPr>
          <p:cNvSpPr txBox="1"/>
          <p:nvPr/>
        </p:nvSpPr>
        <p:spPr>
          <a:xfrm>
            <a:off x="5877631" y="2662741"/>
            <a:ext cx="1831094" cy="369332"/>
          </a:xfrm>
          <a:prstGeom prst="rect">
            <a:avLst/>
          </a:prstGeom>
          <a:noFill/>
        </p:spPr>
        <p:txBody>
          <a:bodyPr wrap="square" rtlCol="0">
            <a:spAutoFit/>
          </a:bodyPr>
          <a:lstStyle/>
          <a:p>
            <a:pPr algn="ctr"/>
            <a:r>
              <a:rPr lang="en-US" dirty="0"/>
              <a:t>1 .Accumulate</a:t>
            </a:r>
          </a:p>
        </p:txBody>
      </p:sp>
      <p:sp>
        <p:nvSpPr>
          <p:cNvPr id="53" name="Rectangle 52">
            <a:extLst>
              <a:ext uri="{FF2B5EF4-FFF2-40B4-BE49-F238E27FC236}">
                <a16:creationId xmlns:a16="http://schemas.microsoft.com/office/drawing/2014/main" id="{17C1B69D-2919-917D-5D69-A73749DCE282}"/>
              </a:ext>
            </a:extLst>
          </p:cNvPr>
          <p:cNvSpPr/>
          <p:nvPr/>
        </p:nvSpPr>
        <p:spPr>
          <a:xfrm>
            <a:off x="1812" y="5289613"/>
            <a:ext cx="4133055" cy="1499641"/>
          </a:xfrm>
          <a:prstGeom prst="rect">
            <a:avLst/>
          </a:prstGeom>
        </p:spPr>
        <p:txBody>
          <a:bodyPr wrap="square">
            <a:spAutoFit/>
          </a:bodyPr>
          <a:lstStyle/>
          <a:p>
            <a:pPr marL="457200" indent="-457200">
              <a:lnSpc>
                <a:spcPct val="150000"/>
              </a:lnSpc>
              <a:buFont typeface="+mj-lt"/>
              <a:buAutoNum type="arabicPeriod"/>
            </a:pPr>
            <a:r>
              <a:rPr lang="en-US" sz="2100" dirty="0">
                <a:latin typeface="Helvetica" pitchFamily="2" charset="0"/>
                <a:cs typeface="Arial" panose="020B0604020202020204" pitchFamily="34" charset="0"/>
              </a:rPr>
              <a:t>Factorize intermediate results</a:t>
            </a:r>
          </a:p>
          <a:p>
            <a:pPr marL="457200" indent="-457200">
              <a:lnSpc>
                <a:spcPct val="150000"/>
              </a:lnSpc>
              <a:buFont typeface="+mj-lt"/>
              <a:buAutoNum type="arabicPeriod"/>
            </a:pPr>
            <a:r>
              <a:rPr lang="en-US" sz="2100" dirty="0">
                <a:latin typeface="Helvetica" pitchFamily="2" charset="0"/>
                <a:cs typeface="Arial" panose="020B0604020202020204" pitchFamily="34" charset="0"/>
              </a:rPr>
              <a:t>Sequential property scans</a:t>
            </a:r>
          </a:p>
          <a:p>
            <a:pPr marL="457200" indent="-457200">
              <a:lnSpc>
                <a:spcPct val="150000"/>
              </a:lnSpc>
              <a:buFont typeface="+mj-lt"/>
              <a:buAutoNum type="arabicPeriod"/>
            </a:pPr>
            <a:r>
              <a:rPr lang="en-US" sz="2100" dirty="0">
                <a:latin typeface="Helvetica" pitchFamily="2" charset="0"/>
                <a:cs typeface="Arial" panose="020B0604020202020204" pitchFamily="34" charset="0"/>
              </a:rPr>
              <a:t>Avoid full scans</a:t>
            </a:r>
          </a:p>
        </p:txBody>
      </p:sp>
      <p:sp>
        <p:nvSpPr>
          <p:cNvPr id="55" name="TextBox 54">
            <a:extLst>
              <a:ext uri="{FF2B5EF4-FFF2-40B4-BE49-F238E27FC236}">
                <a16:creationId xmlns:a16="http://schemas.microsoft.com/office/drawing/2014/main" id="{F46D2405-9E02-97DB-A4F5-900A1039E51D}"/>
              </a:ext>
            </a:extLst>
          </p:cNvPr>
          <p:cNvSpPr txBox="1"/>
          <p:nvPr/>
        </p:nvSpPr>
        <p:spPr>
          <a:xfrm>
            <a:off x="4021671" y="5359523"/>
            <a:ext cx="494270" cy="553998"/>
          </a:xfrm>
          <a:prstGeom prst="rect">
            <a:avLst/>
          </a:prstGeom>
          <a:noFill/>
        </p:spPr>
        <p:txBody>
          <a:bodyPr wrap="square" rtlCol="0">
            <a:spAutoFit/>
          </a:bodyPr>
          <a:lstStyle/>
          <a:p>
            <a:pPr algn="ctr"/>
            <a:r>
              <a:rPr lang="en-US" sz="3000" dirty="0">
                <a:solidFill>
                  <a:srgbClr val="00B050"/>
                </a:solidFill>
                <a:latin typeface="Arial" panose="020B0604020202020204" pitchFamily="34" charset="0"/>
                <a:cs typeface="Arial" panose="020B0604020202020204" pitchFamily="34" charset="0"/>
              </a:rPr>
              <a:t>✓</a:t>
            </a:r>
          </a:p>
        </p:txBody>
      </p:sp>
      <p:sp>
        <p:nvSpPr>
          <p:cNvPr id="56" name="TextBox 55">
            <a:extLst>
              <a:ext uri="{FF2B5EF4-FFF2-40B4-BE49-F238E27FC236}">
                <a16:creationId xmlns:a16="http://schemas.microsoft.com/office/drawing/2014/main" id="{03947A33-BFFC-5118-C2A8-9FC8C00A04BF}"/>
              </a:ext>
            </a:extLst>
          </p:cNvPr>
          <p:cNvSpPr txBox="1"/>
          <p:nvPr/>
        </p:nvSpPr>
        <p:spPr>
          <a:xfrm>
            <a:off x="3567143" y="5823860"/>
            <a:ext cx="494270" cy="553998"/>
          </a:xfrm>
          <a:prstGeom prst="rect">
            <a:avLst/>
          </a:prstGeom>
          <a:noFill/>
        </p:spPr>
        <p:txBody>
          <a:bodyPr wrap="square" rtlCol="0">
            <a:spAutoFit/>
          </a:bodyPr>
          <a:lstStyle/>
          <a:p>
            <a:pPr algn="ctr"/>
            <a:r>
              <a:rPr lang="en-US" sz="3000" dirty="0">
                <a:solidFill>
                  <a:srgbClr val="00B050"/>
                </a:solidFill>
                <a:latin typeface="Arial" panose="020B0604020202020204" pitchFamily="34" charset="0"/>
                <a:cs typeface="Arial" panose="020B0604020202020204" pitchFamily="34" charset="0"/>
              </a:rPr>
              <a:t>✓</a:t>
            </a:r>
          </a:p>
        </p:txBody>
      </p:sp>
      <p:sp>
        <p:nvSpPr>
          <p:cNvPr id="58" name="TextBox 57">
            <a:extLst>
              <a:ext uri="{FF2B5EF4-FFF2-40B4-BE49-F238E27FC236}">
                <a16:creationId xmlns:a16="http://schemas.microsoft.com/office/drawing/2014/main" id="{CDBA84C5-2DF6-D31B-F605-0FE9183DF1EA}"/>
              </a:ext>
            </a:extLst>
          </p:cNvPr>
          <p:cNvSpPr txBox="1"/>
          <p:nvPr/>
        </p:nvSpPr>
        <p:spPr>
          <a:xfrm>
            <a:off x="2389898" y="6348851"/>
            <a:ext cx="494270" cy="553998"/>
          </a:xfrm>
          <a:prstGeom prst="rect">
            <a:avLst/>
          </a:prstGeom>
          <a:noFill/>
        </p:spPr>
        <p:txBody>
          <a:bodyPr wrap="square" rtlCol="0">
            <a:spAutoFit/>
          </a:bodyPr>
          <a:lstStyle/>
          <a:p>
            <a:pPr algn="ctr"/>
            <a:r>
              <a:rPr lang="en-US" sz="3000" dirty="0">
                <a:solidFill>
                  <a:srgbClr val="00B050"/>
                </a:solidFill>
                <a:latin typeface="Arial" panose="020B0604020202020204" pitchFamily="34" charset="0"/>
                <a:cs typeface="Arial" panose="020B0604020202020204" pitchFamily="34" charset="0"/>
              </a:rPr>
              <a:t>✓</a:t>
            </a:r>
          </a:p>
        </p:txBody>
      </p:sp>
      <p:graphicFrame>
        <p:nvGraphicFramePr>
          <p:cNvPr id="59" name="Table 58">
            <a:extLst>
              <a:ext uri="{FF2B5EF4-FFF2-40B4-BE49-F238E27FC236}">
                <a16:creationId xmlns:a16="http://schemas.microsoft.com/office/drawing/2014/main" id="{8139F130-ED6C-F7B8-24BA-1175227A91B2}"/>
              </a:ext>
            </a:extLst>
          </p:cNvPr>
          <p:cNvGraphicFramePr>
            <a:graphicFrameLocks noGrp="1"/>
          </p:cNvGraphicFramePr>
          <p:nvPr/>
        </p:nvGraphicFramePr>
        <p:xfrm>
          <a:off x="6712620" y="745235"/>
          <a:ext cx="2054732" cy="1600200"/>
        </p:xfrm>
        <a:graphic>
          <a:graphicData uri="http://schemas.openxmlformats.org/drawingml/2006/table">
            <a:tbl>
              <a:tblPr firstRow="1" bandRow="1">
                <a:tableStyleId>{7E9639D4-E3E2-4D34-9284-5A2195B3D0D7}</a:tableStyleId>
              </a:tblPr>
              <a:tblGrid>
                <a:gridCol w="876109">
                  <a:extLst>
                    <a:ext uri="{9D8B030D-6E8A-4147-A177-3AD203B41FA5}">
                      <a16:colId xmlns:a16="http://schemas.microsoft.com/office/drawing/2014/main" val="1641873999"/>
                    </a:ext>
                  </a:extLst>
                </a:gridCol>
                <a:gridCol w="1178623">
                  <a:extLst>
                    <a:ext uri="{9D8B030D-6E8A-4147-A177-3AD203B41FA5}">
                      <a16:colId xmlns:a16="http://schemas.microsoft.com/office/drawing/2014/main" val="3163197498"/>
                    </a:ext>
                  </a:extLst>
                </a:gridCol>
              </a:tblGrid>
              <a:tr h="221436">
                <a:tc gridSpan="2">
                  <a:txBody>
                    <a:bodyPr/>
                    <a:lstStyle/>
                    <a:p>
                      <a:pPr algn="ctr"/>
                      <a:r>
                        <a:rPr lang="en-US" sz="1500" b="1" dirty="0"/>
                        <a:t>Hash Table</a:t>
                      </a:r>
                    </a:p>
                  </a:txBody>
                  <a:tcPr/>
                </a:tc>
                <a:tc hMerge="1">
                  <a:txBody>
                    <a:bodyPr/>
                    <a:lstStyle/>
                    <a:p>
                      <a:pPr algn="ctr"/>
                      <a:endParaRPr lang="en-US" sz="1500" b="1" dirty="0"/>
                    </a:p>
                  </a:txBody>
                  <a:tcPr/>
                </a:tc>
                <a:extLst>
                  <a:ext uri="{0D108BD9-81ED-4DB2-BD59-A6C34878D82A}">
                    <a16:rowId xmlns:a16="http://schemas.microsoft.com/office/drawing/2014/main" val="2302377698"/>
                  </a:ext>
                </a:extLst>
              </a:tr>
              <a:tr h="221436">
                <a:tc>
                  <a:txBody>
                    <a:bodyPr/>
                    <a:lstStyle/>
                    <a:p>
                      <a:pPr algn="ctr"/>
                      <a:r>
                        <a:rPr lang="en-US" sz="1500" b="1" dirty="0"/>
                        <a:t>key/</a:t>
                      </a:r>
                      <a:r>
                        <a:rPr lang="en-US" sz="1500" b="1" dirty="0" err="1"/>
                        <a:t>c.ID</a:t>
                      </a:r>
                      <a:endParaRPr lang="en-US" sz="1500" b="1" dirty="0"/>
                    </a:p>
                  </a:txBody>
                  <a:tcPr/>
                </a:tc>
                <a:tc>
                  <a:txBody>
                    <a:bodyPr/>
                    <a:lstStyle/>
                    <a:p>
                      <a:pPr algn="ctr"/>
                      <a:r>
                        <a:rPr lang="en-US" sz="1500" b="1" baseline="0" dirty="0"/>
                        <a:t>value/name</a:t>
                      </a:r>
                    </a:p>
                  </a:txBody>
                  <a:tcPr/>
                </a:tc>
                <a:extLst>
                  <a:ext uri="{0D108BD9-81ED-4DB2-BD59-A6C34878D82A}">
                    <a16:rowId xmlns:a16="http://schemas.microsoft.com/office/drawing/2014/main" val="3466323382"/>
                  </a:ext>
                </a:extLst>
              </a:tr>
              <a:tr h="221436">
                <a:tc>
                  <a:txBody>
                    <a:bodyPr/>
                    <a:lstStyle/>
                    <a:p>
                      <a:pPr algn="ctr"/>
                      <a:r>
                        <a:rPr lang="en-US" sz="1500" b="0" dirty="0"/>
                        <a:t>5</a:t>
                      </a:r>
                    </a:p>
                  </a:txBody>
                  <a:tcPr/>
                </a:tc>
                <a:tc>
                  <a:txBody>
                    <a:bodyPr/>
                    <a:lstStyle/>
                    <a:p>
                      <a:pPr algn="ctr"/>
                      <a:r>
                        <a:rPr lang="en-US" sz="1500" b="0" dirty="0"/>
                        <a:t>Alice</a:t>
                      </a:r>
                    </a:p>
                  </a:txBody>
                  <a:tcPr/>
                </a:tc>
                <a:extLst>
                  <a:ext uri="{0D108BD9-81ED-4DB2-BD59-A6C34878D82A}">
                    <a16:rowId xmlns:a16="http://schemas.microsoft.com/office/drawing/2014/main" val="766569210"/>
                  </a:ext>
                </a:extLst>
              </a:tr>
              <a:tr h="221436">
                <a:tc>
                  <a:txBody>
                    <a:bodyPr/>
                    <a:lstStyle/>
                    <a:p>
                      <a:pPr algn="ctr"/>
                      <a:r>
                        <a:rPr lang="en-US" sz="1500" b="0" dirty="0"/>
                        <a:t>15</a:t>
                      </a:r>
                    </a:p>
                  </a:txBody>
                  <a:tcPr/>
                </a:tc>
                <a:tc>
                  <a:txBody>
                    <a:bodyPr/>
                    <a:lstStyle/>
                    <a:p>
                      <a:pPr algn="ctr"/>
                      <a:r>
                        <a:rPr lang="en-US" sz="1500" b="0" dirty="0"/>
                        <a:t>Ken</a:t>
                      </a:r>
                    </a:p>
                  </a:txBody>
                  <a:tcPr/>
                </a:tc>
                <a:extLst>
                  <a:ext uri="{0D108BD9-81ED-4DB2-BD59-A6C34878D82A}">
                    <a16:rowId xmlns:a16="http://schemas.microsoft.com/office/drawing/2014/main" val="1489887465"/>
                  </a:ext>
                </a:extLst>
              </a:tr>
              <a:tr h="221436">
                <a:tc>
                  <a:txBody>
                    <a:bodyPr/>
                    <a:lstStyle/>
                    <a:p>
                      <a:pPr algn="ctr"/>
                      <a:r>
                        <a:rPr lang="en-US" sz="1500" b="0" dirty="0"/>
                        <a:t>107</a:t>
                      </a:r>
                    </a:p>
                  </a:txBody>
                  <a:tcPr/>
                </a:tc>
                <a:tc>
                  <a:txBody>
                    <a:bodyPr/>
                    <a:lstStyle/>
                    <a:p>
                      <a:pPr algn="ctr"/>
                      <a:r>
                        <a:rPr lang="en-US" sz="1500" b="0" dirty="0" err="1"/>
                        <a:t>Noura</a:t>
                      </a:r>
                      <a:endParaRPr lang="en-US" sz="1500" b="0" dirty="0"/>
                    </a:p>
                  </a:txBody>
                  <a:tcPr/>
                </a:tc>
                <a:extLst>
                  <a:ext uri="{0D108BD9-81ED-4DB2-BD59-A6C34878D82A}">
                    <a16:rowId xmlns:a16="http://schemas.microsoft.com/office/drawing/2014/main" val="2229724289"/>
                  </a:ext>
                </a:extLst>
              </a:tr>
            </a:tbl>
          </a:graphicData>
        </a:graphic>
      </p:graphicFrame>
      <p:graphicFrame>
        <p:nvGraphicFramePr>
          <p:cNvPr id="60" name="Table 59">
            <a:extLst>
              <a:ext uri="{FF2B5EF4-FFF2-40B4-BE49-F238E27FC236}">
                <a16:creationId xmlns:a16="http://schemas.microsoft.com/office/drawing/2014/main" id="{C50C2403-9145-9E9F-E358-71F58B5DF8BB}"/>
              </a:ext>
            </a:extLst>
          </p:cNvPr>
          <p:cNvGraphicFramePr>
            <a:graphicFrameLocks noGrp="1"/>
          </p:cNvGraphicFramePr>
          <p:nvPr/>
        </p:nvGraphicFramePr>
        <p:xfrm>
          <a:off x="2510681" y="723133"/>
          <a:ext cx="3689287" cy="640080"/>
        </p:xfrm>
        <a:graphic>
          <a:graphicData uri="http://schemas.openxmlformats.org/drawingml/2006/table">
            <a:tbl>
              <a:tblPr firstRow="1" bandRow="1">
                <a:tableStyleId>{5A111915-BE36-4E01-A7E5-04B1672EAD32}</a:tableStyleId>
              </a:tblPr>
              <a:tblGrid>
                <a:gridCol w="549593">
                  <a:extLst>
                    <a:ext uri="{9D8B030D-6E8A-4147-A177-3AD203B41FA5}">
                      <a16:colId xmlns:a16="http://schemas.microsoft.com/office/drawing/2014/main" val="1335533264"/>
                    </a:ext>
                  </a:extLst>
                </a:gridCol>
                <a:gridCol w="324167">
                  <a:extLst>
                    <a:ext uri="{9D8B030D-6E8A-4147-A177-3AD203B41FA5}">
                      <a16:colId xmlns:a16="http://schemas.microsoft.com/office/drawing/2014/main" val="1688954646"/>
                    </a:ext>
                  </a:extLst>
                </a:gridCol>
                <a:gridCol w="2815527">
                  <a:extLst>
                    <a:ext uri="{9D8B030D-6E8A-4147-A177-3AD203B41FA5}">
                      <a16:colId xmlns:a16="http://schemas.microsoft.com/office/drawing/2014/main" val="3163197498"/>
                    </a:ext>
                  </a:extLst>
                </a:gridCol>
              </a:tblGrid>
              <a:tr h="166186">
                <a:tc>
                  <a:txBody>
                    <a:bodyPr/>
                    <a:lstStyle/>
                    <a:p>
                      <a:pPr algn="ctr"/>
                      <a:r>
                        <a:rPr lang="en-US" sz="1500" b="1" dirty="0" err="1"/>
                        <a:t>b.ID</a:t>
                      </a:r>
                      <a:endParaRPr lang="en-US" sz="1500" b="1" dirty="0"/>
                    </a:p>
                  </a:txBody>
                  <a:tcPr/>
                </a:tc>
                <a:tc>
                  <a:txBody>
                    <a:bodyPr/>
                    <a:lstStyle/>
                    <a:p>
                      <a:pPr algn="ctr"/>
                      <a:endParaRPr lang="en-US" sz="1500" b="1" dirty="0"/>
                    </a:p>
                  </a:txBody>
                  <a:tcPr/>
                </a:tc>
                <a:tc>
                  <a:txBody>
                    <a:bodyPr/>
                    <a:lstStyle/>
                    <a:p>
                      <a:pPr algn="ctr"/>
                      <a:r>
                        <a:rPr lang="en-US" sz="1500" b="1" dirty="0"/>
                        <a:t>{</a:t>
                      </a:r>
                      <a:r>
                        <a:rPr lang="en-US" sz="1500" b="1" dirty="0" err="1"/>
                        <a:t>c.IDs</a:t>
                      </a:r>
                      <a:r>
                        <a:rPr lang="en-US" sz="1500" b="1" dirty="0"/>
                        <a:t>, </a:t>
                      </a:r>
                      <a:r>
                        <a:rPr lang="en-US" sz="1500" b="1" dirty="0" err="1"/>
                        <a:t>c.names</a:t>
                      </a:r>
                      <a:r>
                        <a:rPr lang="en-US" sz="1500" b="1" dirty="0"/>
                        <a:t>}</a:t>
                      </a:r>
                    </a:p>
                  </a:txBody>
                  <a:tcPr/>
                </a:tc>
                <a:extLst>
                  <a:ext uri="{0D108BD9-81ED-4DB2-BD59-A6C34878D82A}">
                    <a16:rowId xmlns:a16="http://schemas.microsoft.com/office/drawing/2014/main" val="3466323382"/>
                  </a:ext>
                </a:extLst>
              </a:tr>
              <a:tr h="166186">
                <a:tc>
                  <a:txBody>
                    <a:bodyPr/>
                    <a:lstStyle/>
                    <a:p>
                      <a:pPr algn="ctr"/>
                      <a:r>
                        <a:rPr lang="en-US" sz="1500" b="0" dirty="0"/>
                        <a:t>7</a:t>
                      </a:r>
                    </a:p>
                  </a:txBody>
                  <a:tcPr/>
                </a:tc>
                <a:tc>
                  <a:txBody>
                    <a:bodyPr/>
                    <a:lstStyle/>
                    <a:p>
                      <a:pPr algn="ctr"/>
                      <a:r>
                        <a:rPr lang="en-US" sz="1500" b="0" dirty="0"/>
                        <a:t>X</a:t>
                      </a:r>
                    </a:p>
                  </a:txBody>
                  <a:tcPr/>
                </a:tc>
                <a:tc>
                  <a:txBody>
                    <a:bodyPr/>
                    <a:lstStyle/>
                    <a:p>
                      <a:pPr algn="ctr"/>
                      <a:r>
                        <a:rPr lang="en-US" sz="1500" b="0" dirty="0"/>
                        <a:t>{(107, </a:t>
                      </a:r>
                      <a:r>
                        <a:rPr lang="en-US" sz="1500" b="0" dirty="0" err="1"/>
                        <a:t>Noura</a:t>
                      </a:r>
                      <a:r>
                        <a:rPr lang="en-US" sz="1500" b="0" dirty="0"/>
                        <a:t>), (5 Alice), (15, Ken)}</a:t>
                      </a:r>
                    </a:p>
                  </a:txBody>
                  <a:tcPr/>
                </a:tc>
                <a:extLst>
                  <a:ext uri="{0D108BD9-81ED-4DB2-BD59-A6C34878D82A}">
                    <a16:rowId xmlns:a16="http://schemas.microsoft.com/office/drawing/2014/main" val="2929948073"/>
                  </a:ext>
                </a:extLst>
              </a:tr>
            </a:tbl>
          </a:graphicData>
        </a:graphic>
      </p:graphicFrame>
      <p:graphicFrame>
        <p:nvGraphicFramePr>
          <p:cNvPr id="2" name="Table 1">
            <a:extLst>
              <a:ext uri="{FF2B5EF4-FFF2-40B4-BE49-F238E27FC236}">
                <a16:creationId xmlns:a16="http://schemas.microsoft.com/office/drawing/2014/main" id="{A531E5F6-66E8-2BE2-B652-2358CD328379}"/>
              </a:ext>
            </a:extLst>
          </p:cNvPr>
          <p:cNvGraphicFramePr>
            <a:graphicFrameLocks noGrp="1"/>
          </p:cNvGraphicFramePr>
          <p:nvPr/>
        </p:nvGraphicFramePr>
        <p:xfrm>
          <a:off x="3168204" y="3367320"/>
          <a:ext cx="2515235" cy="868680"/>
        </p:xfrm>
        <a:graphic>
          <a:graphicData uri="http://schemas.openxmlformats.org/drawingml/2006/table">
            <a:tbl>
              <a:tblPr firstRow="1" bandRow="1">
                <a:tableStyleId>{7E9639D4-E3E2-4D34-9284-5A2195B3D0D7}</a:tableStyleId>
              </a:tblPr>
              <a:tblGrid>
                <a:gridCol w="325755">
                  <a:extLst>
                    <a:ext uri="{9D8B030D-6E8A-4147-A177-3AD203B41FA5}">
                      <a16:colId xmlns:a16="http://schemas.microsoft.com/office/drawing/2014/main" val="3747901226"/>
                    </a:ext>
                  </a:extLst>
                </a:gridCol>
                <a:gridCol w="351155">
                  <a:extLst>
                    <a:ext uri="{9D8B030D-6E8A-4147-A177-3AD203B41FA5}">
                      <a16:colId xmlns:a16="http://schemas.microsoft.com/office/drawing/2014/main" val="1641873999"/>
                    </a:ext>
                  </a:extLst>
                </a:gridCol>
                <a:gridCol w="332105">
                  <a:extLst>
                    <a:ext uri="{9D8B030D-6E8A-4147-A177-3AD203B41FA5}">
                      <a16:colId xmlns:a16="http://schemas.microsoft.com/office/drawing/2014/main" val="1335533264"/>
                    </a:ext>
                  </a:extLst>
                </a:gridCol>
                <a:gridCol w="401955">
                  <a:extLst>
                    <a:ext uri="{9D8B030D-6E8A-4147-A177-3AD203B41FA5}">
                      <a16:colId xmlns:a16="http://schemas.microsoft.com/office/drawing/2014/main" val="98673059"/>
                    </a:ext>
                  </a:extLst>
                </a:gridCol>
                <a:gridCol w="325755">
                  <a:extLst>
                    <a:ext uri="{9D8B030D-6E8A-4147-A177-3AD203B41FA5}">
                      <a16:colId xmlns:a16="http://schemas.microsoft.com/office/drawing/2014/main" val="2825962055"/>
                    </a:ext>
                  </a:extLst>
                </a:gridCol>
                <a:gridCol w="452755">
                  <a:extLst>
                    <a:ext uri="{9D8B030D-6E8A-4147-A177-3AD203B41FA5}">
                      <a16:colId xmlns:a16="http://schemas.microsoft.com/office/drawing/2014/main" val="51173171"/>
                    </a:ext>
                  </a:extLst>
                </a:gridCol>
                <a:gridCol w="325755">
                  <a:extLst>
                    <a:ext uri="{9D8B030D-6E8A-4147-A177-3AD203B41FA5}">
                      <a16:colId xmlns:a16="http://schemas.microsoft.com/office/drawing/2014/main" val="290123962"/>
                    </a:ext>
                  </a:extLst>
                </a:gridCol>
              </a:tblGrid>
              <a:tr h="221436">
                <a:tc gridSpan="7">
                  <a:txBody>
                    <a:bodyPr/>
                    <a:lstStyle/>
                    <a:p>
                      <a:pPr algn="ctr"/>
                      <a:r>
                        <a:rPr lang="en-US" sz="1500" b="1" dirty="0" err="1"/>
                        <a:t>semijoin</a:t>
                      </a:r>
                      <a:r>
                        <a:rPr lang="en-US" sz="1500" b="1" dirty="0"/>
                        <a:t> mask on ID</a:t>
                      </a:r>
                    </a:p>
                  </a:txBody>
                  <a:tcPr/>
                </a:tc>
                <a:tc hMerge="1">
                  <a:txBody>
                    <a:bodyPr/>
                    <a:lstStyle/>
                    <a:p>
                      <a:pPr algn="ctr"/>
                      <a:r>
                        <a:rPr lang="en-US" sz="1500" b="1" dirty="0" err="1"/>
                        <a:t>semijoin</a:t>
                      </a:r>
                      <a:r>
                        <a:rPr lang="en-US" sz="1500" b="1" dirty="0"/>
                        <a:t> mask on ID</a:t>
                      </a:r>
                    </a:p>
                  </a:txBody>
                  <a:tcPr/>
                </a:tc>
                <a:tc hMerge="1">
                  <a:txBody>
                    <a:bodyPr/>
                    <a:lstStyle/>
                    <a:p>
                      <a:pPr algn="ctr"/>
                      <a:endParaRPr lang="en-US" sz="1500" b="1" dirty="0"/>
                    </a:p>
                  </a:txBody>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500" b="1" dirty="0"/>
                    </a:p>
                  </a:txBody>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500" b="1" dirty="0"/>
                    </a:p>
                  </a:txBody>
                  <a:tcPr/>
                </a:tc>
                <a:tc hMerge="1">
                  <a:txBody>
                    <a:bodyPr/>
                    <a:lstStyle/>
                    <a:p>
                      <a:pPr algn="ctr"/>
                      <a:endParaRPr lang="en-US" sz="1500" b="1" dirty="0"/>
                    </a:p>
                  </a:txBody>
                  <a:tcPr/>
                </a:tc>
                <a:tc hMerge="1">
                  <a:txBody>
                    <a:bodyPr/>
                    <a:lstStyle/>
                    <a:p>
                      <a:pPr algn="ctr"/>
                      <a:endParaRPr lang="en-US" sz="1500" b="1" dirty="0"/>
                    </a:p>
                  </a:txBody>
                  <a:tcPr/>
                </a:tc>
                <a:extLst>
                  <a:ext uri="{0D108BD9-81ED-4DB2-BD59-A6C34878D82A}">
                    <a16:rowId xmlns:a16="http://schemas.microsoft.com/office/drawing/2014/main" val="2302377698"/>
                  </a:ext>
                </a:extLst>
              </a:tr>
              <a:tr h="221436">
                <a:tc>
                  <a:txBody>
                    <a:bodyPr/>
                    <a:lstStyle/>
                    <a:p>
                      <a:pPr algn="ctr"/>
                      <a:r>
                        <a:rPr lang="en-US" sz="1200" b="1" dirty="0"/>
                        <a:t>…</a:t>
                      </a:r>
                    </a:p>
                  </a:txBody>
                  <a:tcPr/>
                </a:tc>
                <a:tc>
                  <a:txBody>
                    <a:bodyPr/>
                    <a:lstStyle/>
                    <a:p>
                      <a:pPr algn="ctr"/>
                      <a:r>
                        <a:rPr lang="en-US" sz="1200" b="1" dirty="0"/>
                        <a:t>p</a:t>
                      </a:r>
                      <a:r>
                        <a:rPr lang="en-US" sz="1200" b="1" baseline="-25000" dirty="0"/>
                        <a:t>5</a:t>
                      </a:r>
                      <a:endParaRPr lang="en-US" sz="1200" b="1" dirty="0"/>
                    </a:p>
                  </a:txBody>
                  <a:tcPr/>
                </a:tc>
                <a:tc>
                  <a:txBody>
                    <a:bodyPr/>
                    <a:lstStyle/>
                    <a:p>
                      <a:pPr algn="ctr"/>
                      <a:r>
                        <a:rPr lang="en-US" sz="1200" b="1" dirty="0"/>
                        <a:t>…</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1" dirty="0"/>
                        <a:t>p</a:t>
                      </a:r>
                      <a:r>
                        <a:rPr lang="en-US" sz="1200" b="1" baseline="-25000" dirty="0"/>
                        <a:t>15</a:t>
                      </a:r>
                      <a:endParaRPr lang="en-US" sz="1200" b="1" dirty="0"/>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b="1" dirty="0"/>
                        <a:t>…</a:t>
                      </a:r>
                    </a:p>
                  </a:txBody>
                  <a:tcPr/>
                </a:tc>
                <a:tc>
                  <a:txBody>
                    <a:bodyPr/>
                    <a:lstStyle/>
                    <a:p>
                      <a:pPr algn="ctr"/>
                      <a:r>
                        <a:rPr lang="en-US" sz="1200" b="1" dirty="0"/>
                        <a:t>p</a:t>
                      </a:r>
                      <a:r>
                        <a:rPr lang="en-US" sz="1200" b="1" baseline="-25000" dirty="0"/>
                        <a:t>107</a:t>
                      </a:r>
                      <a:endParaRPr lang="en-US" sz="1200" b="1" dirty="0"/>
                    </a:p>
                  </a:txBody>
                  <a:tcPr/>
                </a:tc>
                <a:tc>
                  <a:txBody>
                    <a:bodyPr/>
                    <a:lstStyle/>
                    <a:p>
                      <a:pPr algn="ctr"/>
                      <a:r>
                        <a:rPr lang="en-US" sz="1200" b="1" dirty="0"/>
                        <a:t>…</a:t>
                      </a:r>
                    </a:p>
                  </a:txBody>
                  <a:tcPr/>
                </a:tc>
                <a:extLst>
                  <a:ext uri="{0D108BD9-81ED-4DB2-BD59-A6C34878D82A}">
                    <a16:rowId xmlns:a16="http://schemas.microsoft.com/office/drawing/2014/main" val="3466323382"/>
                  </a:ext>
                </a:extLst>
              </a:tr>
              <a:tr h="221436">
                <a:tc>
                  <a:txBody>
                    <a:bodyPr/>
                    <a:lstStyle/>
                    <a:p>
                      <a:pPr algn="ctr"/>
                      <a:r>
                        <a:rPr lang="en-US" sz="1200" b="1" dirty="0"/>
                        <a:t>…</a:t>
                      </a:r>
                      <a:endParaRPr lang="en-US" sz="1200" b="0" dirty="0"/>
                    </a:p>
                  </a:txBody>
                  <a:tcPr/>
                </a:tc>
                <a:tc>
                  <a:txBody>
                    <a:bodyPr/>
                    <a:lstStyle/>
                    <a:p>
                      <a:pPr algn="ctr"/>
                      <a:r>
                        <a:rPr lang="en-US" sz="1200" b="0" dirty="0"/>
                        <a:t>1</a:t>
                      </a:r>
                    </a:p>
                  </a:txBody>
                  <a:tcPr/>
                </a:tc>
                <a:tc>
                  <a:txBody>
                    <a:bodyPr/>
                    <a:lstStyle/>
                    <a:p>
                      <a:pPr algn="ctr"/>
                      <a:r>
                        <a:rPr lang="en-US" sz="1200" b="0" dirty="0"/>
                        <a:t>...</a:t>
                      </a:r>
                    </a:p>
                  </a:txBody>
                  <a:tcPr/>
                </a:tc>
                <a:tc>
                  <a:txBody>
                    <a:bodyPr/>
                    <a:lstStyle/>
                    <a:p>
                      <a:pPr algn="ctr"/>
                      <a:r>
                        <a:rPr lang="en-US" sz="1200" b="0" dirty="0"/>
                        <a:t>1</a:t>
                      </a:r>
                    </a:p>
                  </a:txBody>
                  <a:tcPr/>
                </a:tc>
                <a:tc>
                  <a:txBody>
                    <a:bodyPr/>
                    <a:lstStyle/>
                    <a:p>
                      <a:pPr algn="ctr"/>
                      <a:r>
                        <a:rPr lang="en-US" sz="1200" b="0" dirty="0"/>
                        <a:t>…</a:t>
                      </a:r>
                    </a:p>
                  </a:txBody>
                  <a:tcPr/>
                </a:tc>
                <a:tc>
                  <a:txBody>
                    <a:bodyPr/>
                    <a:lstStyle/>
                    <a:p>
                      <a:pPr algn="ctr"/>
                      <a:r>
                        <a:rPr lang="en-US" sz="1200" b="0" dirty="0"/>
                        <a:t>1</a:t>
                      </a:r>
                    </a:p>
                  </a:txBody>
                  <a:tcPr/>
                </a:tc>
                <a:tc>
                  <a:txBody>
                    <a:bodyPr/>
                    <a:lstStyle/>
                    <a:p>
                      <a:pPr algn="ctr"/>
                      <a:r>
                        <a:rPr lang="en-US" sz="1200" b="1" dirty="0"/>
                        <a:t>…</a:t>
                      </a:r>
                      <a:endParaRPr lang="en-US" sz="1200" b="0" dirty="0"/>
                    </a:p>
                  </a:txBody>
                  <a:tcPr/>
                </a:tc>
                <a:extLst>
                  <a:ext uri="{0D108BD9-81ED-4DB2-BD59-A6C34878D82A}">
                    <a16:rowId xmlns:a16="http://schemas.microsoft.com/office/drawing/2014/main" val="1489887465"/>
                  </a:ext>
                </a:extLst>
              </a:tr>
            </a:tbl>
          </a:graphicData>
        </a:graphic>
      </p:graphicFrame>
    </p:spTree>
    <p:custDataLst>
      <p:tags r:id="rId1"/>
    </p:custDataLst>
    <p:extLst>
      <p:ext uri="{BB962C8B-B14F-4D97-AF65-F5344CB8AC3E}">
        <p14:creationId xmlns:p14="http://schemas.microsoft.com/office/powerpoint/2010/main" val="202088755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9"/>
                                        </p:tgtEl>
                                        <p:attrNameLst>
                                          <p:attrName>style.visibility</p:attrName>
                                        </p:attrNameLst>
                                      </p:cBhvr>
                                      <p:to>
                                        <p:strVal val="visible"/>
                                      </p:to>
                                    </p:set>
                                  </p:childTnLst>
                                </p:cTn>
                              </p:par>
                              <p:par>
                                <p:cTn id="27" presetID="1" presetClass="exit" presetSubtype="0" fill="hold" nodeType="withEffect">
                                  <p:stCondLst>
                                    <p:cond delay="0"/>
                                  </p:stCondLst>
                                  <p:childTnLst>
                                    <p:set>
                                      <p:cBhvr>
                                        <p:cTn id="28" dur="1" fill="hold">
                                          <p:stCondLst>
                                            <p:cond delay="0"/>
                                          </p:stCondLst>
                                        </p:cTn>
                                        <p:tgtEl>
                                          <p:spTgt spid="2"/>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5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5"/>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45" grpId="0" animBg="1"/>
      <p:bldP spid="46" grpId="0"/>
      <p:bldP spid="47" grpId="0"/>
      <p:bldP spid="48" grpId="0"/>
      <p:bldP spid="53" grpId="0"/>
      <p:bldP spid="55" grpId="0"/>
      <p:bldP spid="56" grpId="0"/>
      <p:bldP spid="5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3130F25C-FC27-4143-ACE5-A9DA5A864F51}"/>
              </a:ext>
            </a:extLst>
          </p:cNvPr>
          <p:cNvCxnSpPr/>
          <p:nvPr/>
        </p:nvCxnSpPr>
        <p:spPr>
          <a:xfrm>
            <a:off x="-6511" y="664644"/>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8D7CF6F-15E9-BC00-8A48-54CCAF14A233}"/>
              </a:ext>
            </a:extLst>
          </p:cNvPr>
          <p:cNvSpPr txBox="1"/>
          <p:nvPr/>
        </p:nvSpPr>
        <p:spPr>
          <a:xfrm>
            <a:off x="-6511" y="0"/>
            <a:ext cx="9089425" cy="646331"/>
          </a:xfrm>
          <a:prstGeom prst="rect">
            <a:avLst/>
          </a:prstGeom>
          <a:noFill/>
          <a:effectLst/>
        </p:spPr>
        <p:txBody>
          <a:bodyPr wrap="square" rtlCol="0">
            <a:spAutoFit/>
          </a:bodyPr>
          <a:lstStyle/>
          <a:p>
            <a:pPr marL="274320" indent="-457200"/>
            <a:r>
              <a:rPr lang="en-US" sz="3600" kern="0" dirty="0">
                <a:solidFill>
                  <a:srgbClr val="000000"/>
                </a:solidFill>
                <a:latin typeface="Helvetica" pitchFamily="2" charset="0"/>
                <a:cs typeface="Arial" panose="020B0604020202020204" pitchFamily="34" charset="0"/>
              </a:rPr>
              <a:t>Example Microbenchmark Experiment</a:t>
            </a:r>
            <a:endParaRPr lang="en-US" sz="3600" dirty="0">
              <a:latin typeface="Helvetica" pitchFamily="2" charset="0"/>
              <a:cs typeface="Arial" panose="020B0604020202020204" pitchFamily="34" charset="0"/>
            </a:endParaRPr>
          </a:p>
        </p:txBody>
      </p:sp>
      <p:sp>
        <p:nvSpPr>
          <p:cNvPr id="4" name="TextBox 3">
            <a:extLst>
              <a:ext uri="{FF2B5EF4-FFF2-40B4-BE49-F238E27FC236}">
                <a16:creationId xmlns:a16="http://schemas.microsoft.com/office/drawing/2014/main" id="{E8F81275-B9B1-7271-3BCB-897E455C0FA4}"/>
              </a:ext>
            </a:extLst>
          </p:cNvPr>
          <p:cNvSpPr txBox="1"/>
          <p:nvPr/>
        </p:nvSpPr>
        <p:spPr>
          <a:xfrm>
            <a:off x="0" y="682958"/>
            <a:ext cx="8612099" cy="1227516"/>
          </a:xfrm>
          <a:prstGeom prst="rect">
            <a:avLst/>
          </a:prstGeom>
          <a:noFill/>
        </p:spPr>
        <p:txBody>
          <a:bodyPr wrap="square" rtlCol="0">
            <a:spAutoFit/>
          </a:bodyPr>
          <a:lstStyle/>
          <a:p>
            <a:pPr>
              <a:lnSpc>
                <a:spcPct val="150000"/>
              </a:lnSpc>
            </a:pPr>
            <a:r>
              <a:rPr lang="en-US" sz="1700" dirty="0">
                <a:latin typeface="Consolas"/>
                <a:cs typeface="Consolas"/>
              </a:rPr>
              <a:t>MATCH (</a:t>
            </a:r>
            <a:r>
              <a:rPr lang="en-US" sz="1700" dirty="0" err="1">
                <a:latin typeface="Consolas"/>
                <a:cs typeface="Consolas"/>
              </a:rPr>
              <a:t>a:Comment</a:t>
            </a:r>
            <a:r>
              <a:rPr lang="en-US" sz="1700" dirty="0">
                <a:latin typeface="Consolas"/>
                <a:cs typeface="Consolas"/>
              </a:rPr>
              <a:t>)&lt;-[:Likes]-(</a:t>
            </a:r>
            <a:r>
              <a:rPr lang="en-US" sz="1700" dirty="0" err="1">
                <a:latin typeface="Consolas"/>
                <a:cs typeface="Consolas"/>
              </a:rPr>
              <a:t>b:Person</a:t>
            </a:r>
            <a:r>
              <a:rPr lang="en-US" sz="1700" dirty="0">
                <a:latin typeface="Consolas"/>
                <a:cs typeface="Consolas"/>
              </a:rPr>
              <a:t>)-[:Likes]-&gt;</a:t>
            </a:r>
            <a:r>
              <a:rPr lang="en-US" sz="1700" dirty="0">
                <a:latin typeface="Consolas"/>
                <a:cs typeface="Consolas"/>
                <a:sym typeface="Wingdings" pitchFamily="2" charset="2"/>
              </a:rPr>
              <a:t>(</a:t>
            </a:r>
            <a:r>
              <a:rPr lang="en-US" sz="1700" dirty="0" err="1">
                <a:latin typeface="Consolas"/>
                <a:cs typeface="Consolas"/>
                <a:sym typeface="Wingdings" pitchFamily="2" charset="2"/>
              </a:rPr>
              <a:t>c:Comment</a:t>
            </a:r>
            <a:r>
              <a:rPr lang="en-US" sz="1700" dirty="0">
                <a:latin typeface="Consolas"/>
                <a:cs typeface="Consolas"/>
                <a:sym typeface="Wingdings" pitchFamily="2" charset="2"/>
              </a:rPr>
              <a:t>)</a:t>
            </a:r>
            <a:endParaRPr lang="en-US" sz="1700" dirty="0">
              <a:latin typeface="Consolas"/>
              <a:cs typeface="Consolas"/>
            </a:endParaRPr>
          </a:p>
          <a:p>
            <a:pPr>
              <a:lnSpc>
                <a:spcPct val="150000"/>
              </a:lnSpc>
            </a:pPr>
            <a:r>
              <a:rPr lang="en-US" sz="1700" dirty="0">
                <a:latin typeface="Consolas"/>
                <a:cs typeface="Consolas"/>
              </a:rPr>
              <a:t>WHERE </a:t>
            </a:r>
            <a:r>
              <a:rPr lang="en-US" sz="1700" dirty="0" err="1">
                <a:latin typeface="Consolas"/>
                <a:cs typeface="Consolas"/>
              </a:rPr>
              <a:t>b.ID</a:t>
            </a:r>
            <a:r>
              <a:rPr lang="en-US" sz="1700" dirty="0">
                <a:latin typeface="Consolas"/>
                <a:cs typeface="Consolas"/>
              </a:rPr>
              <a:t> &lt; X</a:t>
            </a:r>
          </a:p>
          <a:p>
            <a:pPr>
              <a:lnSpc>
                <a:spcPct val="150000"/>
              </a:lnSpc>
            </a:pPr>
            <a:r>
              <a:rPr lang="en-US" sz="1700" dirty="0">
                <a:latin typeface="Consolas"/>
                <a:cs typeface="Consolas"/>
              </a:rPr>
              <a:t>RETURN min(</a:t>
            </a:r>
            <a:r>
              <a:rPr lang="en-US" sz="1700" dirty="0" err="1">
                <a:latin typeface="Consolas"/>
                <a:cs typeface="Consolas"/>
              </a:rPr>
              <a:t>a.ID</a:t>
            </a:r>
            <a:r>
              <a:rPr lang="en-US" sz="1700" dirty="0">
                <a:latin typeface="Consolas"/>
                <a:cs typeface="Consolas"/>
              </a:rPr>
              <a:t>), min(</a:t>
            </a:r>
            <a:r>
              <a:rPr lang="en-US" sz="1700" dirty="0" err="1">
                <a:latin typeface="Consolas"/>
                <a:cs typeface="Consolas"/>
              </a:rPr>
              <a:t>b.ID</a:t>
            </a:r>
            <a:r>
              <a:rPr lang="en-US" sz="1700" dirty="0">
                <a:latin typeface="Consolas"/>
                <a:cs typeface="Consolas"/>
              </a:rPr>
              <a:t>), min(</a:t>
            </a:r>
            <a:r>
              <a:rPr lang="en-US" sz="1700" dirty="0" err="1">
                <a:latin typeface="Consolas"/>
                <a:cs typeface="Consolas"/>
              </a:rPr>
              <a:t>c.ID</a:t>
            </a:r>
            <a:r>
              <a:rPr lang="en-US" sz="1700" dirty="0">
                <a:latin typeface="Consolas"/>
                <a:cs typeface="Consolas"/>
              </a:rPr>
              <a:t>)</a:t>
            </a:r>
          </a:p>
        </p:txBody>
      </p:sp>
      <p:sp>
        <p:nvSpPr>
          <p:cNvPr id="18" name="Rectangle 17">
            <a:extLst>
              <a:ext uri="{FF2B5EF4-FFF2-40B4-BE49-F238E27FC236}">
                <a16:creationId xmlns:a16="http://schemas.microsoft.com/office/drawing/2014/main" id="{60C0647B-DC95-1AE7-09A0-4B5AFD776F43}"/>
              </a:ext>
            </a:extLst>
          </p:cNvPr>
          <p:cNvSpPr/>
          <p:nvPr/>
        </p:nvSpPr>
        <p:spPr>
          <a:xfrm>
            <a:off x="0" y="1805007"/>
            <a:ext cx="9082914" cy="1014893"/>
          </a:xfrm>
          <a:prstGeom prst="rect">
            <a:avLst/>
          </a:prstGeom>
        </p:spPr>
        <p:txBody>
          <a:bodyPr wrap="square">
            <a:spAutoFit/>
          </a:bodyPr>
          <a:lstStyle/>
          <a:p>
            <a:pPr marL="457200" indent="-457200">
              <a:lnSpc>
                <a:spcPct val="150000"/>
              </a:lnSpc>
              <a:buFont typeface="Wingdings" pitchFamily="2" charset="2"/>
              <a:buChar char="Ø"/>
            </a:pPr>
            <a:r>
              <a:rPr lang="en-US" sz="2100" dirty="0">
                <a:latin typeface="Helvetica" pitchFamily="2" charset="0"/>
                <a:cs typeface="Arial" panose="020B0604020202020204" pitchFamily="34" charset="0"/>
              </a:rPr>
              <a:t>LDBC 100: 220M Comments &amp; 0.5M Person nodes, 242M Likes edges</a:t>
            </a:r>
          </a:p>
          <a:p>
            <a:pPr marL="457200" indent="-457200">
              <a:lnSpc>
                <a:spcPct val="150000"/>
              </a:lnSpc>
              <a:buFont typeface="Wingdings" pitchFamily="2" charset="2"/>
              <a:buChar char="Ø"/>
            </a:pPr>
            <a:r>
              <a:rPr lang="en-US" sz="2100" dirty="0">
                <a:latin typeface="Helvetica" pitchFamily="2" charset="0"/>
                <a:cs typeface="Arial" panose="020B0604020202020204" pitchFamily="34" charset="0"/>
              </a:rPr>
              <a:t>8 threads, 64GB RAM</a:t>
            </a:r>
          </a:p>
        </p:txBody>
      </p:sp>
      <p:graphicFrame>
        <p:nvGraphicFramePr>
          <p:cNvPr id="19" name="Table 27">
            <a:extLst>
              <a:ext uri="{FF2B5EF4-FFF2-40B4-BE49-F238E27FC236}">
                <a16:creationId xmlns:a16="http://schemas.microsoft.com/office/drawing/2014/main" id="{10C3F0D5-912F-3F90-F678-EF317175CFC2}"/>
              </a:ext>
            </a:extLst>
          </p:cNvPr>
          <p:cNvGraphicFramePr>
            <a:graphicFrameLocks noGrp="1"/>
          </p:cNvGraphicFramePr>
          <p:nvPr/>
        </p:nvGraphicFramePr>
        <p:xfrm>
          <a:off x="226187" y="2970532"/>
          <a:ext cx="4638612" cy="2225040"/>
        </p:xfrm>
        <a:graphic>
          <a:graphicData uri="http://schemas.openxmlformats.org/drawingml/2006/table">
            <a:tbl>
              <a:tblPr firstRow="1" bandRow="1">
                <a:tableStyleId>{2D5ABB26-0587-4C30-8999-92F81FD0307C}</a:tableStyleId>
              </a:tblPr>
              <a:tblGrid>
                <a:gridCol w="1143000">
                  <a:extLst>
                    <a:ext uri="{9D8B030D-6E8A-4147-A177-3AD203B41FA5}">
                      <a16:colId xmlns:a16="http://schemas.microsoft.com/office/drawing/2014/main" val="3798868310"/>
                    </a:ext>
                  </a:extLst>
                </a:gridCol>
                <a:gridCol w="1143000">
                  <a:extLst>
                    <a:ext uri="{9D8B030D-6E8A-4147-A177-3AD203B41FA5}">
                      <a16:colId xmlns:a16="http://schemas.microsoft.com/office/drawing/2014/main" val="1208574387"/>
                    </a:ext>
                  </a:extLst>
                </a:gridCol>
                <a:gridCol w="1209612">
                  <a:extLst>
                    <a:ext uri="{9D8B030D-6E8A-4147-A177-3AD203B41FA5}">
                      <a16:colId xmlns:a16="http://schemas.microsoft.com/office/drawing/2014/main" val="2658758833"/>
                    </a:ext>
                  </a:extLst>
                </a:gridCol>
                <a:gridCol w="1143000">
                  <a:extLst>
                    <a:ext uri="{9D8B030D-6E8A-4147-A177-3AD203B41FA5}">
                      <a16:colId xmlns:a16="http://schemas.microsoft.com/office/drawing/2014/main" val="1722236343"/>
                    </a:ext>
                  </a:extLst>
                </a:gridCol>
              </a:tblGrid>
              <a:tr h="370840">
                <a:tc>
                  <a:txBody>
                    <a:bodyPr/>
                    <a:lstStyle/>
                    <a:p>
                      <a:r>
                        <a:rPr lang="en-US" dirty="0"/>
                        <a:t>Selectivity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kern="0" dirty="0" err="1">
                          <a:solidFill>
                            <a:srgbClr val="000000"/>
                          </a:solidFill>
                          <a:latin typeface="Helvetica" pitchFamily="2" charset="0"/>
                          <a:cs typeface="Arial" panose="020B0604020202020204" pitchFamily="34" charset="0"/>
                        </a:rPr>
                        <a:t>K</a:t>
                      </a:r>
                      <a:r>
                        <a:rPr lang="en-US" sz="1800" dirty="0" err="1">
                          <a:solidFill>
                            <a:srgbClr val="000000"/>
                          </a:solidFill>
                          <a:effectLst/>
                          <a:latin typeface="Helvetica" pitchFamily="2" charset="0"/>
                        </a:rPr>
                        <a:t>ù</a:t>
                      </a:r>
                      <a:r>
                        <a:rPr lang="en-US" sz="1800" dirty="0" err="1">
                          <a:solidFill>
                            <a:srgbClr val="000000"/>
                          </a:solidFill>
                          <a:latin typeface="Helvetica" pitchFamily="2" charset="0"/>
                        </a:rPr>
                        <a:t>zu</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kern="0" dirty="0" err="1">
                          <a:solidFill>
                            <a:srgbClr val="000000"/>
                          </a:solidFill>
                          <a:latin typeface="Helvetica" pitchFamily="2" charset="0"/>
                          <a:cs typeface="Arial" panose="020B0604020202020204" pitchFamily="34" charset="0"/>
                        </a:rPr>
                        <a:t>K</a:t>
                      </a:r>
                      <a:r>
                        <a:rPr lang="en-US" sz="1800" dirty="0" err="1">
                          <a:solidFill>
                            <a:srgbClr val="000000"/>
                          </a:solidFill>
                          <a:effectLst/>
                          <a:latin typeface="Helvetica" pitchFamily="2" charset="0"/>
                        </a:rPr>
                        <a:t>ù</a:t>
                      </a:r>
                      <a:r>
                        <a:rPr lang="en-US" sz="1800" dirty="0" err="1">
                          <a:solidFill>
                            <a:srgbClr val="000000"/>
                          </a:solidFill>
                          <a:latin typeface="Helvetica" pitchFamily="2" charset="0"/>
                        </a:rPr>
                        <a:t>zu</a:t>
                      </a:r>
                      <a:r>
                        <a:rPr lang="en-US" sz="1800" dirty="0">
                          <a:solidFill>
                            <a:srgbClr val="000000"/>
                          </a:solidFill>
                          <a:latin typeface="Helvetica" pitchFamily="2" charset="0"/>
                        </a:rPr>
                        <a:t>-</a:t>
                      </a:r>
                      <a:r>
                        <a:rPr lang="en-US" dirty="0"/>
                        <a:t>INLJ</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Umbra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31902963"/>
                  </a:ext>
                </a:extLst>
              </a:tr>
              <a:tr h="370840">
                <a:tc>
                  <a:txBody>
                    <a:bodyPr/>
                    <a:lstStyle/>
                    <a:p>
                      <a:r>
                        <a:rPr lang="en-US" dirty="0"/>
                        <a:t>0.01%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0.33s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0.01s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1.90s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12324213"/>
                  </a:ext>
                </a:extLst>
              </a:tr>
              <a:tr h="370840">
                <a:tc>
                  <a:txBody>
                    <a:bodyPr/>
                    <a:lstStyle/>
                    <a:p>
                      <a:r>
                        <a:rPr lang="en-US" dirty="0"/>
                        <a:t>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0.41s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0.11s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4.05s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32317746"/>
                  </a:ext>
                </a:extLst>
              </a:tr>
              <a:tr h="370840">
                <a:tc>
                  <a:txBody>
                    <a:bodyPr/>
                    <a:lstStyle/>
                    <a:p>
                      <a:r>
                        <a:rPr lang="en-US"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0.96s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1.04s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12.30s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59133042"/>
                  </a:ext>
                </a:extLst>
              </a:tr>
              <a:tr h="370840">
                <a:tc>
                  <a:txBody>
                    <a:bodyPr/>
                    <a:lstStyle/>
                    <a:p>
                      <a:r>
                        <a:rPr lang="en-US" dirty="0"/>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3.89s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10.39s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230.35s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15199976"/>
                  </a:ext>
                </a:extLst>
              </a:tr>
              <a:tr h="370840">
                <a:tc>
                  <a:txBody>
                    <a:bodyPr/>
                    <a:lstStyle/>
                    <a:p>
                      <a:r>
                        <a:rPr lang="en-US" dirty="0"/>
                        <a:t>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31.98s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92.35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TO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01832089"/>
                  </a:ext>
                </a:extLst>
              </a:tr>
            </a:tbl>
          </a:graphicData>
        </a:graphic>
      </p:graphicFrame>
      <p:grpSp>
        <p:nvGrpSpPr>
          <p:cNvPr id="31" name="Group 30">
            <a:extLst>
              <a:ext uri="{FF2B5EF4-FFF2-40B4-BE49-F238E27FC236}">
                <a16:creationId xmlns:a16="http://schemas.microsoft.com/office/drawing/2014/main" id="{EB9D2C38-E56A-2A8A-4325-236FEE3BD580}"/>
              </a:ext>
            </a:extLst>
          </p:cNvPr>
          <p:cNvGrpSpPr/>
          <p:nvPr/>
        </p:nvGrpSpPr>
        <p:grpSpPr>
          <a:xfrm>
            <a:off x="5991414" y="2480797"/>
            <a:ext cx="2299969" cy="3204510"/>
            <a:chOff x="6114982" y="2627044"/>
            <a:chExt cx="2299969" cy="3204510"/>
          </a:xfrm>
        </p:grpSpPr>
        <p:pic>
          <p:nvPicPr>
            <p:cNvPr id="29" name="Picture 28">
              <a:hlinkClick r:id="rId4"/>
              <a:extLst>
                <a:ext uri="{FF2B5EF4-FFF2-40B4-BE49-F238E27FC236}">
                  <a16:creationId xmlns:a16="http://schemas.microsoft.com/office/drawing/2014/main" id="{C5EC42DA-58B6-DDD2-FDEA-994090B55CAA}"/>
                </a:ext>
              </a:extLst>
            </p:cNvPr>
            <p:cNvPicPr>
              <a:picLocks noChangeAspect="1"/>
            </p:cNvPicPr>
            <p:nvPr/>
          </p:nvPicPr>
          <p:blipFill>
            <a:blip r:embed="rId5"/>
            <a:stretch>
              <a:fillRect/>
            </a:stretch>
          </p:blipFill>
          <p:spPr>
            <a:xfrm>
              <a:off x="6114982" y="2627044"/>
              <a:ext cx="2299969" cy="2939438"/>
            </a:xfrm>
            <a:prstGeom prst="rect">
              <a:avLst/>
            </a:prstGeom>
          </p:spPr>
        </p:pic>
        <p:sp>
          <p:nvSpPr>
            <p:cNvPr id="30" name="Rectangle 29">
              <a:extLst>
                <a:ext uri="{FF2B5EF4-FFF2-40B4-BE49-F238E27FC236}">
                  <a16:creationId xmlns:a16="http://schemas.microsoft.com/office/drawing/2014/main" id="{127D8605-8864-B97C-30BF-59FD7717F4A6}"/>
                </a:ext>
              </a:extLst>
            </p:cNvPr>
            <p:cNvSpPr/>
            <p:nvPr/>
          </p:nvSpPr>
          <p:spPr>
            <a:xfrm>
              <a:off x="6336601" y="5301409"/>
              <a:ext cx="1868285" cy="530145"/>
            </a:xfrm>
            <a:prstGeom prst="rect">
              <a:avLst/>
            </a:prstGeom>
          </p:spPr>
          <p:txBody>
            <a:bodyPr wrap="square">
              <a:spAutoFit/>
            </a:bodyPr>
            <a:lstStyle/>
            <a:p>
              <a:pPr algn="ctr">
                <a:lnSpc>
                  <a:spcPct val="150000"/>
                </a:lnSpc>
              </a:pPr>
              <a:r>
                <a:rPr lang="en-US" sz="2100" dirty="0">
                  <a:latin typeface="Helvetica" pitchFamily="2" charset="0"/>
                  <a:cs typeface="Arial" panose="020B0604020202020204" pitchFamily="34" charset="0"/>
                </a:rPr>
                <a:t>CIDR ‘23</a:t>
              </a:r>
            </a:p>
          </p:txBody>
        </p:sp>
      </p:grpSp>
      <p:sp>
        <p:nvSpPr>
          <p:cNvPr id="2" name="Rectangle 1">
            <a:extLst>
              <a:ext uri="{FF2B5EF4-FFF2-40B4-BE49-F238E27FC236}">
                <a16:creationId xmlns:a16="http://schemas.microsoft.com/office/drawing/2014/main" id="{861732B7-6E4D-5306-2941-65F287162DD3}"/>
              </a:ext>
            </a:extLst>
          </p:cNvPr>
          <p:cNvSpPr/>
          <p:nvPr/>
        </p:nvSpPr>
        <p:spPr>
          <a:xfrm>
            <a:off x="-6511" y="5780490"/>
            <a:ext cx="9082914" cy="530145"/>
          </a:xfrm>
          <a:prstGeom prst="rect">
            <a:avLst/>
          </a:prstGeom>
        </p:spPr>
        <p:txBody>
          <a:bodyPr wrap="square">
            <a:spAutoFit/>
          </a:bodyPr>
          <a:lstStyle/>
          <a:p>
            <a:pPr marL="457200" indent="-457200">
              <a:lnSpc>
                <a:spcPct val="150000"/>
              </a:lnSpc>
              <a:buFont typeface="Wingdings" pitchFamily="2" charset="2"/>
              <a:buChar char="Ø"/>
            </a:pPr>
            <a:r>
              <a:rPr lang="en-US" sz="2100" dirty="0">
                <a:latin typeface="Helvetica" pitchFamily="2" charset="0"/>
                <a:cs typeface="Arial" panose="020B0604020202020204" pitchFamily="34" charset="0"/>
              </a:rPr>
              <a:t>Further advanced join techniques for “cyclic” patterns in the paper…</a:t>
            </a:r>
          </a:p>
        </p:txBody>
      </p:sp>
    </p:spTree>
    <p:custDataLst>
      <p:tags r:id="rId1"/>
    </p:custDataLst>
    <p:extLst>
      <p:ext uri="{BB962C8B-B14F-4D97-AF65-F5344CB8AC3E}">
        <p14:creationId xmlns:p14="http://schemas.microsoft.com/office/powerpoint/2010/main" val="234306828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3130F25C-FC27-4143-ACE5-A9DA5A864F51}"/>
              </a:ext>
            </a:extLst>
          </p:cNvPr>
          <p:cNvCxnSpPr/>
          <p:nvPr/>
        </p:nvCxnSpPr>
        <p:spPr>
          <a:xfrm>
            <a:off x="-6511" y="664644"/>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8D7CF6F-15E9-BC00-8A48-54CCAF14A233}"/>
              </a:ext>
            </a:extLst>
          </p:cNvPr>
          <p:cNvSpPr txBox="1"/>
          <p:nvPr/>
        </p:nvSpPr>
        <p:spPr>
          <a:xfrm>
            <a:off x="-6511" y="0"/>
            <a:ext cx="9089425" cy="646331"/>
          </a:xfrm>
          <a:prstGeom prst="rect">
            <a:avLst/>
          </a:prstGeom>
          <a:noFill/>
          <a:effectLst/>
        </p:spPr>
        <p:txBody>
          <a:bodyPr wrap="square" rtlCol="0">
            <a:spAutoFit/>
          </a:bodyPr>
          <a:lstStyle/>
          <a:p>
            <a:pPr marL="274320" indent="-457200"/>
            <a:r>
              <a:rPr lang="en-US" sz="3600" kern="0" dirty="0">
                <a:solidFill>
                  <a:srgbClr val="000000"/>
                </a:solidFill>
                <a:latin typeface="Helvetica" pitchFamily="2" charset="0"/>
                <a:cs typeface="Arial" panose="020B0604020202020204" pitchFamily="34" charset="0"/>
              </a:rPr>
              <a:t>Limitations</a:t>
            </a:r>
            <a:endParaRPr lang="en-US" sz="3600" dirty="0">
              <a:latin typeface="Helvetica" pitchFamily="2" charset="0"/>
              <a:cs typeface="Arial" panose="020B0604020202020204" pitchFamily="34" charset="0"/>
            </a:endParaRPr>
          </a:p>
        </p:txBody>
      </p:sp>
      <p:sp>
        <p:nvSpPr>
          <p:cNvPr id="18" name="Rectangle 17">
            <a:extLst>
              <a:ext uri="{FF2B5EF4-FFF2-40B4-BE49-F238E27FC236}">
                <a16:creationId xmlns:a16="http://schemas.microsoft.com/office/drawing/2014/main" id="{60C0647B-DC95-1AE7-09A0-4B5AFD776F43}"/>
              </a:ext>
            </a:extLst>
          </p:cNvPr>
          <p:cNvSpPr/>
          <p:nvPr/>
        </p:nvSpPr>
        <p:spPr>
          <a:xfrm>
            <a:off x="-6511" y="682958"/>
            <a:ext cx="9082914" cy="1984389"/>
          </a:xfrm>
          <a:prstGeom prst="rect">
            <a:avLst/>
          </a:prstGeom>
        </p:spPr>
        <p:txBody>
          <a:bodyPr wrap="square">
            <a:spAutoFit/>
          </a:bodyPr>
          <a:lstStyle/>
          <a:p>
            <a:pPr marL="457200" indent="-457200">
              <a:lnSpc>
                <a:spcPct val="150000"/>
              </a:lnSpc>
              <a:buFont typeface="+mj-lt"/>
              <a:buAutoNum type="arabicPeriod"/>
            </a:pPr>
            <a:r>
              <a:rPr lang="en-US" sz="2100" dirty="0">
                <a:latin typeface="Helvetica" pitchFamily="2" charset="0"/>
                <a:cs typeface="Arial" panose="020B0604020202020204" pitchFamily="34" charset="0"/>
              </a:rPr>
              <a:t>When adjacency lists are small, factorized vectors degenerate to Volcano-style tuple-at-a-time processing.</a:t>
            </a:r>
          </a:p>
          <a:p>
            <a:pPr marL="457200" indent="-457200">
              <a:lnSpc>
                <a:spcPct val="150000"/>
              </a:lnSpc>
              <a:buFont typeface="+mj-lt"/>
              <a:buAutoNum type="arabicPeriod"/>
            </a:pPr>
            <a:r>
              <a:rPr lang="en-US" sz="2100" dirty="0">
                <a:latin typeface="Helvetica" pitchFamily="2" charset="0"/>
                <a:cs typeface="Arial" panose="020B0604020202020204" pitchFamily="34" charset="0"/>
              </a:rPr>
              <a:t>Can only do “1-depth” factorization structures. Cannot generate a nested factorization structure:</a:t>
            </a:r>
          </a:p>
        </p:txBody>
      </p:sp>
      <p:sp>
        <p:nvSpPr>
          <p:cNvPr id="13" name="TextBox 12">
            <a:extLst>
              <a:ext uri="{FF2B5EF4-FFF2-40B4-BE49-F238E27FC236}">
                <a16:creationId xmlns:a16="http://schemas.microsoft.com/office/drawing/2014/main" id="{6350B56F-9E03-A8C1-9D39-C42583E67C0B}"/>
              </a:ext>
            </a:extLst>
          </p:cNvPr>
          <p:cNvSpPr txBox="1"/>
          <p:nvPr/>
        </p:nvSpPr>
        <p:spPr>
          <a:xfrm>
            <a:off x="1814016" y="3165663"/>
            <a:ext cx="981572" cy="442685"/>
          </a:xfrm>
          <a:prstGeom prst="rect">
            <a:avLst/>
          </a:prstGeom>
          <a:noFill/>
        </p:spPr>
        <p:txBody>
          <a:bodyPr wrap="square" rtlCol="0">
            <a:spAutoFit/>
          </a:bodyPr>
          <a:lstStyle/>
          <a:p>
            <a:pPr algn="ctr">
              <a:lnSpc>
                <a:spcPct val="150000"/>
              </a:lnSpc>
            </a:pPr>
            <a:r>
              <a:rPr lang="en-US" sz="1700" dirty="0">
                <a:latin typeface="Consolas"/>
                <a:cs typeface="Consolas"/>
              </a:rPr>
              <a:t>MATCH </a:t>
            </a:r>
          </a:p>
        </p:txBody>
      </p:sp>
      <p:grpSp>
        <p:nvGrpSpPr>
          <p:cNvPr id="38" name="Group 37">
            <a:extLst>
              <a:ext uri="{FF2B5EF4-FFF2-40B4-BE49-F238E27FC236}">
                <a16:creationId xmlns:a16="http://schemas.microsoft.com/office/drawing/2014/main" id="{8BFC15C1-B585-E237-7D47-D8197EAEE85D}"/>
              </a:ext>
            </a:extLst>
          </p:cNvPr>
          <p:cNvGrpSpPr/>
          <p:nvPr/>
        </p:nvGrpSpPr>
        <p:grpSpPr>
          <a:xfrm>
            <a:off x="2673350" y="2667347"/>
            <a:ext cx="3797300" cy="1424802"/>
            <a:chOff x="1244601" y="2771812"/>
            <a:chExt cx="3797300" cy="1424802"/>
          </a:xfrm>
        </p:grpSpPr>
        <p:sp>
          <p:nvSpPr>
            <p:cNvPr id="3" name="TextBox 2">
              <a:extLst>
                <a:ext uri="{FF2B5EF4-FFF2-40B4-BE49-F238E27FC236}">
                  <a16:creationId xmlns:a16="http://schemas.microsoft.com/office/drawing/2014/main" id="{2342128F-7AC2-AF70-7471-03CFBFB7DA4A}"/>
                </a:ext>
              </a:extLst>
            </p:cNvPr>
            <p:cNvSpPr txBox="1"/>
            <p:nvPr/>
          </p:nvSpPr>
          <p:spPr>
            <a:xfrm>
              <a:off x="2825751" y="2771812"/>
              <a:ext cx="635000" cy="369332"/>
            </a:xfrm>
            <a:prstGeom prst="rect">
              <a:avLst/>
            </a:prstGeom>
            <a:noFill/>
          </p:spPr>
          <p:txBody>
            <a:bodyPr wrap="square" rtlCol="0">
              <a:spAutoFit/>
            </a:bodyPr>
            <a:lstStyle/>
            <a:p>
              <a:pPr algn="ctr"/>
              <a:r>
                <a:rPr lang="en-US" dirty="0"/>
                <a:t>a</a:t>
              </a:r>
            </a:p>
          </p:txBody>
        </p:sp>
        <p:sp>
          <p:nvSpPr>
            <p:cNvPr id="5" name="TextBox 4">
              <a:extLst>
                <a:ext uri="{FF2B5EF4-FFF2-40B4-BE49-F238E27FC236}">
                  <a16:creationId xmlns:a16="http://schemas.microsoft.com/office/drawing/2014/main" id="{249121E1-F446-4B19-451D-44FDCFECB753}"/>
                </a:ext>
              </a:extLst>
            </p:cNvPr>
            <p:cNvSpPr txBox="1"/>
            <p:nvPr/>
          </p:nvSpPr>
          <p:spPr>
            <a:xfrm>
              <a:off x="1855789" y="3229012"/>
              <a:ext cx="635000" cy="369332"/>
            </a:xfrm>
            <a:prstGeom prst="rect">
              <a:avLst/>
            </a:prstGeom>
            <a:noFill/>
          </p:spPr>
          <p:txBody>
            <a:bodyPr wrap="square" rtlCol="0">
              <a:spAutoFit/>
            </a:bodyPr>
            <a:lstStyle/>
            <a:p>
              <a:pPr algn="ctr"/>
              <a:r>
                <a:rPr lang="en-US" dirty="0"/>
                <a:t>b</a:t>
              </a:r>
            </a:p>
          </p:txBody>
        </p:sp>
        <p:sp>
          <p:nvSpPr>
            <p:cNvPr id="8" name="TextBox 7">
              <a:extLst>
                <a:ext uri="{FF2B5EF4-FFF2-40B4-BE49-F238E27FC236}">
                  <a16:creationId xmlns:a16="http://schemas.microsoft.com/office/drawing/2014/main" id="{397210F6-A1C0-5454-F36E-75B2CEA2E62D}"/>
                </a:ext>
              </a:extLst>
            </p:cNvPr>
            <p:cNvSpPr txBox="1"/>
            <p:nvPr/>
          </p:nvSpPr>
          <p:spPr>
            <a:xfrm>
              <a:off x="1244601" y="3827282"/>
              <a:ext cx="635000" cy="369332"/>
            </a:xfrm>
            <a:prstGeom prst="rect">
              <a:avLst/>
            </a:prstGeom>
            <a:noFill/>
          </p:spPr>
          <p:txBody>
            <a:bodyPr wrap="square" rtlCol="0">
              <a:spAutoFit/>
            </a:bodyPr>
            <a:lstStyle/>
            <a:p>
              <a:pPr algn="ctr"/>
              <a:r>
                <a:rPr lang="en-US" dirty="0"/>
                <a:t>d</a:t>
              </a:r>
            </a:p>
          </p:txBody>
        </p:sp>
        <p:sp>
          <p:nvSpPr>
            <p:cNvPr id="9" name="TextBox 8">
              <a:extLst>
                <a:ext uri="{FF2B5EF4-FFF2-40B4-BE49-F238E27FC236}">
                  <a16:creationId xmlns:a16="http://schemas.microsoft.com/office/drawing/2014/main" id="{654BD613-59D4-B76A-CFB6-05F659643D93}"/>
                </a:ext>
              </a:extLst>
            </p:cNvPr>
            <p:cNvSpPr txBox="1"/>
            <p:nvPr/>
          </p:nvSpPr>
          <p:spPr>
            <a:xfrm>
              <a:off x="2466976" y="3827282"/>
              <a:ext cx="635000" cy="369332"/>
            </a:xfrm>
            <a:prstGeom prst="rect">
              <a:avLst/>
            </a:prstGeom>
            <a:noFill/>
          </p:spPr>
          <p:txBody>
            <a:bodyPr wrap="square" rtlCol="0">
              <a:spAutoFit/>
            </a:bodyPr>
            <a:lstStyle/>
            <a:p>
              <a:pPr algn="ctr"/>
              <a:r>
                <a:rPr lang="en-US" dirty="0"/>
                <a:t>e</a:t>
              </a:r>
            </a:p>
          </p:txBody>
        </p:sp>
        <p:sp>
          <p:nvSpPr>
            <p:cNvPr id="10" name="TextBox 9">
              <a:extLst>
                <a:ext uri="{FF2B5EF4-FFF2-40B4-BE49-F238E27FC236}">
                  <a16:creationId xmlns:a16="http://schemas.microsoft.com/office/drawing/2014/main" id="{BF5C0574-8C65-B412-0E4A-2B6A4D05CA5C}"/>
                </a:ext>
              </a:extLst>
            </p:cNvPr>
            <p:cNvSpPr txBox="1"/>
            <p:nvPr/>
          </p:nvSpPr>
          <p:spPr>
            <a:xfrm>
              <a:off x="3840163" y="3229012"/>
              <a:ext cx="635000" cy="369332"/>
            </a:xfrm>
            <a:prstGeom prst="rect">
              <a:avLst/>
            </a:prstGeom>
            <a:noFill/>
          </p:spPr>
          <p:txBody>
            <a:bodyPr wrap="square" rtlCol="0">
              <a:spAutoFit/>
            </a:bodyPr>
            <a:lstStyle/>
            <a:p>
              <a:pPr algn="ctr"/>
              <a:r>
                <a:rPr lang="en-US" dirty="0"/>
                <a:t>c</a:t>
              </a:r>
            </a:p>
          </p:txBody>
        </p:sp>
        <p:sp>
          <p:nvSpPr>
            <p:cNvPr id="11" name="TextBox 10">
              <a:extLst>
                <a:ext uri="{FF2B5EF4-FFF2-40B4-BE49-F238E27FC236}">
                  <a16:creationId xmlns:a16="http://schemas.microsoft.com/office/drawing/2014/main" id="{5A8F7963-76A5-7BC1-A74D-3E39E6D7734D}"/>
                </a:ext>
              </a:extLst>
            </p:cNvPr>
            <p:cNvSpPr txBox="1"/>
            <p:nvPr/>
          </p:nvSpPr>
          <p:spPr>
            <a:xfrm>
              <a:off x="3273426" y="3827282"/>
              <a:ext cx="635000" cy="369332"/>
            </a:xfrm>
            <a:prstGeom prst="rect">
              <a:avLst/>
            </a:prstGeom>
            <a:noFill/>
          </p:spPr>
          <p:txBody>
            <a:bodyPr wrap="square" rtlCol="0">
              <a:spAutoFit/>
            </a:bodyPr>
            <a:lstStyle/>
            <a:p>
              <a:pPr algn="ctr"/>
              <a:r>
                <a:rPr lang="en-US" dirty="0"/>
                <a:t>f</a:t>
              </a:r>
            </a:p>
          </p:txBody>
        </p:sp>
        <p:sp>
          <p:nvSpPr>
            <p:cNvPr id="12" name="TextBox 11">
              <a:extLst>
                <a:ext uri="{FF2B5EF4-FFF2-40B4-BE49-F238E27FC236}">
                  <a16:creationId xmlns:a16="http://schemas.microsoft.com/office/drawing/2014/main" id="{42B57933-DC5B-8824-6A58-0E660176D787}"/>
                </a:ext>
              </a:extLst>
            </p:cNvPr>
            <p:cNvSpPr txBox="1"/>
            <p:nvPr/>
          </p:nvSpPr>
          <p:spPr>
            <a:xfrm>
              <a:off x="4406901" y="3827282"/>
              <a:ext cx="635000" cy="369332"/>
            </a:xfrm>
            <a:prstGeom prst="rect">
              <a:avLst/>
            </a:prstGeom>
            <a:noFill/>
          </p:spPr>
          <p:txBody>
            <a:bodyPr wrap="square" rtlCol="0">
              <a:spAutoFit/>
            </a:bodyPr>
            <a:lstStyle/>
            <a:p>
              <a:pPr algn="ctr"/>
              <a:r>
                <a:rPr lang="en-US" dirty="0"/>
                <a:t>g</a:t>
              </a:r>
            </a:p>
          </p:txBody>
        </p:sp>
        <p:cxnSp>
          <p:nvCxnSpPr>
            <p:cNvPr id="15" name="Straight Arrow Connector 14">
              <a:extLst>
                <a:ext uri="{FF2B5EF4-FFF2-40B4-BE49-F238E27FC236}">
                  <a16:creationId xmlns:a16="http://schemas.microsoft.com/office/drawing/2014/main" id="{911EFFD4-5AC8-0841-7CA1-DD3CD7562E13}"/>
                </a:ext>
              </a:extLst>
            </p:cNvPr>
            <p:cNvCxnSpPr>
              <a:stCxn id="3" idx="2"/>
              <a:endCxn id="5" idx="3"/>
            </p:cNvCxnSpPr>
            <p:nvPr/>
          </p:nvCxnSpPr>
          <p:spPr>
            <a:xfrm flipH="1">
              <a:off x="2490789" y="3141144"/>
              <a:ext cx="652462" cy="272534"/>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908ACB3B-AE5E-13B6-E980-6D83205E87D4}"/>
                </a:ext>
              </a:extLst>
            </p:cNvPr>
            <p:cNvCxnSpPr>
              <a:cxnSpLocks/>
              <a:stCxn id="3" idx="2"/>
              <a:endCxn id="10" idx="1"/>
            </p:cNvCxnSpPr>
            <p:nvPr/>
          </p:nvCxnSpPr>
          <p:spPr>
            <a:xfrm>
              <a:off x="3143251" y="3141144"/>
              <a:ext cx="696912" cy="272534"/>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B580D40E-09C4-C241-6E83-5963F23196C5}"/>
                </a:ext>
              </a:extLst>
            </p:cNvPr>
            <p:cNvCxnSpPr>
              <a:cxnSpLocks/>
              <a:stCxn id="5" idx="2"/>
              <a:endCxn id="8" idx="3"/>
            </p:cNvCxnSpPr>
            <p:nvPr/>
          </p:nvCxnSpPr>
          <p:spPr>
            <a:xfrm flipH="1">
              <a:off x="1879601" y="3598344"/>
              <a:ext cx="293688" cy="413604"/>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0F2D4F7E-88E4-7D4F-9450-F9B954FE15F6}"/>
                </a:ext>
              </a:extLst>
            </p:cNvPr>
            <p:cNvCxnSpPr>
              <a:cxnSpLocks/>
              <a:stCxn id="5" idx="2"/>
              <a:endCxn id="9" idx="1"/>
            </p:cNvCxnSpPr>
            <p:nvPr/>
          </p:nvCxnSpPr>
          <p:spPr>
            <a:xfrm>
              <a:off x="2173289" y="3598344"/>
              <a:ext cx="293687" cy="413604"/>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2" name="Straight Arrow Connector 31">
              <a:extLst>
                <a:ext uri="{FF2B5EF4-FFF2-40B4-BE49-F238E27FC236}">
                  <a16:creationId xmlns:a16="http://schemas.microsoft.com/office/drawing/2014/main" id="{269A2A3A-9FE9-0773-8DB4-823360768716}"/>
                </a:ext>
              </a:extLst>
            </p:cNvPr>
            <p:cNvCxnSpPr>
              <a:cxnSpLocks/>
              <a:stCxn id="10" idx="2"/>
              <a:endCxn id="11" idx="3"/>
            </p:cNvCxnSpPr>
            <p:nvPr/>
          </p:nvCxnSpPr>
          <p:spPr>
            <a:xfrm flipH="1">
              <a:off x="3908426" y="3598344"/>
              <a:ext cx="249237" cy="413604"/>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5" name="Straight Arrow Connector 34">
              <a:extLst>
                <a:ext uri="{FF2B5EF4-FFF2-40B4-BE49-F238E27FC236}">
                  <a16:creationId xmlns:a16="http://schemas.microsoft.com/office/drawing/2014/main" id="{F08CAC07-DAE7-1D25-EE51-4204BBC8F53C}"/>
                </a:ext>
              </a:extLst>
            </p:cNvPr>
            <p:cNvCxnSpPr>
              <a:cxnSpLocks/>
              <a:stCxn id="10" idx="2"/>
              <a:endCxn id="12" idx="1"/>
            </p:cNvCxnSpPr>
            <p:nvPr/>
          </p:nvCxnSpPr>
          <p:spPr>
            <a:xfrm>
              <a:off x="4157663" y="3598344"/>
              <a:ext cx="249238" cy="413604"/>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grpSp>
      <p:sp>
        <p:nvSpPr>
          <p:cNvPr id="39" name="Rectangle 38">
            <a:extLst>
              <a:ext uri="{FF2B5EF4-FFF2-40B4-BE49-F238E27FC236}">
                <a16:creationId xmlns:a16="http://schemas.microsoft.com/office/drawing/2014/main" id="{5E9130DC-1C0B-EAEB-A0A8-2B84282E0190}"/>
              </a:ext>
            </a:extLst>
          </p:cNvPr>
          <p:cNvSpPr/>
          <p:nvPr/>
        </p:nvSpPr>
        <p:spPr>
          <a:xfrm>
            <a:off x="478822" y="4133673"/>
            <a:ext cx="8186357" cy="530145"/>
          </a:xfrm>
          <a:prstGeom prst="rect">
            <a:avLst/>
          </a:prstGeom>
        </p:spPr>
        <p:txBody>
          <a:bodyPr wrap="square">
            <a:spAutoFit/>
          </a:bodyPr>
          <a:lstStyle/>
          <a:p>
            <a:pPr>
              <a:lnSpc>
                <a:spcPct val="150000"/>
              </a:lnSpc>
            </a:pPr>
            <a:r>
              <a:rPr lang="en-US" sz="2100" dirty="0">
                <a:latin typeface="Helvetica" pitchFamily="2" charset="0"/>
                <a:cs typeface="Arial" panose="020B0604020202020204" pitchFamily="34" charset="0"/>
              </a:rPr>
              <a:t>Need general tries but unclear how to do query processing on tries.</a:t>
            </a:r>
          </a:p>
        </p:txBody>
      </p:sp>
    </p:spTree>
    <p:custDataLst>
      <p:tags r:id="rId1"/>
    </p:custDataLst>
    <p:extLst>
      <p:ext uri="{BB962C8B-B14F-4D97-AF65-F5344CB8AC3E}">
        <p14:creationId xmlns:p14="http://schemas.microsoft.com/office/powerpoint/2010/main" val="303308160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39"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3130F25C-FC27-4143-ACE5-A9DA5A864F51}"/>
              </a:ext>
            </a:extLst>
          </p:cNvPr>
          <p:cNvCxnSpPr/>
          <p:nvPr/>
        </p:nvCxnSpPr>
        <p:spPr>
          <a:xfrm>
            <a:off x="-6511" y="664644"/>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8D7CF6F-15E9-BC00-8A48-54CCAF14A233}"/>
              </a:ext>
            </a:extLst>
          </p:cNvPr>
          <p:cNvSpPr txBox="1"/>
          <p:nvPr/>
        </p:nvSpPr>
        <p:spPr>
          <a:xfrm>
            <a:off x="-6511" y="0"/>
            <a:ext cx="9089425" cy="646331"/>
          </a:xfrm>
          <a:prstGeom prst="rect">
            <a:avLst/>
          </a:prstGeom>
          <a:noFill/>
          <a:effectLst/>
        </p:spPr>
        <p:txBody>
          <a:bodyPr wrap="square" rtlCol="0">
            <a:spAutoFit/>
          </a:bodyPr>
          <a:lstStyle/>
          <a:p>
            <a:pPr marL="274320" indent="-457200"/>
            <a:r>
              <a:rPr lang="en-US" sz="3600" kern="0" dirty="0">
                <a:solidFill>
                  <a:srgbClr val="000000"/>
                </a:solidFill>
                <a:latin typeface="Helvetica" pitchFamily="2" charset="0"/>
                <a:cs typeface="Arial" panose="020B0604020202020204" pitchFamily="34" charset="0"/>
              </a:rPr>
              <a:t>Example Microbenchmark Experiment</a:t>
            </a:r>
            <a:endParaRPr lang="en-US" sz="3600" dirty="0">
              <a:latin typeface="Helvetica" pitchFamily="2" charset="0"/>
              <a:cs typeface="Arial" panose="020B0604020202020204" pitchFamily="34" charset="0"/>
            </a:endParaRPr>
          </a:p>
        </p:txBody>
      </p:sp>
      <p:sp>
        <p:nvSpPr>
          <p:cNvPr id="4" name="TextBox 3">
            <a:extLst>
              <a:ext uri="{FF2B5EF4-FFF2-40B4-BE49-F238E27FC236}">
                <a16:creationId xmlns:a16="http://schemas.microsoft.com/office/drawing/2014/main" id="{E8F81275-B9B1-7271-3BCB-897E455C0FA4}"/>
              </a:ext>
            </a:extLst>
          </p:cNvPr>
          <p:cNvSpPr txBox="1"/>
          <p:nvPr/>
        </p:nvSpPr>
        <p:spPr>
          <a:xfrm>
            <a:off x="0" y="682958"/>
            <a:ext cx="8612099" cy="1227516"/>
          </a:xfrm>
          <a:prstGeom prst="rect">
            <a:avLst/>
          </a:prstGeom>
          <a:noFill/>
        </p:spPr>
        <p:txBody>
          <a:bodyPr wrap="square" rtlCol="0">
            <a:spAutoFit/>
          </a:bodyPr>
          <a:lstStyle/>
          <a:p>
            <a:pPr>
              <a:lnSpc>
                <a:spcPct val="150000"/>
              </a:lnSpc>
            </a:pPr>
            <a:r>
              <a:rPr lang="en-US" sz="1700" dirty="0">
                <a:latin typeface="Consolas"/>
                <a:cs typeface="Consolas"/>
              </a:rPr>
              <a:t>MATCH (</a:t>
            </a:r>
            <a:r>
              <a:rPr lang="en-US" sz="1700" dirty="0" err="1">
                <a:latin typeface="Consolas"/>
                <a:cs typeface="Consolas"/>
              </a:rPr>
              <a:t>a:Comment</a:t>
            </a:r>
            <a:r>
              <a:rPr lang="en-US" sz="1700" dirty="0">
                <a:latin typeface="Consolas"/>
                <a:cs typeface="Consolas"/>
              </a:rPr>
              <a:t>)&lt;-[:Likes]-(</a:t>
            </a:r>
            <a:r>
              <a:rPr lang="en-US" sz="1700" dirty="0" err="1">
                <a:latin typeface="Consolas"/>
                <a:cs typeface="Consolas"/>
              </a:rPr>
              <a:t>b:Person</a:t>
            </a:r>
            <a:r>
              <a:rPr lang="en-US" sz="1700" dirty="0">
                <a:latin typeface="Consolas"/>
                <a:cs typeface="Consolas"/>
              </a:rPr>
              <a:t>)-[:Likes]-&gt;</a:t>
            </a:r>
            <a:r>
              <a:rPr lang="en-US" sz="1700" dirty="0">
                <a:latin typeface="Consolas"/>
                <a:cs typeface="Consolas"/>
                <a:sym typeface="Wingdings" pitchFamily="2" charset="2"/>
              </a:rPr>
              <a:t>(</a:t>
            </a:r>
            <a:r>
              <a:rPr lang="en-US" sz="1700" dirty="0" err="1">
                <a:latin typeface="Consolas"/>
                <a:cs typeface="Consolas"/>
                <a:sym typeface="Wingdings" pitchFamily="2" charset="2"/>
              </a:rPr>
              <a:t>c:Comment</a:t>
            </a:r>
            <a:r>
              <a:rPr lang="en-US" sz="1700" dirty="0">
                <a:latin typeface="Consolas"/>
                <a:cs typeface="Consolas"/>
                <a:sym typeface="Wingdings" pitchFamily="2" charset="2"/>
              </a:rPr>
              <a:t>)</a:t>
            </a:r>
            <a:endParaRPr lang="en-US" sz="1700" dirty="0">
              <a:latin typeface="Consolas"/>
              <a:cs typeface="Consolas"/>
            </a:endParaRPr>
          </a:p>
          <a:p>
            <a:pPr>
              <a:lnSpc>
                <a:spcPct val="150000"/>
              </a:lnSpc>
            </a:pPr>
            <a:r>
              <a:rPr lang="en-US" sz="1700" dirty="0">
                <a:latin typeface="Consolas"/>
                <a:cs typeface="Consolas"/>
              </a:rPr>
              <a:t>WHERE </a:t>
            </a:r>
            <a:r>
              <a:rPr lang="en-US" sz="1700" dirty="0" err="1">
                <a:latin typeface="Consolas"/>
                <a:cs typeface="Consolas"/>
              </a:rPr>
              <a:t>b.ID</a:t>
            </a:r>
            <a:r>
              <a:rPr lang="en-US" sz="1700" dirty="0">
                <a:latin typeface="Consolas"/>
                <a:cs typeface="Consolas"/>
              </a:rPr>
              <a:t> &lt; X</a:t>
            </a:r>
          </a:p>
          <a:p>
            <a:pPr>
              <a:lnSpc>
                <a:spcPct val="150000"/>
              </a:lnSpc>
            </a:pPr>
            <a:r>
              <a:rPr lang="en-US" sz="1700" dirty="0">
                <a:latin typeface="Consolas"/>
                <a:cs typeface="Consolas"/>
              </a:rPr>
              <a:t>RETURN min(</a:t>
            </a:r>
            <a:r>
              <a:rPr lang="en-US" sz="1700" dirty="0" err="1">
                <a:latin typeface="Consolas"/>
                <a:cs typeface="Consolas"/>
              </a:rPr>
              <a:t>a.ID</a:t>
            </a:r>
            <a:r>
              <a:rPr lang="en-US" sz="1700" dirty="0">
                <a:latin typeface="Consolas"/>
                <a:cs typeface="Consolas"/>
              </a:rPr>
              <a:t>), min(</a:t>
            </a:r>
            <a:r>
              <a:rPr lang="en-US" sz="1700" dirty="0" err="1">
                <a:latin typeface="Consolas"/>
                <a:cs typeface="Consolas"/>
              </a:rPr>
              <a:t>b.ID</a:t>
            </a:r>
            <a:r>
              <a:rPr lang="en-US" sz="1700" dirty="0">
                <a:latin typeface="Consolas"/>
                <a:cs typeface="Consolas"/>
              </a:rPr>
              <a:t>), min(</a:t>
            </a:r>
            <a:r>
              <a:rPr lang="en-US" sz="1700" dirty="0" err="1">
                <a:latin typeface="Consolas"/>
                <a:cs typeface="Consolas"/>
              </a:rPr>
              <a:t>c.ID</a:t>
            </a:r>
            <a:r>
              <a:rPr lang="en-US" sz="1700" dirty="0">
                <a:latin typeface="Consolas"/>
                <a:cs typeface="Consolas"/>
              </a:rPr>
              <a:t>)</a:t>
            </a:r>
          </a:p>
        </p:txBody>
      </p:sp>
      <p:sp>
        <p:nvSpPr>
          <p:cNvPr id="18" name="Rectangle 17">
            <a:extLst>
              <a:ext uri="{FF2B5EF4-FFF2-40B4-BE49-F238E27FC236}">
                <a16:creationId xmlns:a16="http://schemas.microsoft.com/office/drawing/2014/main" id="{60C0647B-DC95-1AE7-09A0-4B5AFD776F43}"/>
              </a:ext>
            </a:extLst>
          </p:cNvPr>
          <p:cNvSpPr/>
          <p:nvPr/>
        </p:nvSpPr>
        <p:spPr>
          <a:xfrm>
            <a:off x="0" y="1805007"/>
            <a:ext cx="9082914" cy="1014893"/>
          </a:xfrm>
          <a:prstGeom prst="rect">
            <a:avLst/>
          </a:prstGeom>
        </p:spPr>
        <p:txBody>
          <a:bodyPr wrap="square">
            <a:spAutoFit/>
          </a:bodyPr>
          <a:lstStyle/>
          <a:p>
            <a:pPr marL="457200" indent="-457200">
              <a:lnSpc>
                <a:spcPct val="150000"/>
              </a:lnSpc>
              <a:buFont typeface="Wingdings" pitchFamily="2" charset="2"/>
              <a:buChar char="Ø"/>
            </a:pPr>
            <a:r>
              <a:rPr lang="en-US" sz="2100" dirty="0">
                <a:latin typeface="Helvetica" pitchFamily="2" charset="0"/>
                <a:cs typeface="Arial" panose="020B0604020202020204" pitchFamily="34" charset="0"/>
              </a:rPr>
              <a:t>LDBC 100: 220M Comments &amp; 0.5M Person nodes, 242M Likes edges</a:t>
            </a:r>
          </a:p>
          <a:p>
            <a:pPr marL="457200" indent="-457200">
              <a:lnSpc>
                <a:spcPct val="150000"/>
              </a:lnSpc>
              <a:buFont typeface="Wingdings" pitchFamily="2" charset="2"/>
              <a:buChar char="Ø"/>
            </a:pPr>
            <a:r>
              <a:rPr lang="en-US" sz="2100" dirty="0">
                <a:latin typeface="Helvetica" pitchFamily="2" charset="0"/>
                <a:cs typeface="Arial" panose="020B0604020202020204" pitchFamily="34" charset="0"/>
              </a:rPr>
              <a:t>8 threads, 64GB RAM</a:t>
            </a:r>
          </a:p>
        </p:txBody>
      </p:sp>
      <p:graphicFrame>
        <p:nvGraphicFramePr>
          <p:cNvPr id="19" name="Table 27">
            <a:extLst>
              <a:ext uri="{FF2B5EF4-FFF2-40B4-BE49-F238E27FC236}">
                <a16:creationId xmlns:a16="http://schemas.microsoft.com/office/drawing/2014/main" id="{10C3F0D5-912F-3F90-F678-EF317175CFC2}"/>
              </a:ext>
            </a:extLst>
          </p:cNvPr>
          <p:cNvGraphicFramePr>
            <a:graphicFrameLocks noGrp="1"/>
          </p:cNvGraphicFramePr>
          <p:nvPr/>
        </p:nvGraphicFramePr>
        <p:xfrm>
          <a:off x="226187" y="2970532"/>
          <a:ext cx="3429000" cy="2225040"/>
        </p:xfrm>
        <a:graphic>
          <a:graphicData uri="http://schemas.openxmlformats.org/drawingml/2006/table">
            <a:tbl>
              <a:tblPr firstRow="1" bandRow="1">
                <a:tableStyleId>{2D5ABB26-0587-4C30-8999-92F81FD0307C}</a:tableStyleId>
              </a:tblPr>
              <a:tblGrid>
                <a:gridCol w="1143000">
                  <a:extLst>
                    <a:ext uri="{9D8B030D-6E8A-4147-A177-3AD203B41FA5}">
                      <a16:colId xmlns:a16="http://schemas.microsoft.com/office/drawing/2014/main" val="3798868310"/>
                    </a:ext>
                  </a:extLst>
                </a:gridCol>
                <a:gridCol w="1143000">
                  <a:extLst>
                    <a:ext uri="{9D8B030D-6E8A-4147-A177-3AD203B41FA5}">
                      <a16:colId xmlns:a16="http://schemas.microsoft.com/office/drawing/2014/main" val="1208574387"/>
                    </a:ext>
                  </a:extLst>
                </a:gridCol>
                <a:gridCol w="1143000">
                  <a:extLst>
                    <a:ext uri="{9D8B030D-6E8A-4147-A177-3AD203B41FA5}">
                      <a16:colId xmlns:a16="http://schemas.microsoft.com/office/drawing/2014/main" val="1722236343"/>
                    </a:ext>
                  </a:extLst>
                </a:gridCol>
              </a:tblGrid>
              <a:tr h="370840">
                <a:tc>
                  <a:txBody>
                    <a:bodyPr/>
                    <a:lstStyle/>
                    <a:p>
                      <a:r>
                        <a:rPr lang="en-US" dirty="0"/>
                        <a:t>Selectivity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kern="0" dirty="0" err="1">
                          <a:solidFill>
                            <a:srgbClr val="000000"/>
                          </a:solidFill>
                          <a:latin typeface="Helvetica" pitchFamily="2" charset="0"/>
                          <a:cs typeface="Arial" panose="020B0604020202020204" pitchFamily="34" charset="0"/>
                        </a:rPr>
                        <a:t>K</a:t>
                      </a:r>
                      <a:r>
                        <a:rPr lang="en-US" sz="1800" dirty="0" err="1">
                          <a:solidFill>
                            <a:srgbClr val="000000"/>
                          </a:solidFill>
                          <a:effectLst/>
                          <a:latin typeface="Helvetica" pitchFamily="2" charset="0"/>
                        </a:rPr>
                        <a:t>ù</a:t>
                      </a:r>
                      <a:r>
                        <a:rPr lang="en-US" sz="1800" dirty="0" err="1">
                          <a:solidFill>
                            <a:srgbClr val="000000"/>
                          </a:solidFill>
                          <a:latin typeface="Helvetica" pitchFamily="2" charset="0"/>
                        </a:rPr>
                        <a:t>zu</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Umbra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31902963"/>
                  </a:ext>
                </a:extLst>
              </a:tr>
              <a:tr h="370840">
                <a:tc>
                  <a:txBody>
                    <a:bodyPr/>
                    <a:lstStyle/>
                    <a:p>
                      <a:r>
                        <a:rPr lang="en-US" dirty="0"/>
                        <a:t>0.01%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0.33s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1.90s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12324213"/>
                  </a:ext>
                </a:extLst>
              </a:tr>
              <a:tr h="370840">
                <a:tc>
                  <a:txBody>
                    <a:bodyPr/>
                    <a:lstStyle/>
                    <a:p>
                      <a:r>
                        <a:rPr lang="en-US" dirty="0"/>
                        <a:t>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0.41s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4.05s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32317746"/>
                  </a:ext>
                </a:extLst>
              </a:tr>
              <a:tr h="370840">
                <a:tc>
                  <a:txBody>
                    <a:bodyPr/>
                    <a:lstStyle/>
                    <a:p>
                      <a:r>
                        <a:rPr lang="en-US"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0.96s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12.30s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59133042"/>
                  </a:ext>
                </a:extLst>
              </a:tr>
              <a:tr h="370840">
                <a:tc>
                  <a:txBody>
                    <a:bodyPr/>
                    <a:lstStyle/>
                    <a:p>
                      <a:r>
                        <a:rPr lang="en-US" dirty="0"/>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3.89s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230.35s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15199976"/>
                  </a:ext>
                </a:extLst>
              </a:tr>
              <a:tr h="370840">
                <a:tc>
                  <a:txBody>
                    <a:bodyPr/>
                    <a:lstStyle/>
                    <a:p>
                      <a:r>
                        <a:rPr lang="en-US" dirty="0"/>
                        <a:t>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1" dirty="0"/>
                        <a:t>31.98s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TO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01832089"/>
                  </a:ext>
                </a:extLst>
              </a:tr>
            </a:tbl>
          </a:graphicData>
        </a:graphic>
      </p:graphicFrame>
      <p:grpSp>
        <p:nvGrpSpPr>
          <p:cNvPr id="31" name="Group 30">
            <a:extLst>
              <a:ext uri="{FF2B5EF4-FFF2-40B4-BE49-F238E27FC236}">
                <a16:creationId xmlns:a16="http://schemas.microsoft.com/office/drawing/2014/main" id="{EB9D2C38-E56A-2A8A-4325-236FEE3BD580}"/>
              </a:ext>
            </a:extLst>
          </p:cNvPr>
          <p:cNvGrpSpPr/>
          <p:nvPr/>
        </p:nvGrpSpPr>
        <p:grpSpPr>
          <a:xfrm>
            <a:off x="5991414" y="2480797"/>
            <a:ext cx="2299969" cy="3204510"/>
            <a:chOff x="6114982" y="2627044"/>
            <a:chExt cx="2299969" cy="3204510"/>
          </a:xfrm>
        </p:grpSpPr>
        <p:pic>
          <p:nvPicPr>
            <p:cNvPr id="29" name="Picture 28">
              <a:hlinkClick r:id="rId4"/>
              <a:extLst>
                <a:ext uri="{FF2B5EF4-FFF2-40B4-BE49-F238E27FC236}">
                  <a16:creationId xmlns:a16="http://schemas.microsoft.com/office/drawing/2014/main" id="{C5EC42DA-58B6-DDD2-FDEA-994090B55CAA}"/>
                </a:ext>
              </a:extLst>
            </p:cNvPr>
            <p:cNvPicPr>
              <a:picLocks noChangeAspect="1"/>
            </p:cNvPicPr>
            <p:nvPr/>
          </p:nvPicPr>
          <p:blipFill>
            <a:blip r:embed="rId5"/>
            <a:stretch>
              <a:fillRect/>
            </a:stretch>
          </p:blipFill>
          <p:spPr>
            <a:xfrm>
              <a:off x="6114982" y="2627044"/>
              <a:ext cx="2299969" cy="2939438"/>
            </a:xfrm>
            <a:prstGeom prst="rect">
              <a:avLst/>
            </a:prstGeom>
          </p:spPr>
        </p:pic>
        <p:sp>
          <p:nvSpPr>
            <p:cNvPr id="30" name="Rectangle 29">
              <a:extLst>
                <a:ext uri="{FF2B5EF4-FFF2-40B4-BE49-F238E27FC236}">
                  <a16:creationId xmlns:a16="http://schemas.microsoft.com/office/drawing/2014/main" id="{127D8605-8864-B97C-30BF-59FD7717F4A6}"/>
                </a:ext>
              </a:extLst>
            </p:cNvPr>
            <p:cNvSpPr/>
            <p:nvPr/>
          </p:nvSpPr>
          <p:spPr>
            <a:xfrm>
              <a:off x="6336601" y="5301409"/>
              <a:ext cx="1868285" cy="530145"/>
            </a:xfrm>
            <a:prstGeom prst="rect">
              <a:avLst/>
            </a:prstGeom>
          </p:spPr>
          <p:txBody>
            <a:bodyPr wrap="square">
              <a:spAutoFit/>
            </a:bodyPr>
            <a:lstStyle/>
            <a:p>
              <a:pPr algn="ctr">
                <a:lnSpc>
                  <a:spcPct val="150000"/>
                </a:lnSpc>
              </a:pPr>
              <a:r>
                <a:rPr lang="en-US" sz="2100" dirty="0">
                  <a:latin typeface="Helvetica" pitchFamily="2" charset="0"/>
                  <a:cs typeface="Arial" panose="020B0604020202020204" pitchFamily="34" charset="0"/>
                </a:rPr>
                <a:t>CIDR ‘23</a:t>
              </a:r>
            </a:p>
          </p:txBody>
        </p:sp>
      </p:grpSp>
      <p:sp>
        <p:nvSpPr>
          <p:cNvPr id="2" name="Rectangle 1">
            <a:extLst>
              <a:ext uri="{FF2B5EF4-FFF2-40B4-BE49-F238E27FC236}">
                <a16:creationId xmlns:a16="http://schemas.microsoft.com/office/drawing/2014/main" id="{861732B7-6E4D-5306-2941-65F287162DD3}"/>
              </a:ext>
            </a:extLst>
          </p:cNvPr>
          <p:cNvSpPr/>
          <p:nvPr/>
        </p:nvSpPr>
        <p:spPr>
          <a:xfrm>
            <a:off x="-6511" y="5780490"/>
            <a:ext cx="9082914" cy="530145"/>
          </a:xfrm>
          <a:prstGeom prst="rect">
            <a:avLst/>
          </a:prstGeom>
        </p:spPr>
        <p:txBody>
          <a:bodyPr wrap="square">
            <a:spAutoFit/>
          </a:bodyPr>
          <a:lstStyle/>
          <a:p>
            <a:pPr marL="457200" indent="-457200">
              <a:lnSpc>
                <a:spcPct val="150000"/>
              </a:lnSpc>
              <a:buFont typeface="Wingdings" pitchFamily="2" charset="2"/>
              <a:buChar char="Ø"/>
            </a:pPr>
            <a:r>
              <a:rPr lang="en-US" sz="2100" dirty="0">
                <a:latin typeface="Helvetica" pitchFamily="2" charset="0"/>
                <a:cs typeface="Arial" panose="020B0604020202020204" pitchFamily="34" charset="0"/>
              </a:rPr>
              <a:t>Further advanced join techniques for “cyclic” patterns in the paper…</a:t>
            </a:r>
          </a:p>
        </p:txBody>
      </p:sp>
    </p:spTree>
    <p:custDataLst>
      <p:tags r:id="rId1"/>
    </p:custDataLst>
    <p:extLst>
      <p:ext uri="{BB962C8B-B14F-4D97-AF65-F5344CB8AC3E}">
        <p14:creationId xmlns:p14="http://schemas.microsoft.com/office/powerpoint/2010/main" val="163022413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3504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a:xfrm>
            <a:off x="7003891" y="6588680"/>
            <a:ext cx="2133600" cy="365125"/>
          </a:xfrm>
        </p:spPr>
        <p:txBody>
          <a:bodyPr/>
          <a:lstStyle/>
          <a:p>
            <a:fld id="{65CC13EC-677E-384F-B278-2939878C589F}" type="slidenum">
              <a:rPr lang="en-US" smtClean="0"/>
              <a:t>37</a:t>
            </a:fld>
            <a:endParaRPr lang="en-US"/>
          </a:p>
        </p:txBody>
      </p:sp>
      <p:sp>
        <p:nvSpPr>
          <p:cNvPr id="16" name="TextBox 15">
            <a:extLst>
              <a:ext uri="{FF2B5EF4-FFF2-40B4-BE49-F238E27FC236}">
                <a16:creationId xmlns:a16="http://schemas.microsoft.com/office/drawing/2014/main" id="{70B28615-162E-0446-97BA-6A74199ED555}"/>
              </a:ext>
            </a:extLst>
          </p:cNvPr>
          <p:cNvSpPr txBox="1"/>
          <p:nvPr/>
        </p:nvSpPr>
        <p:spPr>
          <a:xfrm>
            <a:off x="24111" y="-10993"/>
            <a:ext cx="9258085" cy="523220"/>
          </a:xfrm>
          <a:prstGeom prst="rect">
            <a:avLst/>
          </a:prstGeom>
          <a:noFill/>
        </p:spPr>
        <p:txBody>
          <a:bodyPr wrap="square" rtlCol="0">
            <a:spAutoFit/>
          </a:bodyPr>
          <a:lstStyle/>
          <a:p>
            <a:pPr marL="274320" indent="-457200"/>
            <a:r>
              <a:rPr lang="en-US" sz="2800" kern="0" dirty="0">
                <a:latin typeface="Arial"/>
                <a:cs typeface="Arial"/>
              </a:rPr>
              <a:t>Further Value Repetitions</a:t>
            </a:r>
            <a:endParaRPr lang="en-US" sz="2800" dirty="0">
              <a:latin typeface="Arial" panose="020B0604020202020204" pitchFamily="34" charset="0"/>
              <a:cs typeface="Arial" panose="020B0604020202020204" pitchFamily="34" charset="0"/>
            </a:endParaRPr>
          </a:p>
        </p:txBody>
      </p:sp>
      <p:grpSp>
        <p:nvGrpSpPr>
          <p:cNvPr id="19" name="Group 18">
            <a:extLst>
              <a:ext uri="{FF2B5EF4-FFF2-40B4-BE49-F238E27FC236}">
                <a16:creationId xmlns:a16="http://schemas.microsoft.com/office/drawing/2014/main" id="{169F048F-F147-5749-86C5-32E21069966B}"/>
              </a:ext>
            </a:extLst>
          </p:cNvPr>
          <p:cNvGrpSpPr/>
          <p:nvPr/>
        </p:nvGrpSpPr>
        <p:grpSpPr>
          <a:xfrm>
            <a:off x="142032" y="683971"/>
            <a:ext cx="4507234" cy="922560"/>
            <a:chOff x="220440" y="1015608"/>
            <a:chExt cx="4507234" cy="922560"/>
          </a:xfrm>
        </p:grpSpPr>
        <p:sp>
          <p:nvSpPr>
            <p:cNvPr id="8" name="TextBox 7">
              <a:extLst>
                <a:ext uri="{FF2B5EF4-FFF2-40B4-BE49-F238E27FC236}">
                  <a16:creationId xmlns:a16="http://schemas.microsoft.com/office/drawing/2014/main" id="{740527AC-CAF8-7148-B2D3-489FAD2D3331}"/>
                </a:ext>
              </a:extLst>
            </p:cNvPr>
            <p:cNvSpPr txBox="1"/>
            <p:nvPr/>
          </p:nvSpPr>
          <p:spPr>
            <a:xfrm>
              <a:off x="220440" y="1015608"/>
              <a:ext cx="4507234" cy="922560"/>
            </a:xfrm>
            <a:prstGeom prst="rect">
              <a:avLst/>
            </a:prstGeom>
            <a:noFill/>
          </p:spPr>
          <p:txBody>
            <a:bodyPr wrap="square" rtlCol="0">
              <a:spAutoFit/>
            </a:bodyPr>
            <a:lstStyle/>
            <a:p>
              <a:pPr>
                <a:lnSpc>
                  <a:spcPct val="150000"/>
                </a:lnSpc>
              </a:pPr>
              <a:r>
                <a:rPr lang="en-US" sz="1900" dirty="0">
                  <a:latin typeface="Consolas"/>
                  <a:cs typeface="Consolas"/>
                </a:rPr>
                <a:t>MATCH </a:t>
              </a:r>
            </a:p>
            <a:p>
              <a:pPr>
                <a:lnSpc>
                  <a:spcPct val="150000"/>
                </a:lnSpc>
              </a:pPr>
              <a:r>
                <a:rPr lang="en-US" sz="1900" dirty="0">
                  <a:latin typeface="Consolas"/>
                  <a:cs typeface="Consolas"/>
                </a:rPr>
                <a:t>WHERE </a:t>
              </a:r>
              <a:r>
                <a:rPr lang="en-US" sz="1900" dirty="0" err="1">
                  <a:latin typeface="Consolas"/>
                  <a:cs typeface="Consolas"/>
                </a:rPr>
                <a:t>a.cntr</a:t>
              </a:r>
              <a:r>
                <a:rPr lang="en-US" sz="1900" dirty="0">
                  <a:latin typeface="Consolas"/>
                  <a:cs typeface="Consolas"/>
                </a:rPr>
                <a:t>=‘US’ &amp; </a:t>
              </a:r>
              <a:r>
                <a:rPr lang="en-US" sz="1900" dirty="0" err="1">
                  <a:latin typeface="Consolas"/>
                  <a:cs typeface="Consolas"/>
                </a:rPr>
                <a:t>e.cntr</a:t>
              </a:r>
              <a:r>
                <a:rPr lang="en-US" sz="1900" dirty="0">
                  <a:latin typeface="Consolas"/>
                  <a:cs typeface="Consolas"/>
                </a:rPr>
                <a:t>=‘CAN’</a:t>
              </a:r>
            </a:p>
          </p:txBody>
        </p:sp>
        <p:sp>
          <p:nvSpPr>
            <p:cNvPr id="5" name="Oval 4">
              <a:extLst>
                <a:ext uri="{FF2B5EF4-FFF2-40B4-BE49-F238E27FC236}">
                  <a16:creationId xmlns:a16="http://schemas.microsoft.com/office/drawing/2014/main" id="{093845A2-EA63-2A48-96FB-89A8BDD09BE2}"/>
                </a:ext>
              </a:extLst>
            </p:cNvPr>
            <p:cNvSpPr/>
            <p:nvPr/>
          </p:nvSpPr>
          <p:spPr>
            <a:xfrm>
              <a:off x="1311894"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a</a:t>
              </a:r>
            </a:p>
          </p:txBody>
        </p:sp>
        <p:sp>
          <p:nvSpPr>
            <p:cNvPr id="17" name="Oval 16">
              <a:extLst>
                <a:ext uri="{FF2B5EF4-FFF2-40B4-BE49-F238E27FC236}">
                  <a16:creationId xmlns:a16="http://schemas.microsoft.com/office/drawing/2014/main" id="{2CA3F555-B73D-D74F-84F0-069B0C51A236}"/>
                </a:ext>
              </a:extLst>
            </p:cNvPr>
            <p:cNvSpPr/>
            <p:nvPr/>
          </p:nvSpPr>
          <p:spPr>
            <a:xfrm>
              <a:off x="1962543"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b</a:t>
              </a:r>
            </a:p>
          </p:txBody>
        </p:sp>
        <p:sp>
          <p:nvSpPr>
            <p:cNvPr id="18" name="Oval 17">
              <a:extLst>
                <a:ext uri="{FF2B5EF4-FFF2-40B4-BE49-F238E27FC236}">
                  <a16:creationId xmlns:a16="http://schemas.microsoft.com/office/drawing/2014/main" id="{55AA706A-0088-3742-ABA8-E262BEC52B17}"/>
                </a:ext>
              </a:extLst>
            </p:cNvPr>
            <p:cNvSpPr/>
            <p:nvPr/>
          </p:nvSpPr>
          <p:spPr>
            <a:xfrm>
              <a:off x="2613192"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c</a:t>
              </a:r>
            </a:p>
          </p:txBody>
        </p:sp>
        <p:cxnSp>
          <p:nvCxnSpPr>
            <p:cNvPr id="20" name="Straight Arrow Connector 19">
              <a:extLst>
                <a:ext uri="{FF2B5EF4-FFF2-40B4-BE49-F238E27FC236}">
                  <a16:creationId xmlns:a16="http://schemas.microsoft.com/office/drawing/2014/main" id="{87CB77D0-F2C2-BB44-B3E6-C4B9BE0FB2BA}"/>
                </a:ext>
              </a:extLst>
            </p:cNvPr>
            <p:cNvCxnSpPr>
              <a:cxnSpLocks/>
              <a:stCxn id="5" idx="6"/>
              <a:endCxn id="17" idx="2"/>
            </p:cNvCxnSpPr>
            <p:nvPr/>
          </p:nvCxnSpPr>
          <p:spPr>
            <a:xfrm>
              <a:off x="1650222" y="1338188"/>
              <a:ext cx="312321"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D6A49FF7-EF66-6C49-AF9F-B02D0CA44C23}"/>
                </a:ext>
              </a:extLst>
            </p:cNvPr>
            <p:cNvCxnSpPr>
              <a:cxnSpLocks/>
              <a:stCxn id="17" idx="6"/>
              <a:endCxn id="18" idx="2"/>
            </p:cNvCxnSpPr>
            <p:nvPr/>
          </p:nvCxnSpPr>
          <p:spPr>
            <a:xfrm>
              <a:off x="2300871" y="1338188"/>
              <a:ext cx="312321"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sp>
          <p:nvSpPr>
            <p:cNvPr id="61" name="Oval 60">
              <a:extLst>
                <a:ext uri="{FF2B5EF4-FFF2-40B4-BE49-F238E27FC236}">
                  <a16:creationId xmlns:a16="http://schemas.microsoft.com/office/drawing/2014/main" id="{A8386AFD-2383-1440-B34F-BF31FBD94355}"/>
                </a:ext>
              </a:extLst>
            </p:cNvPr>
            <p:cNvSpPr/>
            <p:nvPr/>
          </p:nvSpPr>
          <p:spPr>
            <a:xfrm>
              <a:off x="3263842"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d</a:t>
              </a:r>
            </a:p>
          </p:txBody>
        </p:sp>
        <p:cxnSp>
          <p:nvCxnSpPr>
            <p:cNvPr id="62" name="Straight Arrow Connector 61">
              <a:extLst>
                <a:ext uri="{FF2B5EF4-FFF2-40B4-BE49-F238E27FC236}">
                  <a16:creationId xmlns:a16="http://schemas.microsoft.com/office/drawing/2014/main" id="{5E2EB08A-3140-4F42-B9D8-81DEB9300D66}"/>
                </a:ext>
              </a:extLst>
            </p:cNvPr>
            <p:cNvCxnSpPr>
              <a:cxnSpLocks/>
              <a:stCxn id="18" idx="6"/>
              <a:endCxn id="61" idx="2"/>
            </p:cNvCxnSpPr>
            <p:nvPr/>
          </p:nvCxnSpPr>
          <p:spPr>
            <a:xfrm>
              <a:off x="2951520" y="1338188"/>
              <a:ext cx="312322"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grpSp>
      <p:grpSp>
        <p:nvGrpSpPr>
          <p:cNvPr id="215" name="Group 214">
            <a:extLst>
              <a:ext uri="{FF2B5EF4-FFF2-40B4-BE49-F238E27FC236}">
                <a16:creationId xmlns:a16="http://schemas.microsoft.com/office/drawing/2014/main" id="{7083A86C-AE3F-B544-9C3A-2D571BEA62E0}"/>
              </a:ext>
            </a:extLst>
          </p:cNvPr>
          <p:cNvGrpSpPr/>
          <p:nvPr/>
        </p:nvGrpSpPr>
        <p:grpSpPr>
          <a:xfrm>
            <a:off x="212022" y="2325761"/>
            <a:ext cx="5050745" cy="640080"/>
            <a:chOff x="2181026" y="2593037"/>
            <a:chExt cx="5050745" cy="640080"/>
          </a:xfrm>
        </p:grpSpPr>
        <p:sp>
          <p:nvSpPr>
            <p:cNvPr id="200" name="Rounded Rectangle 199">
              <a:extLst>
                <a:ext uri="{FF2B5EF4-FFF2-40B4-BE49-F238E27FC236}">
                  <a16:creationId xmlns:a16="http://schemas.microsoft.com/office/drawing/2014/main" id="{23D11F47-D2B8-264D-8216-B7F55A32B7C7}"/>
                </a:ext>
              </a:extLst>
            </p:cNvPr>
            <p:cNvSpPr/>
            <p:nvPr/>
          </p:nvSpPr>
          <p:spPr>
            <a:xfrm>
              <a:off x="2181026" y="2593801"/>
              <a:ext cx="1272321"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Scan (a)</a:t>
              </a:r>
            </a:p>
            <a:p>
              <a:pPr algn="ctr"/>
              <a:r>
                <a:rPr lang="en-US" sz="1700" dirty="0" err="1">
                  <a:solidFill>
                    <a:schemeClr val="tx1"/>
                  </a:solidFill>
                  <a:latin typeface="Arial" panose="020B0604020202020204" pitchFamily="34" charset="0"/>
                  <a:cs typeface="Arial" panose="020B0604020202020204" pitchFamily="34" charset="0"/>
                </a:rPr>
                <a:t>cntr</a:t>
              </a:r>
              <a:r>
                <a:rPr lang="en-US" sz="1700" dirty="0">
                  <a:solidFill>
                    <a:schemeClr val="tx1"/>
                  </a:solidFill>
                  <a:latin typeface="Arial" panose="020B0604020202020204" pitchFamily="34" charset="0"/>
                  <a:cs typeface="Arial" panose="020B0604020202020204" pitchFamily="34" charset="0"/>
                </a:rPr>
                <a:t>=`US’</a:t>
              </a:r>
            </a:p>
          </p:txBody>
        </p:sp>
        <p:sp>
          <p:nvSpPr>
            <p:cNvPr id="201" name="Rounded Rectangle 200">
              <a:extLst>
                <a:ext uri="{FF2B5EF4-FFF2-40B4-BE49-F238E27FC236}">
                  <a16:creationId xmlns:a16="http://schemas.microsoft.com/office/drawing/2014/main" id="{26BFA326-269B-BD44-8B8B-F533CA3EEF74}"/>
                </a:ext>
              </a:extLst>
            </p:cNvPr>
            <p:cNvSpPr/>
            <p:nvPr/>
          </p:nvSpPr>
          <p:spPr>
            <a:xfrm>
              <a:off x="3714907" y="2593037"/>
              <a:ext cx="986868" cy="640080"/>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Extend (b)</a:t>
              </a:r>
            </a:p>
          </p:txBody>
        </p:sp>
        <p:cxnSp>
          <p:nvCxnSpPr>
            <p:cNvPr id="202" name="Straight Arrow Connector 201">
              <a:extLst>
                <a:ext uri="{FF2B5EF4-FFF2-40B4-BE49-F238E27FC236}">
                  <a16:creationId xmlns:a16="http://schemas.microsoft.com/office/drawing/2014/main" id="{2A89FFDD-5DCB-BC45-8702-F3E57C543555}"/>
                </a:ext>
              </a:extLst>
            </p:cNvPr>
            <p:cNvCxnSpPr>
              <a:cxnSpLocks/>
              <a:stCxn id="200" idx="3"/>
              <a:endCxn id="201" idx="1"/>
            </p:cNvCxnSpPr>
            <p:nvPr/>
          </p:nvCxnSpPr>
          <p:spPr>
            <a:xfrm flipV="1">
              <a:off x="3453347" y="2913077"/>
              <a:ext cx="261560" cy="1"/>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203" name="Rounded Rectangle 202">
              <a:extLst>
                <a:ext uri="{FF2B5EF4-FFF2-40B4-BE49-F238E27FC236}">
                  <a16:creationId xmlns:a16="http://schemas.microsoft.com/office/drawing/2014/main" id="{CCC81B37-A2E7-6F41-9992-59967E5C9F42}"/>
                </a:ext>
              </a:extLst>
            </p:cNvPr>
            <p:cNvSpPr/>
            <p:nvPr/>
          </p:nvSpPr>
          <p:spPr>
            <a:xfrm>
              <a:off x="5029345" y="2593801"/>
              <a:ext cx="987552"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Extend (c)</a:t>
              </a:r>
            </a:p>
          </p:txBody>
        </p:sp>
        <p:cxnSp>
          <p:nvCxnSpPr>
            <p:cNvPr id="204" name="Straight Arrow Connector 203">
              <a:extLst>
                <a:ext uri="{FF2B5EF4-FFF2-40B4-BE49-F238E27FC236}">
                  <a16:creationId xmlns:a16="http://schemas.microsoft.com/office/drawing/2014/main" id="{1D3FD4A6-C16B-B04F-AF88-6B1E9A2983CC}"/>
                </a:ext>
              </a:extLst>
            </p:cNvPr>
            <p:cNvCxnSpPr>
              <a:cxnSpLocks/>
              <a:stCxn id="201" idx="3"/>
              <a:endCxn id="203" idx="1"/>
            </p:cNvCxnSpPr>
            <p:nvPr/>
          </p:nvCxnSpPr>
          <p:spPr>
            <a:xfrm>
              <a:off x="4701775" y="2913077"/>
              <a:ext cx="327570" cy="1"/>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209" name="Rounded Rectangle 208">
              <a:extLst>
                <a:ext uri="{FF2B5EF4-FFF2-40B4-BE49-F238E27FC236}">
                  <a16:creationId xmlns:a16="http://schemas.microsoft.com/office/drawing/2014/main" id="{23651AFD-1542-B242-9230-71855C31B33D}"/>
                </a:ext>
              </a:extLst>
            </p:cNvPr>
            <p:cNvSpPr/>
            <p:nvPr/>
          </p:nvSpPr>
          <p:spPr>
            <a:xfrm>
              <a:off x="6244219" y="2593801"/>
              <a:ext cx="987552"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Extend (d)</a:t>
              </a:r>
            </a:p>
          </p:txBody>
        </p:sp>
        <p:cxnSp>
          <p:nvCxnSpPr>
            <p:cNvPr id="210" name="Straight Arrow Connector 209">
              <a:extLst>
                <a:ext uri="{FF2B5EF4-FFF2-40B4-BE49-F238E27FC236}">
                  <a16:creationId xmlns:a16="http://schemas.microsoft.com/office/drawing/2014/main" id="{F2CD929E-FC5F-B844-957F-190330FD67CE}"/>
                </a:ext>
              </a:extLst>
            </p:cNvPr>
            <p:cNvCxnSpPr>
              <a:cxnSpLocks/>
              <a:stCxn id="203" idx="3"/>
              <a:endCxn id="209" idx="1"/>
            </p:cNvCxnSpPr>
            <p:nvPr/>
          </p:nvCxnSpPr>
          <p:spPr>
            <a:xfrm>
              <a:off x="6016897" y="2913078"/>
              <a:ext cx="227322"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grpSp>
      <p:graphicFrame>
        <p:nvGraphicFramePr>
          <p:cNvPr id="216" name="Table 5">
            <a:extLst>
              <a:ext uri="{FF2B5EF4-FFF2-40B4-BE49-F238E27FC236}">
                <a16:creationId xmlns:a16="http://schemas.microsoft.com/office/drawing/2014/main" id="{711D87CF-56AF-E840-B19E-A4BF253915DF}"/>
              </a:ext>
            </a:extLst>
          </p:cNvPr>
          <p:cNvGraphicFramePr>
            <a:graphicFrameLocks noGrp="1"/>
          </p:cNvGraphicFramePr>
          <p:nvPr/>
        </p:nvGraphicFramePr>
        <p:xfrm>
          <a:off x="289454" y="3407751"/>
          <a:ext cx="4784229" cy="2961640"/>
        </p:xfrm>
        <a:graphic>
          <a:graphicData uri="http://schemas.openxmlformats.org/drawingml/2006/table">
            <a:tbl>
              <a:tblPr firstRow="1" bandRow="1">
                <a:tableStyleId>{2D5ABB26-0587-4C30-8999-92F81FD0307C}</a:tableStyleId>
              </a:tblPr>
              <a:tblGrid>
                <a:gridCol w="668179">
                  <a:extLst>
                    <a:ext uri="{9D8B030D-6E8A-4147-A177-3AD203B41FA5}">
                      <a16:colId xmlns:a16="http://schemas.microsoft.com/office/drawing/2014/main" val="4052512296"/>
                    </a:ext>
                  </a:extLst>
                </a:gridCol>
                <a:gridCol w="219668">
                  <a:extLst>
                    <a:ext uri="{9D8B030D-6E8A-4147-A177-3AD203B41FA5}">
                      <a16:colId xmlns:a16="http://schemas.microsoft.com/office/drawing/2014/main" val="400113096"/>
                    </a:ext>
                  </a:extLst>
                </a:gridCol>
                <a:gridCol w="893831">
                  <a:extLst>
                    <a:ext uri="{9D8B030D-6E8A-4147-A177-3AD203B41FA5}">
                      <a16:colId xmlns:a16="http://schemas.microsoft.com/office/drawing/2014/main" val="4248055157"/>
                    </a:ext>
                  </a:extLst>
                </a:gridCol>
                <a:gridCol w="274047">
                  <a:extLst>
                    <a:ext uri="{9D8B030D-6E8A-4147-A177-3AD203B41FA5}">
                      <a16:colId xmlns:a16="http://schemas.microsoft.com/office/drawing/2014/main" val="3025983691"/>
                    </a:ext>
                  </a:extLst>
                </a:gridCol>
                <a:gridCol w="908594">
                  <a:extLst>
                    <a:ext uri="{9D8B030D-6E8A-4147-A177-3AD203B41FA5}">
                      <a16:colId xmlns:a16="http://schemas.microsoft.com/office/drawing/2014/main" val="24072432"/>
                    </a:ext>
                  </a:extLst>
                </a:gridCol>
                <a:gridCol w="354330">
                  <a:extLst>
                    <a:ext uri="{9D8B030D-6E8A-4147-A177-3AD203B41FA5}">
                      <a16:colId xmlns:a16="http://schemas.microsoft.com/office/drawing/2014/main" val="555914099"/>
                    </a:ext>
                  </a:extLst>
                </a:gridCol>
                <a:gridCol w="1465580">
                  <a:extLst>
                    <a:ext uri="{9D8B030D-6E8A-4147-A177-3AD203B41FA5}">
                      <a16:colId xmlns:a16="http://schemas.microsoft.com/office/drawing/2014/main" val="2289845140"/>
                    </a:ext>
                  </a:extLst>
                </a:gridCol>
              </a:tblGrid>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b="1" u="sng"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b="1" u="sng"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53373077"/>
                  </a:ext>
                </a:extLst>
              </a:tr>
              <a:tr h="143107">
                <a:tc gridSpan="7">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1909625"/>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1</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1</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2</a:t>
                      </a:r>
                      <a:r>
                        <a:rPr lang="en-US" dirty="0"/>
                        <a:t>, D</a:t>
                      </a:r>
                      <a:r>
                        <a:rPr lang="en-US" baseline="-25000" dirty="0"/>
                        <a:t>3</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8422265"/>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1</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2</a:t>
                      </a:r>
                      <a:r>
                        <a:rPr lang="en-US" dirty="0"/>
                        <a:t>, D</a:t>
                      </a:r>
                      <a:r>
                        <a:rPr lang="en-US" baseline="-25000" dirty="0"/>
                        <a:t>3</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42706771"/>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1</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3</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3</a:t>
                      </a:r>
                      <a:r>
                        <a:rPr lang="en-US" dirty="0"/>
                        <a:t>, D</a:t>
                      </a:r>
                      <a:r>
                        <a:rPr lang="en-US" baseline="-25000" dirty="0"/>
                        <a:t>4</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95826058"/>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3</a:t>
                      </a:r>
                      <a:r>
                        <a:rPr lang="en-US" dirty="0"/>
                        <a:t>, D</a:t>
                      </a:r>
                      <a:r>
                        <a:rPr lang="en-US" baseline="-25000" dirty="0"/>
                        <a:t>4</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6024570"/>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3</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3</a:t>
                      </a:r>
                      <a:r>
                        <a:rPr lang="en-US" dirty="0"/>
                        <a:t>, D</a:t>
                      </a:r>
                      <a:r>
                        <a:rPr lang="en-US" baseline="-25000" dirty="0"/>
                        <a:t>4</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8975258"/>
                  </a:ext>
                </a:extLst>
              </a:tr>
              <a:tr h="370840">
                <a:tc gridSpan="7">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4174230"/>
                  </a:ext>
                </a:extLst>
              </a:tr>
            </a:tbl>
          </a:graphicData>
        </a:graphic>
      </p:graphicFrame>
      <p:sp>
        <p:nvSpPr>
          <p:cNvPr id="217" name="Rectangle 216">
            <a:extLst>
              <a:ext uri="{FF2B5EF4-FFF2-40B4-BE49-F238E27FC236}">
                <a16:creationId xmlns:a16="http://schemas.microsoft.com/office/drawing/2014/main" id="{F9899835-C961-FF41-A466-6B1A703F4FDB}"/>
              </a:ext>
            </a:extLst>
          </p:cNvPr>
          <p:cNvSpPr/>
          <p:nvPr/>
        </p:nvSpPr>
        <p:spPr>
          <a:xfrm>
            <a:off x="1571814" y="6330410"/>
            <a:ext cx="2346956" cy="456472"/>
          </a:xfrm>
          <a:prstGeom prst="rect">
            <a:avLst/>
          </a:prstGeom>
        </p:spPr>
        <p:txBody>
          <a:bodyPr wrap="square">
            <a:spAutoFit/>
          </a:bodyPr>
          <a:lstStyle/>
          <a:p>
            <a:pPr algn="ctr">
              <a:lnSpc>
                <a:spcPct val="150000"/>
              </a:lnSpc>
            </a:pPr>
            <a:r>
              <a:rPr lang="en-US" kern="0" dirty="0">
                <a:solidFill>
                  <a:srgbClr val="0000CC"/>
                </a:solidFill>
                <a:latin typeface="Arial"/>
                <a:cs typeface="Arial"/>
              </a:rPr>
              <a:t>F-Representation</a:t>
            </a:r>
          </a:p>
        </p:txBody>
      </p:sp>
      <p:sp>
        <p:nvSpPr>
          <p:cNvPr id="218" name="TextBox 217">
            <a:extLst>
              <a:ext uri="{FF2B5EF4-FFF2-40B4-BE49-F238E27FC236}">
                <a16:creationId xmlns:a16="http://schemas.microsoft.com/office/drawing/2014/main" id="{31E4E229-183F-6748-A632-591C5A9E0BE2}"/>
              </a:ext>
            </a:extLst>
          </p:cNvPr>
          <p:cNvSpPr txBox="1"/>
          <p:nvPr/>
        </p:nvSpPr>
        <p:spPr>
          <a:xfrm>
            <a:off x="329858" y="3040275"/>
            <a:ext cx="552028" cy="369332"/>
          </a:xfrm>
          <a:prstGeom prst="rect">
            <a:avLst/>
          </a:prstGeom>
          <a:noFill/>
        </p:spPr>
        <p:txBody>
          <a:bodyPr wrap="square" rtlCol="0">
            <a:spAutoFit/>
          </a:bodyPr>
          <a:lstStyle/>
          <a:p>
            <a:r>
              <a:rPr lang="en-US" dirty="0"/>
              <a:t>LG1</a:t>
            </a:r>
          </a:p>
        </p:txBody>
      </p:sp>
      <p:sp>
        <p:nvSpPr>
          <p:cNvPr id="219" name="TextBox 218">
            <a:extLst>
              <a:ext uri="{FF2B5EF4-FFF2-40B4-BE49-F238E27FC236}">
                <a16:creationId xmlns:a16="http://schemas.microsoft.com/office/drawing/2014/main" id="{BC85584D-56CB-C245-9403-B9E4D714F8F8}"/>
              </a:ext>
            </a:extLst>
          </p:cNvPr>
          <p:cNvSpPr txBox="1"/>
          <p:nvPr/>
        </p:nvSpPr>
        <p:spPr>
          <a:xfrm>
            <a:off x="1424049" y="3042061"/>
            <a:ext cx="552028" cy="369332"/>
          </a:xfrm>
          <a:prstGeom prst="rect">
            <a:avLst/>
          </a:prstGeom>
          <a:noFill/>
        </p:spPr>
        <p:txBody>
          <a:bodyPr wrap="square" rtlCol="0">
            <a:spAutoFit/>
          </a:bodyPr>
          <a:lstStyle/>
          <a:p>
            <a:r>
              <a:rPr lang="en-US" dirty="0"/>
              <a:t>LG2</a:t>
            </a:r>
          </a:p>
        </p:txBody>
      </p:sp>
      <p:sp>
        <p:nvSpPr>
          <p:cNvPr id="220" name="TextBox 219">
            <a:extLst>
              <a:ext uri="{FF2B5EF4-FFF2-40B4-BE49-F238E27FC236}">
                <a16:creationId xmlns:a16="http://schemas.microsoft.com/office/drawing/2014/main" id="{05E2059A-AF3B-3641-B0A8-992A7EA23133}"/>
              </a:ext>
            </a:extLst>
          </p:cNvPr>
          <p:cNvSpPr txBox="1"/>
          <p:nvPr/>
        </p:nvSpPr>
        <p:spPr>
          <a:xfrm>
            <a:off x="2590580" y="3040275"/>
            <a:ext cx="552028" cy="369332"/>
          </a:xfrm>
          <a:prstGeom prst="rect">
            <a:avLst/>
          </a:prstGeom>
          <a:noFill/>
        </p:spPr>
        <p:txBody>
          <a:bodyPr wrap="square" rtlCol="0">
            <a:spAutoFit/>
          </a:bodyPr>
          <a:lstStyle/>
          <a:p>
            <a:r>
              <a:rPr lang="en-US" dirty="0"/>
              <a:t>LG3</a:t>
            </a:r>
          </a:p>
        </p:txBody>
      </p:sp>
      <p:sp>
        <p:nvSpPr>
          <p:cNvPr id="221" name="TextBox 220">
            <a:extLst>
              <a:ext uri="{FF2B5EF4-FFF2-40B4-BE49-F238E27FC236}">
                <a16:creationId xmlns:a16="http://schemas.microsoft.com/office/drawing/2014/main" id="{52213690-EA2C-694A-8A6C-C94B20004738}"/>
              </a:ext>
            </a:extLst>
          </p:cNvPr>
          <p:cNvSpPr txBox="1"/>
          <p:nvPr/>
        </p:nvSpPr>
        <p:spPr>
          <a:xfrm>
            <a:off x="4079965" y="3038419"/>
            <a:ext cx="552028" cy="369332"/>
          </a:xfrm>
          <a:prstGeom prst="rect">
            <a:avLst/>
          </a:prstGeom>
          <a:noFill/>
        </p:spPr>
        <p:txBody>
          <a:bodyPr wrap="square" rtlCol="0">
            <a:spAutoFit/>
          </a:bodyPr>
          <a:lstStyle/>
          <a:p>
            <a:r>
              <a:rPr lang="en-US" dirty="0"/>
              <a:t>LG4</a:t>
            </a:r>
          </a:p>
        </p:txBody>
      </p:sp>
      <p:sp>
        <p:nvSpPr>
          <p:cNvPr id="246" name="Trapezoid 245">
            <a:extLst>
              <a:ext uri="{FF2B5EF4-FFF2-40B4-BE49-F238E27FC236}">
                <a16:creationId xmlns:a16="http://schemas.microsoft.com/office/drawing/2014/main" id="{45162D33-C30D-D247-83EB-066416FE25A4}"/>
              </a:ext>
            </a:extLst>
          </p:cNvPr>
          <p:cNvSpPr/>
          <p:nvPr/>
        </p:nvSpPr>
        <p:spPr>
          <a:xfrm rot="16200000">
            <a:off x="5841927" y="242660"/>
            <a:ext cx="2266235" cy="3070956"/>
          </a:xfrm>
          <a:prstGeom prst="trapezoid">
            <a:avLst/>
          </a:prstGeom>
          <a:noFill/>
          <a:ln w="3492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7" name="Rectangle 246">
            <a:extLst>
              <a:ext uri="{FF2B5EF4-FFF2-40B4-BE49-F238E27FC236}">
                <a16:creationId xmlns:a16="http://schemas.microsoft.com/office/drawing/2014/main" id="{0DB32E95-A40F-1E42-A09A-C75F43E31442}"/>
              </a:ext>
            </a:extLst>
          </p:cNvPr>
          <p:cNvSpPr/>
          <p:nvPr/>
        </p:nvSpPr>
        <p:spPr>
          <a:xfrm>
            <a:off x="8304" y="1674923"/>
            <a:ext cx="5112822" cy="496931"/>
          </a:xfrm>
          <a:prstGeom prst="rect">
            <a:avLst/>
          </a:prstGeom>
        </p:spPr>
        <p:txBody>
          <a:bodyPr wrap="square">
            <a:spAutoFit/>
          </a:bodyPr>
          <a:lstStyle/>
          <a:p>
            <a:pPr marL="342900" indent="-342900">
              <a:lnSpc>
                <a:spcPct val="150000"/>
              </a:lnSpc>
              <a:buFont typeface="Wingdings" pitchFamily="2" charset="2"/>
              <a:buChar char="Ø"/>
            </a:pPr>
            <a:r>
              <a:rPr lang="en-US" sz="2000" kern="0" dirty="0">
                <a:latin typeface="Arial"/>
                <a:cs typeface="Arial"/>
              </a:rPr>
              <a:t>Most compact output: relevant subgraph</a:t>
            </a:r>
          </a:p>
        </p:txBody>
      </p:sp>
      <p:grpSp>
        <p:nvGrpSpPr>
          <p:cNvPr id="260" name="Group 259">
            <a:extLst>
              <a:ext uri="{FF2B5EF4-FFF2-40B4-BE49-F238E27FC236}">
                <a16:creationId xmlns:a16="http://schemas.microsoft.com/office/drawing/2014/main" id="{CB6844FE-27C9-804B-9747-60D5FF101F8E}"/>
              </a:ext>
            </a:extLst>
          </p:cNvPr>
          <p:cNvGrpSpPr/>
          <p:nvPr/>
        </p:nvGrpSpPr>
        <p:grpSpPr>
          <a:xfrm>
            <a:off x="4720475" y="675612"/>
            <a:ext cx="4301477" cy="1970189"/>
            <a:chOff x="4720475" y="675612"/>
            <a:chExt cx="4301477" cy="1970189"/>
          </a:xfrm>
        </p:grpSpPr>
        <p:sp>
          <p:nvSpPr>
            <p:cNvPr id="84" name="TextBox 83">
              <a:extLst>
                <a:ext uri="{FF2B5EF4-FFF2-40B4-BE49-F238E27FC236}">
                  <a16:creationId xmlns:a16="http://schemas.microsoft.com/office/drawing/2014/main" id="{1BF797EB-4A66-B94F-9FAA-E135E476B46E}"/>
                </a:ext>
              </a:extLst>
            </p:cNvPr>
            <p:cNvSpPr txBox="1"/>
            <p:nvPr/>
          </p:nvSpPr>
          <p:spPr>
            <a:xfrm>
              <a:off x="6362293" y="1205269"/>
              <a:ext cx="457200" cy="307777"/>
            </a:xfrm>
            <a:prstGeom prst="rect">
              <a:avLst/>
            </a:prstGeom>
            <a:noFill/>
          </p:spPr>
          <p:txBody>
            <a:bodyPr wrap="square" rtlCol="0">
              <a:spAutoFit/>
            </a:bodyPr>
            <a:lstStyle/>
            <a:p>
              <a:pPr algn="ctr"/>
              <a:r>
                <a:rPr lang="en-US" sz="1400" dirty="0"/>
                <a:t>B</a:t>
              </a:r>
              <a:r>
                <a:rPr lang="en-US" sz="1400" baseline="-25000" dirty="0"/>
                <a:t>1</a:t>
              </a:r>
              <a:endParaRPr lang="en-US" sz="1400" dirty="0"/>
            </a:p>
          </p:txBody>
        </p:sp>
        <p:cxnSp>
          <p:nvCxnSpPr>
            <p:cNvPr id="96" name="Straight Arrow Connector 95">
              <a:extLst>
                <a:ext uri="{FF2B5EF4-FFF2-40B4-BE49-F238E27FC236}">
                  <a16:creationId xmlns:a16="http://schemas.microsoft.com/office/drawing/2014/main" id="{D89040FD-81DE-8B44-815E-0BE6CB15242D}"/>
                </a:ext>
              </a:extLst>
            </p:cNvPr>
            <p:cNvCxnSpPr>
              <a:cxnSpLocks/>
              <a:stCxn id="106" idx="6"/>
              <a:endCxn id="109" idx="2"/>
            </p:cNvCxnSpPr>
            <p:nvPr/>
          </p:nvCxnSpPr>
          <p:spPr>
            <a:xfrm flipV="1">
              <a:off x="6742863" y="1533322"/>
              <a:ext cx="528165" cy="23837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8" name="Straight Arrow Connector 97">
              <a:extLst>
                <a:ext uri="{FF2B5EF4-FFF2-40B4-BE49-F238E27FC236}">
                  <a16:creationId xmlns:a16="http://schemas.microsoft.com/office/drawing/2014/main" id="{8F3D8C08-B48F-9C4F-9DDF-80D6DD6920A0}"/>
                </a:ext>
              </a:extLst>
            </p:cNvPr>
            <p:cNvCxnSpPr>
              <a:cxnSpLocks/>
              <a:stCxn id="106" idx="6"/>
              <a:endCxn id="108" idx="2"/>
            </p:cNvCxnSpPr>
            <p:nvPr/>
          </p:nvCxnSpPr>
          <p:spPr>
            <a:xfrm>
              <a:off x="6742863" y="1771694"/>
              <a:ext cx="528165" cy="17455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11" name="Straight Arrow Connector 110">
              <a:extLst>
                <a:ext uri="{FF2B5EF4-FFF2-40B4-BE49-F238E27FC236}">
                  <a16:creationId xmlns:a16="http://schemas.microsoft.com/office/drawing/2014/main" id="{6D7ED00E-B292-294D-99E4-BEB68CDDEA77}"/>
                </a:ext>
              </a:extLst>
            </p:cNvPr>
            <p:cNvCxnSpPr>
              <a:cxnSpLocks/>
              <a:stCxn id="100" idx="6"/>
              <a:endCxn id="106" idx="2"/>
            </p:cNvCxnSpPr>
            <p:nvPr/>
          </p:nvCxnSpPr>
          <p:spPr>
            <a:xfrm>
              <a:off x="5889790" y="1571587"/>
              <a:ext cx="533033" cy="200107"/>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31" name="Group 30">
              <a:extLst>
                <a:ext uri="{FF2B5EF4-FFF2-40B4-BE49-F238E27FC236}">
                  <a16:creationId xmlns:a16="http://schemas.microsoft.com/office/drawing/2014/main" id="{C6C44D8A-AD0A-8D4B-B839-BAE4C32BF536}"/>
                </a:ext>
              </a:extLst>
            </p:cNvPr>
            <p:cNvGrpSpPr/>
            <p:nvPr/>
          </p:nvGrpSpPr>
          <p:grpSpPr>
            <a:xfrm>
              <a:off x="6417955" y="1178938"/>
              <a:ext cx="324908" cy="1185512"/>
              <a:chOff x="5584299" y="2004314"/>
              <a:chExt cx="324908" cy="1185512"/>
            </a:xfrm>
          </p:grpSpPr>
          <p:sp>
            <p:nvSpPr>
              <p:cNvPr id="101" name="Oval 100">
                <a:extLst>
                  <a:ext uri="{FF2B5EF4-FFF2-40B4-BE49-F238E27FC236}">
                    <a16:creationId xmlns:a16="http://schemas.microsoft.com/office/drawing/2014/main" id="{3BECC0EF-C436-0D47-910D-B0548202BFEE}"/>
                  </a:ext>
                </a:extLst>
              </p:cNvPr>
              <p:cNvSpPr/>
              <p:nvPr/>
            </p:nvSpPr>
            <p:spPr>
              <a:xfrm>
                <a:off x="5589167" y="2004314"/>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06" name="Oval 105">
                <a:extLst>
                  <a:ext uri="{FF2B5EF4-FFF2-40B4-BE49-F238E27FC236}">
                    <a16:creationId xmlns:a16="http://schemas.microsoft.com/office/drawing/2014/main" id="{40271435-5BE4-E548-9F23-1BF7A0EC9BF8}"/>
                  </a:ext>
                </a:extLst>
              </p:cNvPr>
              <p:cNvSpPr/>
              <p:nvPr/>
            </p:nvSpPr>
            <p:spPr>
              <a:xfrm>
                <a:off x="5589167" y="2437050"/>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chemeClr val="bg1"/>
                  </a:solidFill>
                </a:endParaRPr>
              </a:p>
            </p:txBody>
          </p:sp>
          <p:sp>
            <p:nvSpPr>
              <p:cNvPr id="112" name="Oval 111">
                <a:extLst>
                  <a:ext uri="{FF2B5EF4-FFF2-40B4-BE49-F238E27FC236}">
                    <a16:creationId xmlns:a16="http://schemas.microsoft.com/office/drawing/2014/main" id="{1AE482CF-5B89-044D-AEF1-3049BD3599D2}"/>
                  </a:ext>
                </a:extLst>
              </p:cNvPr>
              <p:cNvSpPr/>
              <p:nvPr/>
            </p:nvSpPr>
            <p:spPr>
              <a:xfrm>
                <a:off x="5584299" y="2869786"/>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grpSp>
          <p:nvGrpSpPr>
            <p:cNvPr id="30" name="Group 29">
              <a:extLst>
                <a:ext uri="{FF2B5EF4-FFF2-40B4-BE49-F238E27FC236}">
                  <a16:creationId xmlns:a16="http://schemas.microsoft.com/office/drawing/2014/main" id="{90CE3378-AC3F-474A-865F-32576E50D970}"/>
                </a:ext>
              </a:extLst>
            </p:cNvPr>
            <p:cNvGrpSpPr/>
            <p:nvPr/>
          </p:nvGrpSpPr>
          <p:grpSpPr>
            <a:xfrm>
              <a:off x="5569750" y="1411567"/>
              <a:ext cx="320040" cy="812208"/>
              <a:chOff x="4781952" y="2251011"/>
              <a:chExt cx="320040" cy="812208"/>
            </a:xfrm>
          </p:grpSpPr>
          <p:sp>
            <p:nvSpPr>
              <p:cNvPr id="100" name="Oval 99">
                <a:extLst>
                  <a:ext uri="{FF2B5EF4-FFF2-40B4-BE49-F238E27FC236}">
                    <a16:creationId xmlns:a16="http://schemas.microsoft.com/office/drawing/2014/main" id="{3930A403-B6B8-594A-AC62-8F90DC8D4C2C}"/>
                  </a:ext>
                </a:extLst>
              </p:cNvPr>
              <p:cNvSpPr/>
              <p:nvPr/>
            </p:nvSpPr>
            <p:spPr>
              <a:xfrm>
                <a:off x="4781952" y="2251011"/>
                <a:ext cx="320040" cy="320040"/>
              </a:xfrm>
              <a:prstGeom prst="ellipse">
                <a:avLst/>
              </a:prstGeom>
              <a:noFill/>
              <a:ln w="22225">
                <a:solidFill>
                  <a:srgbClr val="00B0F0"/>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14" name="Oval 113">
                <a:extLst>
                  <a:ext uri="{FF2B5EF4-FFF2-40B4-BE49-F238E27FC236}">
                    <a16:creationId xmlns:a16="http://schemas.microsoft.com/office/drawing/2014/main" id="{325AEA93-D0E0-5447-AB5E-D5CD57D59107}"/>
                  </a:ext>
                </a:extLst>
              </p:cNvPr>
              <p:cNvSpPr/>
              <p:nvPr/>
            </p:nvSpPr>
            <p:spPr>
              <a:xfrm>
                <a:off x="4781952" y="2743179"/>
                <a:ext cx="320040" cy="320040"/>
              </a:xfrm>
              <a:prstGeom prst="ellipse">
                <a:avLst/>
              </a:prstGeom>
              <a:noFill/>
              <a:ln w="22225">
                <a:solidFill>
                  <a:srgbClr val="00B0F0"/>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cxnSp>
          <p:nvCxnSpPr>
            <p:cNvPr id="117" name="Straight Arrow Connector 116">
              <a:extLst>
                <a:ext uri="{FF2B5EF4-FFF2-40B4-BE49-F238E27FC236}">
                  <a16:creationId xmlns:a16="http://schemas.microsoft.com/office/drawing/2014/main" id="{06159870-6B42-1441-9636-D82E26FC7FE9}"/>
                </a:ext>
              </a:extLst>
            </p:cNvPr>
            <p:cNvCxnSpPr>
              <a:cxnSpLocks/>
              <a:stCxn id="114" idx="6"/>
              <a:endCxn id="106" idx="2"/>
            </p:cNvCxnSpPr>
            <p:nvPr/>
          </p:nvCxnSpPr>
          <p:spPr>
            <a:xfrm flipV="1">
              <a:off x="5889790" y="1771694"/>
              <a:ext cx="533033" cy="292061"/>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21" name="Straight Arrow Connector 120">
              <a:extLst>
                <a:ext uri="{FF2B5EF4-FFF2-40B4-BE49-F238E27FC236}">
                  <a16:creationId xmlns:a16="http://schemas.microsoft.com/office/drawing/2014/main" id="{CF296007-C50D-EA4F-A53F-5F21F4643113}"/>
                </a:ext>
              </a:extLst>
            </p:cNvPr>
            <p:cNvCxnSpPr>
              <a:cxnSpLocks/>
              <a:stCxn id="114" idx="6"/>
              <a:endCxn id="112" idx="2"/>
            </p:cNvCxnSpPr>
            <p:nvPr/>
          </p:nvCxnSpPr>
          <p:spPr>
            <a:xfrm>
              <a:off x="5889790" y="2063755"/>
              <a:ext cx="528165" cy="140675"/>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22" name="Straight Arrow Connector 121">
              <a:extLst>
                <a:ext uri="{FF2B5EF4-FFF2-40B4-BE49-F238E27FC236}">
                  <a16:creationId xmlns:a16="http://schemas.microsoft.com/office/drawing/2014/main" id="{47C2AB75-9C0A-0B44-8230-94910F79A98C}"/>
                </a:ext>
              </a:extLst>
            </p:cNvPr>
            <p:cNvCxnSpPr>
              <a:cxnSpLocks/>
              <a:stCxn id="112" idx="6"/>
              <a:endCxn id="108" idx="2"/>
            </p:cNvCxnSpPr>
            <p:nvPr/>
          </p:nvCxnSpPr>
          <p:spPr>
            <a:xfrm flipV="1">
              <a:off x="6737995" y="1946247"/>
              <a:ext cx="533033" cy="25818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28" name="Straight Arrow Connector 127">
              <a:extLst>
                <a:ext uri="{FF2B5EF4-FFF2-40B4-BE49-F238E27FC236}">
                  <a16:creationId xmlns:a16="http://schemas.microsoft.com/office/drawing/2014/main" id="{8672C198-8DD5-AA48-87FB-EBEC06A89A9E}"/>
                </a:ext>
              </a:extLst>
            </p:cNvPr>
            <p:cNvCxnSpPr>
              <a:cxnSpLocks/>
              <a:stCxn id="112" idx="6"/>
              <a:endCxn id="115" idx="2"/>
            </p:cNvCxnSpPr>
            <p:nvPr/>
          </p:nvCxnSpPr>
          <p:spPr>
            <a:xfrm>
              <a:off x="6737995" y="2204430"/>
              <a:ext cx="533033" cy="15474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29" name="Straight Arrow Connector 128">
              <a:extLst>
                <a:ext uri="{FF2B5EF4-FFF2-40B4-BE49-F238E27FC236}">
                  <a16:creationId xmlns:a16="http://schemas.microsoft.com/office/drawing/2014/main" id="{F67A499F-436B-3244-84C7-9B50794626AC}"/>
                </a:ext>
              </a:extLst>
            </p:cNvPr>
            <p:cNvCxnSpPr>
              <a:cxnSpLocks/>
              <a:stCxn id="100" idx="6"/>
              <a:endCxn id="101" idx="3"/>
            </p:cNvCxnSpPr>
            <p:nvPr/>
          </p:nvCxnSpPr>
          <p:spPr>
            <a:xfrm flipV="1">
              <a:off x="5889790" y="1452109"/>
              <a:ext cx="579902" cy="11947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32" name="Group 31">
              <a:extLst>
                <a:ext uri="{FF2B5EF4-FFF2-40B4-BE49-F238E27FC236}">
                  <a16:creationId xmlns:a16="http://schemas.microsoft.com/office/drawing/2014/main" id="{AF1427AE-2B66-CF4A-8A6A-E82032C460D7}"/>
                </a:ext>
              </a:extLst>
            </p:cNvPr>
            <p:cNvGrpSpPr/>
            <p:nvPr/>
          </p:nvGrpSpPr>
          <p:grpSpPr>
            <a:xfrm>
              <a:off x="7271028" y="960377"/>
              <a:ext cx="320040" cy="1558816"/>
              <a:chOff x="6223601" y="1757617"/>
              <a:chExt cx="320040" cy="1558816"/>
            </a:xfrm>
          </p:grpSpPr>
          <p:sp>
            <p:nvSpPr>
              <p:cNvPr id="108" name="Oval 107">
                <a:extLst>
                  <a:ext uri="{FF2B5EF4-FFF2-40B4-BE49-F238E27FC236}">
                    <a16:creationId xmlns:a16="http://schemas.microsoft.com/office/drawing/2014/main" id="{DE60650F-6CEE-6347-8951-8AF0E7FBC8BA}"/>
                  </a:ext>
                </a:extLst>
              </p:cNvPr>
              <p:cNvSpPr/>
              <p:nvPr/>
            </p:nvSpPr>
            <p:spPr>
              <a:xfrm>
                <a:off x="6223601" y="2583467"/>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09" name="Oval 108">
                <a:extLst>
                  <a:ext uri="{FF2B5EF4-FFF2-40B4-BE49-F238E27FC236}">
                    <a16:creationId xmlns:a16="http://schemas.microsoft.com/office/drawing/2014/main" id="{434A5A00-0930-0A40-A504-C3B05D3FB7C5}"/>
                  </a:ext>
                </a:extLst>
              </p:cNvPr>
              <p:cNvSpPr/>
              <p:nvPr/>
            </p:nvSpPr>
            <p:spPr>
              <a:xfrm>
                <a:off x="6223601" y="2170542"/>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15" name="Oval 114">
                <a:extLst>
                  <a:ext uri="{FF2B5EF4-FFF2-40B4-BE49-F238E27FC236}">
                    <a16:creationId xmlns:a16="http://schemas.microsoft.com/office/drawing/2014/main" id="{981150C7-869B-9C40-9E4B-E68F5F96C568}"/>
                  </a:ext>
                </a:extLst>
              </p:cNvPr>
              <p:cNvSpPr/>
              <p:nvPr/>
            </p:nvSpPr>
            <p:spPr>
              <a:xfrm>
                <a:off x="6223601" y="2996393"/>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30" name="Oval 129">
                <a:extLst>
                  <a:ext uri="{FF2B5EF4-FFF2-40B4-BE49-F238E27FC236}">
                    <a16:creationId xmlns:a16="http://schemas.microsoft.com/office/drawing/2014/main" id="{99FC5322-616F-3145-A5A8-AFE3A4A4D22F}"/>
                  </a:ext>
                </a:extLst>
              </p:cNvPr>
              <p:cNvSpPr/>
              <p:nvPr/>
            </p:nvSpPr>
            <p:spPr>
              <a:xfrm>
                <a:off x="6223601" y="1757617"/>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grpSp>
          <p:nvGrpSpPr>
            <p:cNvPr id="33" name="Group 32">
              <a:extLst>
                <a:ext uri="{FF2B5EF4-FFF2-40B4-BE49-F238E27FC236}">
                  <a16:creationId xmlns:a16="http://schemas.microsoft.com/office/drawing/2014/main" id="{B3791C0D-576F-7046-8086-8D54BB77C65A}"/>
                </a:ext>
              </a:extLst>
            </p:cNvPr>
            <p:cNvGrpSpPr/>
            <p:nvPr/>
          </p:nvGrpSpPr>
          <p:grpSpPr>
            <a:xfrm>
              <a:off x="8119233" y="713680"/>
              <a:ext cx="320040" cy="1932121"/>
              <a:chOff x="6895336" y="1510920"/>
              <a:chExt cx="320040" cy="1932121"/>
            </a:xfrm>
          </p:grpSpPr>
          <p:sp>
            <p:nvSpPr>
              <p:cNvPr id="133" name="Oval 132">
                <a:extLst>
                  <a:ext uri="{FF2B5EF4-FFF2-40B4-BE49-F238E27FC236}">
                    <a16:creationId xmlns:a16="http://schemas.microsoft.com/office/drawing/2014/main" id="{E9C0DB35-456F-D949-8336-CE28DB4F6466}"/>
                  </a:ext>
                </a:extLst>
              </p:cNvPr>
              <p:cNvSpPr/>
              <p:nvPr/>
            </p:nvSpPr>
            <p:spPr>
              <a:xfrm>
                <a:off x="6895336" y="271998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40" name="Oval 139">
                <a:extLst>
                  <a:ext uri="{FF2B5EF4-FFF2-40B4-BE49-F238E27FC236}">
                    <a16:creationId xmlns:a16="http://schemas.microsoft.com/office/drawing/2014/main" id="{6AECB6F8-9A17-0A43-A8B9-A632CCF5AFD6}"/>
                  </a:ext>
                </a:extLst>
              </p:cNvPr>
              <p:cNvSpPr/>
              <p:nvPr/>
            </p:nvSpPr>
            <p:spPr>
              <a:xfrm>
                <a:off x="6895336" y="231696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48" name="Oval 147">
                <a:extLst>
                  <a:ext uri="{FF2B5EF4-FFF2-40B4-BE49-F238E27FC236}">
                    <a16:creationId xmlns:a16="http://schemas.microsoft.com/office/drawing/2014/main" id="{584CD4A7-73E8-A54E-B3E7-D947840C00CC}"/>
                  </a:ext>
                </a:extLst>
              </p:cNvPr>
              <p:cNvSpPr/>
              <p:nvPr/>
            </p:nvSpPr>
            <p:spPr>
              <a:xfrm>
                <a:off x="6895336" y="3123001"/>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49" name="Oval 148">
                <a:extLst>
                  <a:ext uri="{FF2B5EF4-FFF2-40B4-BE49-F238E27FC236}">
                    <a16:creationId xmlns:a16="http://schemas.microsoft.com/office/drawing/2014/main" id="{71B751B4-C267-3547-96C7-C7CE6765BC62}"/>
                  </a:ext>
                </a:extLst>
              </p:cNvPr>
              <p:cNvSpPr/>
              <p:nvPr/>
            </p:nvSpPr>
            <p:spPr>
              <a:xfrm>
                <a:off x="6895336" y="191394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50" name="Oval 149">
                <a:extLst>
                  <a:ext uri="{FF2B5EF4-FFF2-40B4-BE49-F238E27FC236}">
                    <a16:creationId xmlns:a16="http://schemas.microsoft.com/office/drawing/2014/main" id="{8D815839-84A3-314E-B417-C1EF45F734DE}"/>
                  </a:ext>
                </a:extLst>
              </p:cNvPr>
              <p:cNvSpPr/>
              <p:nvPr/>
            </p:nvSpPr>
            <p:spPr>
              <a:xfrm>
                <a:off x="6895336" y="151092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cxnSp>
          <p:nvCxnSpPr>
            <p:cNvPr id="151" name="Straight Arrow Connector 150">
              <a:extLst>
                <a:ext uri="{FF2B5EF4-FFF2-40B4-BE49-F238E27FC236}">
                  <a16:creationId xmlns:a16="http://schemas.microsoft.com/office/drawing/2014/main" id="{BD8D0A81-FE26-0543-A45B-8DB2268A9722}"/>
                </a:ext>
              </a:extLst>
            </p:cNvPr>
            <p:cNvCxnSpPr>
              <a:cxnSpLocks/>
              <a:stCxn id="101" idx="6"/>
              <a:endCxn id="109" idx="2"/>
            </p:cNvCxnSpPr>
            <p:nvPr/>
          </p:nvCxnSpPr>
          <p:spPr>
            <a:xfrm>
              <a:off x="6742863" y="1338958"/>
              <a:ext cx="528165" cy="194364"/>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52" name="Straight Arrow Connector 151">
              <a:extLst>
                <a:ext uri="{FF2B5EF4-FFF2-40B4-BE49-F238E27FC236}">
                  <a16:creationId xmlns:a16="http://schemas.microsoft.com/office/drawing/2014/main" id="{DFE743D0-6662-724F-B947-9AA98FF1D035}"/>
                </a:ext>
              </a:extLst>
            </p:cNvPr>
            <p:cNvCxnSpPr>
              <a:cxnSpLocks/>
              <a:stCxn id="101" idx="6"/>
              <a:endCxn id="130" idx="2"/>
            </p:cNvCxnSpPr>
            <p:nvPr/>
          </p:nvCxnSpPr>
          <p:spPr>
            <a:xfrm flipV="1">
              <a:off x="6742863" y="1120397"/>
              <a:ext cx="528165" cy="218561"/>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53" name="Straight Arrow Connector 152">
              <a:extLst>
                <a:ext uri="{FF2B5EF4-FFF2-40B4-BE49-F238E27FC236}">
                  <a16:creationId xmlns:a16="http://schemas.microsoft.com/office/drawing/2014/main" id="{8C850AD4-C564-AC4C-8042-B4EDDB9430BB}"/>
                </a:ext>
              </a:extLst>
            </p:cNvPr>
            <p:cNvCxnSpPr>
              <a:cxnSpLocks/>
              <a:stCxn id="130" idx="6"/>
              <a:endCxn id="150" idx="2"/>
            </p:cNvCxnSpPr>
            <p:nvPr/>
          </p:nvCxnSpPr>
          <p:spPr>
            <a:xfrm flipV="1">
              <a:off x="7591068" y="873700"/>
              <a:ext cx="528165" cy="246697"/>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54" name="Straight Arrow Connector 153">
              <a:extLst>
                <a:ext uri="{FF2B5EF4-FFF2-40B4-BE49-F238E27FC236}">
                  <a16:creationId xmlns:a16="http://schemas.microsoft.com/office/drawing/2014/main" id="{46A96EA0-B476-154B-AC5E-30163132BB77}"/>
                </a:ext>
              </a:extLst>
            </p:cNvPr>
            <p:cNvCxnSpPr>
              <a:cxnSpLocks/>
              <a:stCxn id="130" idx="6"/>
              <a:endCxn id="149" idx="2"/>
            </p:cNvCxnSpPr>
            <p:nvPr/>
          </p:nvCxnSpPr>
          <p:spPr>
            <a:xfrm>
              <a:off x="7591068" y="1120397"/>
              <a:ext cx="528165" cy="15632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55" name="Straight Arrow Connector 154">
              <a:extLst>
                <a:ext uri="{FF2B5EF4-FFF2-40B4-BE49-F238E27FC236}">
                  <a16:creationId xmlns:a16="http://schemas.microsoft.com/office/drawing/2014/main" id="{483211C4-7F3A-9346-AAB3-D85F993EFB98}"/>
                </a:ext>
              </a:extLst>
            </p:cNvPr>
            <p:cNvCxnSpPr>
              <a:cxnSpLocks/>
              <a:stCxn id="109" idx="6"/>
              <a:endCxn id="149" idx="2"/>
            </p:cNvCxnSpPr>
            <p:nvPr/>
          </p:nvCxnSpPr>
          <p:spPr>
            <a:xfrm flipV="1">
              <a:off x="7591068" y="1276720"/>
              <a:ext cx="528165" cy="25660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56" name="Straight Arrow Connector 155">
              <a:extLst>
                <a:ext uri="{FF2B5EF4-FFF2-40B4-BE49-F238E27FC236}">
                  <a16:creationId xmlns:a16="http://schemas.microsoft.com/office/drawing/2014/main" id="{E5B1FC0D-78A7-8F4A-9B8D-42F377482968}"/>
                </a:ext>
              </a:extLst>
            </p:cNvPr>
            <p:cNvCxnSpPr>
              <a:cxnSpLocks/>
              <a:stCxn id="109" idx="6"/>
              <a:endCxn id="140" idx="2"/>
            </p:cNvCxnSpPr>
            <p:nvPr/>
          </p:nvCxnSpPr>
          <p:spPr>
            <a:xfrm>
              <a:off x="7591068" y="1533322"/>
              <a:ext cx="528165" cy="14641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57" name="Straight Arrow Connector 156">
              <a:extLst>
                <a:ext uri="{FF2B5EF4-FFF2-40B4-BE49-F238E27FC236}">
                  <a16:creationId xmlns:a16="http://schemas.microsoft.com/office/drawing/2014/main" id="{1C56B77D-3F1F-144E-A1F9-703B5E223F6C}"/>
                </a:ext>
              </a:extLst>
            </p:cNvPr>
            <p:cNvCxnSpPr>
              <a:cxnSpLocks/>
              <a:stCxn id="108" idx="6"/>
              <a:endCxn id="140" idx="2"/>
            </p:cNvCxnSpPr>
            <p:nvPr/>
          </p:nvCxnSpPr>
          <p:spPr>
            <a:xfrm flipV="1">
              <a:off x="7591068" y="1679740"/>
              <a:ext cx="528165" cy="266507"/>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58" name="Straight Arrow Connector 157">
              <a:extLst>
                <a:ext uri="{FF2B5EF4-FFF2-40B4-BE49-F238E27FC236}">
                  <a16:creationId xmlns:a16="http://schemas.microsoft.com/office/drawing/2014/main" id="{E14A964B-1E00-B347-8E89-1447CA632EDA}"/>
                </a:ext>
              </a:extLst>
            </p:cNvPr>
            <p:cNvCxnSpPr>
              <a:cxnSpLocks/>
              <a:stCxn id="108" idx="6"/>
              <a:endCxn id="133" idx="2"/>
            </p:cNvCxnSpPr>
            <p:nvPr/>
          </p:nvCxnSpPr>
          <p:spPr>
            <a:xfrm>
              <a:off x="7591068" y="1946247"/>
              <a:ext cx="528165" cy="13651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59" name="Straight Arrow Connector 158">
              <a:extLst>
                <a:ext uri="{FF2B5EF4-FFF2-40B4-BE49-F238E27FC236}">
                  <a16:creationId xmlns:a16="http://schemas.microsoft.com/office/drawing/2014/main" id="{2DEAA7B9-B9C6-CD47-BF9E-E823AE859C5B}"/>
                </a:ext>
              </a:extLst>
            </p:cNvPr>
            <p:cNvCxnSpPr>
              <a:cxnSpLocks/>
              <a:stCxn id="115" idx="6"/>
              <a:endCxn id="133" idx="2"/>
            </p:cNvCxnSpPr>
            <p:nvPr/>
          </p:nvCxnSpPr>
          <p:spPr>
            <a:xfrm flipV="1">
              <a:off x="7591068" y="2082760"/>
              <a:ext cx="528165" cy="27641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61" name="Straight Arrow Connector 160">
              <a:extLst>
                <a:ext uri="{FF2B5EF4-FFF2-40B4-BE49-F238E27FC236}">
                  <a16:creationId xmlns:a16="http://schemas.microsoft.com/office/drawing/2014/main" id="{80AF0051-ADCA-3741-BAC3-81714BC58BE6}"/>
                </a:ext>
              </a:extLst>
            </p:cNvPr>
            <p:cNvCxnSpPr>
              <a:cxnSpLocks/>
              <a:stCxn id="115" idx="6"/>
              <a:endCxn id="148" idx="2"/>
            </p:cNvCxnSpPr>
            <p:nvPr/>
          </p:nvCxnSpPr>
          <p:spPr>
            <a:xfrm>
              <a:off x="7591068" y="2359173"/>
              <a:ext cx="528165" cy="12660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22" name="TextBox 221">
              <a:extLst>
                <a:ext uri="{FF2B5EF4-FFF2-40B4-BE49-F238E27FC236}">
                  <a16:creationId xmlns:a16="http://schemas.microsoft.com/office/drawing/2014/main" id="{E5BD56B4-C7FD-3C44-BD63-14AB82E049F1}"/>
                </a:ext>
              </a:extLst>
            </p:cNvPr>
            <p:cNvSpPr txBox="1"/>
            <p:nvPr/>
          </p:nvSpPr>
          <p:spPr>
            <a:xfrm>
              <a:off x="6363610" y="1624264"/>
              <a:ext cx="457200" cy="307777"/>
            </a:xfrm>
            <a:prstGeom prst="rect">
              <a:avLst/>
            </a:prstGeom>
            <a:noFill/>
          </p:spPr>
          <p:txBody>
            <a:bodyPr wrap="square" rtlCol="0">
              <a:spAutoFit/>
            </a:bodyPr>
            <a:lstStyle/>
            <a:p>
              <a:pPr algn="ctr"/>
              <a:r>
                <a:rPr lang="en-US" sz="1400" dirty="0"/>
                <a:t>B</a:t>
              </a:r>
              <a:r>
                <a:rPr lang="en-US" sz="1400" baseline="-25000" dirty="0"/>
                <a:t>2</a:t>
              </a:r>
              <a:endParaRPr lang="en-US" sz="1400" dirty="0"/>
            </a:p>
          </p:txBody>
        </p:sp>
        <p:sp>
          <p:nvSpPr>
            <p:cNvPr id="223" name="TextBox 222">
              <a:extLst>
                <a:ext uri="{FF2B5EF4-FFF2-40B4-BE49-F238E27FC236}">
                  <a16:creationId xmlns:a16="http://schemas.microsoft.com/office/drawing/2014/main" id="{0EF49AF2-F2CC-EF4B-A03C-980F682E178D}"/>
                </a:ext>
              </a:extLst>
            </p:cNvPr>
            <p:cNvSpPr txBox="1"/>
            <p:nvPr/>
          </p:nvSpPr>
          <p:spPr>
            <a:xfrm>
              <a:off x="6386991" y="2044272"/>
              <a:ext cx="457200" cy="307777"/>
            </a:xfrm>
            <a:prstGeom prst="rect">
              <a:avLst/>
            </a:prstGeom>
            <a:noFill/>
          </p:spPr>
          <p:txBody>
            <a:bodyPr wrap="square" rtlCol="0">
              <a:spAutoFit/>
            </a:bodyPr>
            <a:lstStyle/>
            <a:p>
              <a:pPr algn="ctr"/>
              <a:r>
                <a:rPr lang="en-US" sz="1400" dirty="0"/>
                <a:t>B</a:t>
              </a:r>
              <a:r>
                <a:rPr lang="en-US" sz="1400" baseline="-25000" dirty="0"/>
                <a:t>3</a:t>
              </a:r>
              <a:endParaRPr lang="en-US" sz="1400" dirty="0"/>
            </a:p>
          </p:txBody>
        </p:sp>
        <p:sp>
          <p:nvSpPr>
            <p:cNvPr id="224" name="Oval 223">
              <a:extLst>
                <a:ext uri="{FF2B5EF4-FFF2-40B4-BE49-F238E27FC236}">
                  <a16:creationId xmlns:a16="http://schemas.microsoft.com/office/drawing/2014/main" id="{9C9F232C-9FEA-954D-81BA-EBD227CEC8A6}"/>
                </a:ext>
              </a:extLst>
            </p:cNvPr>
            <p:cNvSpPr/>
            <p:nvPr/>
          </p:nvSpPr>
          <p:spPr>
            <a:xfrm>
              <a:off x="4920664" y="675612"/>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225" name="Oval 224">
              <a:extLst>
                <a:ext uri="{FF2B5EF4-FFF2-40B4-BE49-F238E27FC236}">
                  <a16:creationId xmlns:a16="http://schemas.microsoft.com/office/drawing/2014/main" id="{B7505B1F-6C00-A84E-A84E-BD874E338C2B}"/>
                </a:ext>
              </a:extLst>
            </p:cNvPr>
            <p:cNvSpPr/>
            <p:nvPr/>
          </p:nvSpPr>
          <p:spPr>
            <a:xfrm>
              <a:off x="4720475" y="1306864"/>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226" name="Oval 225">
              <a:extLst>
                <a:ext uri="{FF2B5EF4-FFF2-40B4-BE49-F238E27FC236}">
                  <a16:creationId xmlns:a16="http://schemas.microsoft.com/office/drawing/2014/main" id="{A4ADB883-0995-CF4D-9736-D45F8A5F1E9D}"/>
                </a:ext>
              </a:extLst>
            </p:cNvPr>
            <p:cNvSpPr/>
            <p:nvPr/>
          </p:nvSpPr>
          <p:spPr>
            <a:xfrm>
              <a:off x="8699504" y="1310245"/>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227" name="Oval 226">
              <a:extLst>
                <a:ext uri="{FF2B5EF4-FFF2-40B4-BE49-F238E27FC236}">
                  <a16:creationId xmlns:a16="http://schemas.microsoft.com/office/drawing/2014/main" id="{4B47C921-93DF-8F44-BC5B-01260FB0C5EE}"/>
                </a:ext>
              </a:extLst>
            </p:cNvPr>
            <p:cNvSpPr/>
            <p:nvPr/>
          </p:nvSpPr>
          <p:spPr>
            <a:xfrm>
              <a:off x="8701912" y="1985447"/>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cxnSp>
          <p:nvCxnSpPr>
            <p:cNvPr id="228" name="Straight Arrow Connector 227">
              <a:extLst>
                <a:ext uri="{FF2B5EF4-FFF2-40B4-BE49-F238E27FC236}">
                  <a16:creationId xmlns:a16="http://schemas.microsoft.com/office/drawing/2014/main" id="{913BE120-9537-CE44-9AB5-9EDD0285605D}"/>
                </a:ext>
              </a:extLst>
            </p:cNvPr>
            <p:cNvCxnSpPr>
              <a:cxnSpLocks/>
              <a:stCxn id="225" idx="7"/>
              <a:endCxn id="224" idx="4"/>
            </p:cNvCxnSpPr>
            <p:nvPr/>
          </p:nvCxnSpPr>
          <p:spPr>
            <a:xfrm flipV="1">
              <a:off x="4993646" y="995652"/>
              <a:ext cx="87038" cy="358081"/>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31" name="Straight Arrow Connector 230">
              <a:extLst>
                <a:ext uri="{FF2B5EF4-FFF2-40B4-BE49-F238E27FC236}">
                  <a16:creationId xmlns:a16="http://schemas.microsoft.com/office/drawing/2014/main" id="{D3EB426B-6332-DB45-85FC-D3446811BA2E}"/>
                </a:ext>
              </a:extLst>
            </p:cNvPr>
            <p:cNvCxnSpPr>
              <a:cxnSpLocks/>
              <a:stCxn id="226" idx="4"/>
              <a:endCxn id="227" idx="0"/>
            </p:cNvCxnSpPr>
            <p:nvPr/>
          </p:nvCxnSpPr>
          <p:spPr>
            <a:xfrm>
              <a:off x="8859524" y="1630285"/>
              <a:ext cx="2408" cy="35516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34" name="Oval 233">
              <a:extLst>
                <a:ext uri="{FF2B5EF4-FFF2-40B4-BE49-F238E27FC236}">
                  <a16:creationId xmlns:a16="http://schemas.microsoft.com/office/drawing/2014/main" id="{034AA8A0-6DC3-7248-B2C4-2051D5130559}"/>
                </a:ext>
              </a:extLst>
            </p:cNvPr>
            <p:cNvSpPr/>
            <p:nvPr/>
          </p:nvSpPr>
          <p:spPr>
            <a:xfrm>
              <a:off x="5483590" y="797631"/>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cxnSp>
          <p:nvCxnSpPr>
            <p:cNvPr id="235" name="Straight Arrow Connector 234">
              <a:extLst>
                <a:ext uri="{FF2B5EF4-FFF2-40B4-BE49-F238E27FC236}">
                  <a16:creationId xmlns:a16="http://schemas.microsoft.com/office/drawing/2014/main" id="{5B119497-9004-524B-B419-1C275DC72B26}"/>
                </a:ext>
              </a:extLst>
            </p:cNvPr>
            <p:cNvCxnSpPr>
              <a:cxnSpLocks/>
              <a:stCxn id="225" idx="6"/>
              <a:endCxn id="234" idx="3"/>
            </p:cNvCxnSpPr>
            <p:nvPr/>
          </p:nvCxnSpPr>
          <p:spPr>
            <a:xfrm flipV="1">
              <a:off x="5040515" y="1070802"/>
              <a:ext cx="489944" cy="39608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38" name="Straight Arrow Connector 237">
              <a:extLst>
                <a:ext uri="{FF2B5EF4-FFF2-40B4-BE49-F238E27FC236}">
                  <a16:creationId xmlns:a16="http://schemas.microsoft.com/office/drawing/2014/main" id="{F8428288-4A60-E543-9A25-E6980340B6F1}"/>
                </a:ext>
              </a:extLst>
            </p:cNvPr>
            <p:cNvCxnSpPr>
              <a:cxnSpLocks/>
              <a:stCxn id="234" idx="2"/>
              <a:endCxn id="224" idx="5"/>
            </p:cNvCxnSpPr>
            <p:nvPr/>
          </p:nvCxnSpPr>
          <p:spPr>
            <a:xfrm flipH="1" flipV="1">
              <a:off x="5193835" y="948783"/>
              <a:ext cx="289755" cy="886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49" name="TextBox 248">
              <a:extLst>
                <a:ext uri="{FF2B5EF4-FFF2-40B4-BE49-F238E27FC236}">
                  <a16:creationId xmlns:a16="http://schemas.microsoft.com/office/drawing/2014/main" id="{BE489A0E-86B8-9641-A4F8-1021D2C8D722}"/>
                </a:ext>
              </a:extLst>
            </p:cNvPr>
            <p:cNvSpPr txBox="1"/>
            <p:nvPr/>
          </p:nvSpPr>
          <p:spPr>
            <a:xfrm>
              <a:off x="5515228" y="1414089"/>
              <a:ext cx="457200" cy="307777"/>
            </a:xfrm>
            <a:prstGeom prst="rect">
              <a:avLst/>
            </a:prstGeom>
            <a:noFill/>
          </p:spPr>
          <p:txBody>
            <a:bodyPr wrap="square" rtlCol="0">
              <a:spAutoFit/>
            </a:bodyPr>
            <a:lstStyle/>
            <a:p>
              <a:pPr algn="ctr"/>
              <a:r>
                <a:rPr lang="en-US" sz="1400" dirty="0"/>
                <a:t>A</a:t>
              </a:r>
              <a:r>
                <a:rPr lang="en-US" sz="1400" baseline="-25000" dirty="0"/>
                <a:t>1</a:t>
              </a:r>
              <a:endParaRPr lang="en-US" sz="1400" dirty="0"/>
            </a:p>
          </p:txBody>
        </p:sp>
        <p:sp>
          <p:nvSpPr>
            <p:cNvPr id="250" name="TextBox 249">
              <a:extLst>
                <a:ext uri="{FF2B5EF4-FFF2-40B4-BE49-F238E27FC236}">
                  <a16:creationId xmlns:a16="http://schemas.microsoft.com/office/drawing/2014/main" id="{561C76D8-C78E-DD4E-8A28-3576D921CCAC}"/>
                </a:ext>
              </a:extLst>
            </p:cNvPr>
            <p:cNvSpPr txBox="1"/>
            <p:nvPr/>
          </p:nvSpPr>
          <p:spPr>
            <a:xfrm>
              <a:off x="5512308" y="1917724"/>
              <a:ext cx="457200" cy="307777"/>
            </a:xfrm>
            <a:prstGeom prst="rect">
              <a:avLst/>
            </a:prstGeom>
            <a:noFill/>
          </p:spPr>
          <p:txBody>
            <a:bodyPr wrap="square" rtlCol="0">
              <a:spAutoFit/>
            </a:bodyPr>
            <a:lstStyle/>
            <a:p>
              <a:pPr algn="ctr"/>
              <a:r>
                <a:rPr lang="en-US" sz="1400" dirty="0"/>
                <a:t>A</a:t>
              </a:r>
              <a:r>
                <a:rPr lang="en-US" sz="1400" baseline="-25000" dirty="0"/>
                <a:t>2</a:t>
              </a:r>
              <a:endParaRPr lang="en-US" sz="1400" dirty="0"/>
            </a:p>
          </p:txBody>
        </p:sp>
        <p:sp>
          <p:nvSpPr>
            <p:cNvPr id="251" name="TextBox 250">
              <a:extLst>
                <a:ext uri="{FF2B5EF4-FFF2-40B4-BE49-F238E27FC236}">
                  <a16:creationId xmlns:a16="http://schemas.microsoft.com/office/drawing/2014/main" id="{33594E4F-4CA8-CB4E-B4C3-4A589C0468B3}"/>
                </a:ext>
              </a:extLst>
            </p:cNvPr>
            <p:cNvSpPr txBox="1"/>
            <p:nvPr/>
          </p:nvSpPr>
          <p:spPr>
            <a:xfrm>
              <a:off x="7218413" y="948650"/>
              <a:ext cx="457200" cy="307777"/>
            </a:xfrm>
            <a:prstGeom prst="rect">
              <a:avLst/>
            </a:prstGeom>
            <a:noFill/>
          </p:spPr>
          <p:txBody>
            <a:bodyPr wrap="square" rtlCol="0">
              <a:spAutoFit/>
            </a:bodyPr>
            <a:lstStyle/>
            <a:p>
              <a:pPr algn="ctr"/>
              <a:r>
                <a:rPr lang="en-US" sz="1400" dirty="0"/>
                <a:t>C</a:t>
              </a:r>
              <a:r>
                <a:rPr lang="en-US" sz="1400" baseline="-25000" dirty="0"/>
                <a:t>1</a:t>
              </a:r>
              <a:endParaRPr lang="en-US" sz="1400" dirty="0"/>
            </a:p>
          </p:txBody>
        </p:sp>
        <p:sp>
          <p:nvSpPr>
            <p:cNvPr id="252" name="TextBox 251">
              <a:extLst>
                <a:ext uri="{FF2B5EF4-FFF2-40B4-BE49-F238E27FC236}">
                  <a16:creationId xmlns:a16="http://schemas.microsoft.com/office/drawing/2014/main" id="{FDC7226E-681E-EF42-8481-AEFED8580072}"/>
                </a:ext>
              </a:extLst>
            </p:cNvPr>
            <p:cNvSpPr txBox="1"/>
            <p:nvPr/>
          </p:nvSpPr>
          <p:spPr>
            <a:xfrm>
              <a:off x="7216496" y="1366946"/>
              <a:ext cx="457200" cy="307777"/>
            </a:xfrm>
            <a:prstGeom prst="rect">
              <a:avLst/>
            </a:prstGeom>
            <a:noFill/>
          </p:spPr>
          <p:txBody>
            <a:bodyPr wrap="square" rtlCol="0">
              <a:spAutoFit/>
            </a:bodyPr>
            <a:lstStyle/>
            <a:p>
              <a:pPr algn="ctr"/>
              <a:r>
                <a:rPr lang="en-US" sz="1400" dirty="0"/>
                <a:t>C</a:t>
              </a:r>
              <a:r>
                <a:rPr lang="en-US" sz="1400" baseline="-25000" dirty="0"/>
                <a:t>2</a:t>
              </a:r>
              <a:endParaRPr lang="en-US" sz="1400" dirty="0"/>
            </a:p>
          </p:txBody>
        </p:sp>
        <p:sp>
          <p:nvSpPr>
            <p:cNvPr id="253" name="TextBox 252">
              <a:extLst>
                <a:ext uri="{FF2B5EF4-FFF2-40B4-BE49-F238E27FC236}">
                  <a16:creationId xmlns:a16="http://schemas.microsoft.com/office/drawing/2014/main" id="{C85905E7-5A7E-9E44-A3B7-1ACD733FA5F0}"/>
                </a:ext>
              </a:extLst>
            </p:cNvPr>
            <p:cNvSpPr txBox="1"/>
            <p:nvPr/>
          </p:nvSpPr>
          <p:spPr>
            <a:xfrm>
              <a:off x="7200040" y="1773305"/>
              <a:ext cx="457200" cy="307777"/>
            </a:xfrm>
            <a:prstGeom prst="rect">
              <a:avLst/>
            </a:prstGeom>
            <a:noFill/>
          </p:spPr>
          <p:txBody>
            <a:bodyPr wrap="square" rtlCol="0">
              <a:spAutoFit/>
            </a:bodyPr>
            <a:lstStyle/>
            <a:p>
              <a:pPr algn="ctr"/>
              <a:r>
                <a:rPr lang="en-US" sz="1400" dirty="0"/>
                <a:t>C</a:t>
              </a:r>
              <a:r>
                <a:rPr lang="en-US" sz="1400" baseline="-25000" dirty="0"/>
                <a:t>3</a:t>
              </a:r>
              <a:endParaRPr lang="en-US" sz="1400" dirty="0"/>
            </a:p>
          </p:txBody>
        </p:sp>
        <p:sp>
          <p:nvSpPr>
            <p:cNvPr id="254" name="TextBox 253">
              <a:extLst>
                <a:ext uri="{FF2B5EF4-FFF2-40B4-BE49-F238E27FC236}">
                  <a16:creationId xmlns:a16="http://schemas.microsoft.com/office/drawing/2014/main" id="{147959A4-6023-4045-B07E-C45DE9B5C8F1}"/>
                </a:ext>
              </a:extLst>
            </p:cNvPr>
            <p:cNvSpPr txBox="1"/>
            <p:nvPr/>
          </p:nvSpPr>
          <p:spPr>
            <a:xfrm>
              <a:off x="7215502" y="2221175"/>
              <a:ext cx="457200" cy="307777"/>
            </a:xfrm>
            <a:prstGeom prst="rect">
              <a:avLst/>
            </a:prstGeom>
            <a:noFill/>
          </p:spPr>
          <p:txBody>
            <a:bodyPr wrap="square" rtlCol="0">
              <a:spAutoFit/>
            </a:bodyPr>
            <a:lstStyle/>
            <a:p>
              <a:pPr algn="ctr"/>
              <a:r>
                <a:rPr lang="en-US" sz="1400" dirty="0"/>
                <a:t>C</a:t>
              </a:r>
              <a:r>
                <a:rPr lang="en-US" sz="1400" baseline="-25000" dirty="0"/>
                <a:t>4</a:t>
              </a:r>
              <a:endParaRPr lang="en-US" sz="1400" dirty="0"/>
            </a:p>
          </p:txBody>
        </p:sp>
        <p:sp>
          <p:nvSpPr>
            <p:cNvPr id="255" name="TextBox 254">
              <a:extLst>
                <a:ext uri="{FF2B5EF4-FFF2-40B4-BE49-F238E27FC236}">
                  <a16:creationId xmlns:a16="http://schemas.microsoft.com/office/drawing/2014/main" id="{4F757512-5265-1A46-804C-1869794045E7}"/>
                </a:ext>
              </a:extLst>
            </p:cNvPr>
            <p:cNvSpPr txBox="1"/>
            <p:nvPr/>
          </p:nvSpPr>
          <p:spPr>
            <a:xfrm>
              <a:off x="8058083" y="707660"/>
              <a:ext cx="457200" cy="307777"/>
            </a:xfrm>
            <a:prstGeom prst="rect">
              <a:avLst/>
            </a:prstGeom>
            <a:noFill/>
          </p:spPr>
          <p:txBody>
            <a:bodyPr wrap="square" rtlCol="0">
              <a:spAutoFit/>
            </a:bodyPr>
            <a:lstStyle/>
            <a:p>
              <a:pPr algn="ctr"/>
              <a:r>
                <a:rPr lang="en-US" sz="1400" dirty="0"/>
                <a:t>D</a:t>
              </a:r>
              <a:r>
                <a:rPr lang="en-US" sz="1400" baseline="-25000" dirty="0"/>
                <a:t>1</a:t>
              </a:r>
              <a:endParaRPr lang="en-US" sz="1400" dirty="0"/>
            </a:p>
          </p:txBody>
        </p:sp>
        <p:sp>
          <p:nvSpPr>
            <p:cNvPr id="256" name="TextBox 255">
              <a:extLst>
                <a:ext uri="{FF2B5EF4-FFF2-40B4-BE49-F238E27FC236}">
                  <a16:creationId xmlns:a16="http://schemas.microsoft.com/office/drawing/2014/main" id="{8DE70A14-5DFA-1049-8D7D-1B884A60F6E5}"/>
                </a:ext>
              </a:extLst>
            </p:cNvPr>
            <p:cNvSpPr txBox="1"/>
            <p:nvPr/>
          </p:nvSpPr>
          <p:spPr>
            <a:xfrm>
              <a:off x="8071909" y="1113147"/>
              <a:ext cx="457200" cy="307777"/>
            </a:xfrm>
            <a:prstGeom prst="rect">
              <a:avLst/>
            </a:prstGeom>
            <a:noFill/>
          </p:spPr>
          <p:txBody>
            <a:bodyPr wrap="square" rtlCol="0">
              <a:spAutoFit/>
            </a:bodyPr>
            <a:lstStyle/>
            <a:p>
              <a:pPr algn="ctr"/>
              <a:r>
                <a:rPr lang="en-US" sz="1400" dirty="0"/>
                <a:t>D</a:t>
              </a:r>
              <a:r>
                <a:rPr lang="en-US" sz="1400" baseline="-25000" dirty="0"/>
                <a:t>2</a:t>
              </a:r>
              <a:endParaRPr lang="en-US" sz="1400" dirty="0"/>
            </a:p>
          </p:txBody>
        </p:sp>
        <p:sp>
          <p:nvSpPr>
            <p:cNvPr id="257" name="TextBox 256">
              <a:extLst>
                <a:ext uri="{FF2B5EF4-FFF2-40B4-BE49-F238E27FC236}">
                  <a16:creationId xmlns:a16="http://schemas.microsoft.com/office/drawing/2014/main" id="{C1217A87-A59A-F140-824C-B9A657D73D4A}"/>
                </a:ext>
              </a:extLst>
            </p:cNvPr>
            <p:cNvSpPr txBox="1"/>
            <p:nvPr/>
          </p:nvSpPr>
          <p:spPr>
            <a:xfrm>
              <a:off x="8084077" y="1532925"/>
              <a:ext cx="457200" cy="307777"/>
            </a:xfrm>
            <a:prstGeom prst="rect">
              <a:avLst/>
            </a:prstGeom>
            <a:noFill/>
          </p:spPr>
          <p:txBody>
            <a:bodyPr wrap="square" rtlCol="0">
              <a:spAutoFit/>
            </a:bodyPr>
            <a:lstStyle/>
            <a:p>
              <a:pPr algn="ctr"/>
              <a:r>
                <a:rPr lang="en-US" sz="1400" dirty="0"/>
                <a:t>D</a:t>
              </a:r>
              <a:r>
                <a:rPr lang="en-US" sz="1400" baseline="-25000" dirty="0"/>
                <a:t>3</a:t>
              </a:r>
              <a:endParaRPr lang="en-US" sz="1400" dirty="0"/>
            </a:p>
          </p:txBody>
        </p:sp>
        <p:sp>
          <p:nvSpPr>
            <p:cNvPr id="258" name="TextBox 257">
              <a:extLst>
                <a:ext uri="{FF2B5EF4-FFF2-40B4-BE49-F238E27FC236}">
                  <a16:creationId xmlns:a16="http://schemas.microsoft.com/office/drawing/2014/main" id="{845FB255-308E-514E-8779-4C4BC4A76CDA}"/>
                </a:ext>
              </a:extLst>
            </p:cNvPr>
            <p:cNvSpPr txBox="1"/>
            <p:nvPr/>
          </p:nvSpPr>
          <p:spPr>
            <a:xfrm>
              <a:off x="8055628" y="1925986"/>
              <a:ext cx="457200" cy="307777"/>
            </a:xfrm>
            <a:prstGeom prst="rect">
              <a:avLst/>
            </a:prstGeom>
            <a:noFill/>
          </p:spPr>
          <p:txBody>
            <a:bodyPr wrap="square" rtlCol="0">
              <a:spAutoFit/>
            </a:bodyPr>
            <a:lstStyle/>
            <a:p>
              <a:pPr algn="ctr"/>
              <a:r>
                <a:rPr lang="en-US" sz="1400" dirty="0"/>
                <a:t>D</a:t>
              </a:r>
              <a:r>
                <a:rPr lang="en-US" sz="1400" baseline="-25000" dirty="0"/>
                <a:t>4</a:t>
              </a:r>
              <a:endParaRPr lang="en-US" sz="1400" dirty="0"/>
            </a:p>
          </p:txBody>
        </p:sp>
        <p:sp>
          <p:nvSpPr>
            <p:cNvPr id="259" name="TextBox 258">
              <a:extLst>
                <a:ext uri="{FF2B5EF4-FFF2-40B4-BE49-F238E27FC236}">
                  <a16:creationId xmlns:a16="http://schemas.microsoft.com/office/drawing/2014/main" id="{15E5E0EA-0FE4-3242-8761-9F636DF51E9D}"/>
                </a:ext>
              </a:extLst>
            </p:cNvPr>
            <p:cNvSpPr txBox="1"/>
            <p:nvPr/>
          </p:nvSpPr>
          <p:spPr>
            <a:xfrm>
              <a:off x="8066329" y="2316744"/>
              <a:ext cx="457200" cy="307777"/>
            </a:xfrm>
            <a:prstGeom prst="rect">
              <a:avLst/>
            </a:prstGeom>
            <a:noFill/>
          </p:spPr>
          <p:txBody>
            <a:bodyPr wrap="square" rtlCol="0">
              <a:spAutoFit/>
            </a:bodyPr>
            <a:lstStyle/>
            <a:p>
              <a:pPr algn="ctr"/>
              <a:r>
                <a:rPr lang="en-US" sz="1400" dirty="0"/>
                <a:t>D</a:t>
              </a:r>
              <a:r>
                <a:rPr lang="en-US" sz="1400" baseline="-25000" dirty="0"/>
                <a:t>5</a:t>
              </a:r>
              <a:endParaRPr lang="en-US" sz="1400" dirty="0"/>
            </a:p>
          </p:txBody>
        </p:sp>
      </p:grpSp>
    </p:spTree>
    <p:custDataLst>
      <p:tags r:id="rId1"/>
    </p:custDataLst>
    <p:extLst>
      <p:ext uri="{BB962C8B-B14F-4D97-AF65-F5344CB8AC3E}">
        <p14:creationId xmlns:p14="http://schemas.microsoft.com/office/powerpoint/2010/main" val="397143975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1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1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1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2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2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7" grpId="0"/>
      <p:bldP spid="218" grpId="0"/>
      <p:bldP spid="219" grpId="0"/>
      <p:bldP spid="220" grpId="0"/>
      <p:bldP spid="221" grpId="0"/>
      <p:bldP spid="246" grpId="0" animBg="1"/>
      <p:bldP spid="247"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3504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a:xfrm>
            <a:off x="7003891" y="6588680"/>
            <a:ext cx="2133600" cy="365125"/>
          </a:xfrm>
        </p:spPr>
        <p:txBody>
          <a:bodyPr/>
          <a:lstStyle/>
          <a:p>
            <a:fld id="{65CC13EC-677E-384F-B278-2939878C589F}" type="slidenum">
              <a:rPr lang="en-US" smtClean="0"/>
              <a:t>38</a:t>
            </a:fld>
            <a:endParaRPr lang="en-US"/>
          </a:p>
        </p:txBody>
      </p:sp>
      <p:sp>
        <p:nvSpPr>
          <p:cNvPr id="16" name="TextBox 15">
            <a:extLst>
              <a:ext uri="{FF2B5EF4-FFF2-40B4-BE49-F238E27FC236}">
                <a16:creationId xmlns:a16="http://schemas.microsoft.com/office/drawing/2014/main" id="{70B28615-162E-0446-97BA-6A74199ED555}"/>
              </a:ext>
            </a:extLst>
          </p:cNvPr>
          <p:cNvSpPr txBox="1"/>
          <p:nvPr/>
        </p:nvSpPr>
        <p:spPr>
          <a:xfrm>
            <a:off x="24111" y="-10993"/>
            <a:ext cx="9258085" cy="523220"/>
          </a:xfrm>
          <a:prstGeom prst="rect">
            <a:avLst/>
          </a:prstGeom>
          <a:noFill/>
        </p:spPr>
        <p:txBody>
          <a:bodyPr wrap="square" rtlCol="0">
            <a:spAutoFit/>
          </a:bodyPr>
          <a:lstStyle/>
          <a:p>
            <a:pPr marL="274320" indent="-457200"/>
            <a:r>
              <a:rPr lang="en-US" sz="2800" kern="0" dirty="0">
                <a:latin typeface="Arial"/>
                <a:cs typeface="Arial"/>
              </a:rPr>
              <a:t>Further Value Repetitions</a:t>
            </a:r>
            <a:endParaRPr lang="en-US" sz="2800" dirty="0">
              <a:latin typeface="Arial" panose="020B0604020202020204" pitchFamily="34" charset="0"/>
              <a:cs typeface="Arial" panose="020B0604020202020204" pitchFamily="34" charset="0"/>
            </a:endParaRPr>
          </a:p>
        </p:txBody>
      </p:sp>
      <p:grpSp>
        <p:nvGrpSpPr>
          <p:cNvPr id="19" name="Group 18">
            <a:extLst>
              <a:ext uri="{FF2B5EF4-FFF2-40B4-BE49-F238E27FC236}">
                <a16:creationId xmlns:a16="http://schemas.microsoft.com/office/drawing/2014/main" id="{169F048F-F147-5749-86C5-32E21069966B}"/>
              </a:ext>
            </a:extLst>
          </p:cNvPr>
          <p:cNvGrpSpPr/>
          <p:nvPr/>
        </p:nvGrpSpPr>
        <p:grpSpPr>
          <a:xfrm>
            <a:off x="142032" y="683971"/>
            <a:ext cx="4507234" cy="922560"/>
            <a:chOff x="220440" y="1015608"/>
            <a:chExt cx="4507234" cy="922560"/>
          </a:xfrm>
        </p:grpSpPr>
        <p:sp>
          <p:nvSpPr>
            <p:cNvPr id="8" name="TextBox 7">
              <a:extLst>
                <a:ext uri="{FF2B5EF4-FFF2-40B4-BE49-F238E27FC236}">
                  <a16:creationId xmlns:a16="http://schemas.microsoft.com/office/drawing/2014/main" id="{740527AC-CAF8-7148-B2D3-489FAD2D3331}"/>
                </a:ext>
              </a:extLst>
            </p:cNvPr>
            <p:cNvSpPr txBox="1"/>
            <p:nvPr/>
          </p:nvSpPr>
          <p:spPr>
            <a:xfrm>
              <a:off x="220440" y="1015608"/>
              <a:ext cx="4507234" cy="922560"/>
            </a:xfrm>
            <a:prstGeom prst="rect">
              <a:avLst/>
            </a:prstGeom>
            <a:noFill/>
          </p:spPr>
          <p:txBody>
            <a:bodyPr wrap="square" rtlCol="0">
              <a:spAutoFit/>
            </a:bodyPr>
            <a:lstStyle/>
            <a:p>
              <a:pPr>
                <a:lnSpc>
                  <a:spcPct val="150000"/>
                </a:lnSpc>
              </a:pPr>
              <a:r>
                <a:rPr lang="en-US" sz="1900" dirty="0">
                  <a:latin typeface="Consolas"/>
                  <a:cs typeface="Consolas"/>
                </a:rPr>
                <a:t>MATCH </a:t>
              </a:r>
            </a:p>
            <a:p>
              <a:pPr>
                <a:lnSpc>
                  <a:spcPct val="150000"/>
                </a:lnSpc>
              </a:pPr>
              <a:r>
                <a:rPr lang="en-US" sz="1900" dirty="0">
                  <a:latin typeface="Consolas"/>
                  <a:cs typeface="Consolas"/>
                </a:rPr>
                <a:t>WHERE </a:t>
              </a:r>
              <a:r>
                <a:rPr lang="en-US" sz="1900" dirty="0" err="1">
                  <a:latin typeface="Consolas"/>
                  <a:cs typeface="Consolas"/>
                </a:rPr>
                <a:t>a.cntr</a:t>
              </a:r>
              <a:r>
                <a:rPr lang="en-US" sz="1900" dirty="0">
                  <a:latin typeface="Consolas"/>
                  <a:cs typeface="Consolas"/>
                </a:rPr>
                <a:t>=‘US’ &amp; </a:t>
              </a:r>
              <a:r>
                <a:rPr lang="en-US" sz="1900" dirty="0" err="1">
                  <a:latin typeface="Consolas"/>
                  <a:cs typeface="Consolas"/>
                </a:rPr>
                <a:t>e.cntr</a:t>
              </a:r>
              <a:r>
                <a:rPr lang="en-US" sz="1900" dirty="0">
                  <a:latin typeface="Consolas"/>
                  <a:cs typeface="Consolas"/>
                </a:rPr>
                <a:t>=‘CAD’</a:t>
              </a:r>
            </a:p>
          </p:txBody>
        </p:sp>
        <p:sp>
          <p:nvSpPr>
            <p:cNvPr id="5" name="Oval 4">
              <a:extLst>
                <a:ext uri="{FF2B5EF4-FFF2-40B4-BE49-F238E27FC236}">
                  <a16:creationId xmlns:a16="http://schemas.microsoft.com/office/drawing/2014/main" id="{093845A2-EA63-2A48-96FB-89A8BDD09BE2}"/>
                </a:ext>
              </a:extLst>
            </p:cNvPr>
            <p:cNvSpPr/>
            <p:nvPr/>
          </p:nvSpPr>
          <p:spPr>
            <a:xfrm>
              <a:off x="1311894"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a</a:t>
              </a:r>
            </a:p>
          </p:txBody>
        </p:sp>
        <p:sp>
          <p:nvSpPr>
            <p:cNvPr id="17" name="Oval 16">
              <a:extLst>
                <a:ext uri="{FF2B5EF4-FFF2-40B4-BE49-F238E27FC236}">
                  <a16:creationId xmlns:a16="http://schemas.microsoft.com/office/drawing/2014/main" id="{2CA3F555-B73D-D74F-84F0-069B0C51A236}"/>
                </a:ext>
              </a:extLst>
            </p:cNvPr>
            <p:cNvSpPr/>
            <p:nvPr/>
          </p:nvSpPr>
          <p:spPr>
            <a:xfrm>
              <a:off x="1962543"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b</a:t>
              </a:r>
            </a:p>
          </p:txBody>
        </p:sp>
        <p:sp>
          <p:nvSpPr>
            <p:cNvPr id="18" name="Oval 17">
              <a:extLst>
                <a:ext uri="{FF2B5EF4-FFF2-40B4-BE49-F238E27FC236}">
                  <a16:creationId xmlns:a16="http://schemas.microsoft.com/office/drawing/2014/main" id="{55AA706A-0088-3742-ABA8-E262BEC52B17}"/>
                </a:ext>
              </a:extLst>
            </p:cNvPr>
            <p:cNvSpPr/>
            <p:nvPr/>
          </p:nvSpPr>
          <p:spPr>
            <a:xfrm>
              <a:off x="2613192"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c</a:t>
              </a:r>
            </a:p>
          </p:txBody>
        </p:sp>
        <p:cxnSp>
          <p:nvCxnSpPr>
            <p:cNvPr id="20" name="Straight Arrow Connector 19">
              <a:extLst>
                <a:ext uri="{FF2B5EF4-FFF2-40B4-BE49-F238E27FC236}">
                  <a16:creationId xmlns:a16="http://schemas.microsoft.com/office/drawing/2014/main" id="{87CB77D0-F2C2-BB44-B3E6-C4B9BE0FB2BA}"/>
                </a:ext>
              </a:extLst>
            </p:cNvPr>
            <p:cNvCxnSpPr>
              <a:cxnSpLocks/>
              <a:stCxn id="5" idx="6"/>
              <a:endCxn id="17" idx="2"/>
            </p:cNvCxnSpPr>
            <p:nvPr/>
          </p:nvCxnSpPr>
          <p:spPr>
            <a:xfrm>
              <a:off x="1650222" y="1338188"/>
              <a:ext cx="312321"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D6A49FF7-EF66-6C49-AF9F-B02D0CA44C23}"/>
                </a:ext>
              </a:extLst>
            </p:cNvPr>
            <p:cNvCxnSpPr>
              <a:cxnSpLocks/>
              <a:stCxn id="17" idx="6"/>
              <a:endCxn id="18" idx="2"/>
            </p:cNvCxnSpPr>
            <p:nvPr/>
          </p:nvCxnSpPr>
          <p:spPr>
            <a:xfrm>
              <a:off x="2300871" y="1338188"/>
              <a:ext cx="312321"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sp>
          <p:nvSpPr>
            <p:cNvPr id="61" name="Oval 60">
              <a:extLst>
                <a:ext uri="{FF2B5EF4-FFF2-40B4-BE49-F238E27FC236}">
                  <a16:creationId xmlns:a16="http://schemas.microsoft.com/office/drawing/2014/main" id="{A8386AFD-2383-1440-B34F-BF31FBD94355}"/>
                </a:ext>
              </a:extLst>
            </p:cNvPr>
            <p:cNvSpPr/>
            <p:nvPr/>
          </p:nvSpPr>
          <p:spPr>
            <a:xfrm>
              <a:off x="3263842"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d</a:t>
              </a:r>
            </a:p>
          </p:txBody>
        </p:sp>
        <p:cxnSp>
          <p:nvCxnSpPr>
            <p:cNvPr id="62" name="Straight Arrow Connector 61">
              <a:extLst>
                <a:ext uri="{FF2B5EF4-FFF2-40B4-BE49-F238E27FC236}">
                  <a16:creationId xmlns:a16="http://schemas.microsoft.com/office/drawing/2014/main" id="{5E2EB08A-3140-4F42-B9D8-81DEB9300D66}"/>
                </a:ext>
              </a:extLst>
            </p:cNvPr>
            <p:cNvCxnSpPr>
              <a:cxnSpLocks/>
              <a:stCxn id="18" idx="6"/>
              <a:endCxn id="61" idx="2"/>
            </p:cNvCxnSpPr>
            <p:nvPr/>
          </p:nvCxnSpPr>
          <p:spPr>
            <a:xfrm>
              <a:off x="2951520" y="1338188"/>
              <a:ext cx="312322"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grpSp>
      <p:grpSp>
        <p:nvGrpSpPr>
          <p:cNvPr id="215" name="Group 214">
            <a:extLst>
              <a:ext uri="{FF2B5EF4-FFF2-40B4-BE49-F238E27FC236}">
                <a16:creationId xmlns:a16="http://schemas.microsoft.com/office/drawing/2014/main" id="{7083A86C-AE3F-B544-9C3A-2D571BEA62E0}"/>
              </a:ext>
            </a:extLst>
          </p:cNvPr>
          <p:cNvGrpSpPr/>
          <p:nvPr/>
        </p:nvGrpSpPr>
        <p:grpSpPr>
          <a:xfrm>
            <a:off x="212022" y="2325761"/>
            <a:ext cx="5050745" cy="640080"/>
            <a:chOff x="2181026" y="2593037"/>
            <a:chExt cx="5050745" cy="640080"/>
          </a:xfrm>
        </p:grpSpPr>
        <p:sp>
          <p:nvSpPr>
            <p:cNvPr id="200" name="Rounded Rectangle 199">
              <a:extLst>
                <a:ext uri="{FF2B5EF4-FFF2-40B4-BE49-F238E27FC236}">
                  <a16:creationId xmlns:a16="http://schemas.microsoft.com/office/drawing/2014/main" id="{23D11F47-D2B8-264D-8216-B7F55A32B7C7}"/>
                </a:ext>
              </a:extLst>
            </p:cNvPr>
            <p:cNvSpPr/>
            <p:nvPr/>
          </p:nvSpPr>
          <p:spPr>
            <a:xfrm>
              <a:off x="2181026" y="2593801"/>
              <a:ext cx="1272321"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Scan (a)</a:t>
              </a:r>
            </a:p>
            <a:p>
              <a:pPr algn="ctr"/>
              <a:r>
                <a:rPr lang="en-US" sz="1700" dirty="0" err="1">
                  <a:solidFill>
                    <a:schemeClr val="tx1"/>
                  </a:solidFill>
                  <a:latin typeface="Arial" panose="020B0604020202020204" pitchFamily="34" charset="0"/>
                  <a:cs typeface="Arial" panose="020B0604020202020204" pitchFamily="34" charset="0"/>
                </a:rPr>
                <a:t>cntr</a:t>
              </a:r>
              <a:r>
                <a:rPr lang="en-US" sz="1700" dirty="0">
                  <a:solidFill>
                    <a:schemeClr val="tx1"/>
                  </a:solidFill>
                  <a:latin typeface="Arial" panose="020B0604020202020204" pitchFamily="34" charset="0"/>
                  <a:cs typeface="Arial" panose="020B0604020202020204" pitchFamily="34" charset="0"/>
                </a:rPr>
                <a:t>=`US’</a:t>
              </a:r>
            </a:p>
          </p:txBody>
        </p:sp>
        <p:sp>
          <p:nvSpPr>
            <p:cNvPr id="201" name="Rounded Rectangle 200">
              <a:extLst>
                <a:ext uri="{FF2B5EF4-FFF2-40B4-BE49-F238E27FC236}">
                  <a16:creationId xmlns:a16="http://schemas.microsoft.com/office/drawing/2014/main" id="{26BFA326-269B-BD44-8B8B-F533CA3EEF74}"/>
                </a:ext>
              </a:extLst>
            </p:cNvPr>
            <p:cNvSpPr/>
            <p:nvPr/>
          </p:nvSpPr>
          <p:spPr>
            <a:xfrm>
              <a:off x="3714907" y="2593037"/>
              <a:ext cx="986868" cy="640080"/>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Extend (b)</a:t>
              </a:r>
            </a:p>
          </p:txBody>
        </p:sp>
        <p:cxnSp>
          <p:nvCxnSpPr>
            <p:cNvPr id="202" name="Straight Arrow Connector 201">
              <a:extLst>
                <a:ext uri="{FF2B5EF4-FFF2-40B4-BE49-F238E27FC236}">
                  <a16:creationId xmlns:a16="http://schemas.microsoft.com/office/drawing/2014/main" id="{2A89FFDD-5DCB-BC45-8702-F3E57C543555}"/>
                </a:ext>
              </a:extLst>
            </p:cNvPr>
            <p:cNvCxnSpPr>
              <a:cxnSpLocks/>
              <a:stCxn id="200" idx="3"/>
              <a:endCxn id="201" idx="1"/>
            </p:cNvCxnSpPr>
            <p:nvPr/>
          </p:nvCxnSpPr>
          <p:spPr>
            <a:xfrm flipV="1">
              <a:off x="3453347" y="2913077"/>
              <a:ext cx="261560" cy="1"/>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203" name="Rounded Rectangle 202">
              <a:extLst>
                <a:ext uri="{FF2B5EF4-FFF2-40B4-BE49-F238E27FC236}">
                  <a16:creationId xmlns:a16="http://schemas.microsoft.com/office/drawing/2014/main" id="{CCC81B37-A2E7-6F41-9992-59967E5C9F42}"/>
                </a:ext>
              </a:extLst>
            </p:cNvPr>
            <p:cNvSpPr/>
            <p:nvPr/>
          </p:nvSpPr>
          <p:spPr>
            <a:xfrm>
              <a:off x="5029345" y="2593801"/>
              <a:ext cx="987552"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Extend (c)</a:t>
              </a:r>
            </a:p>
          </p:txBody>
        </p:sp>
        <p:cxnSp>
          <p:nvCxnSpPr>
            <p:cNvPr id="204" name="Straight Arrow Connector 203">
              <a:extLst>
                <a:ext uri="{FF2B5EF4-FFF2-40B4-BE49-F238E27FC236}">
                  <a16:creationId xmlns:a16="http://schemas.microsoft.com/office/drawing/2014/main" id="{1D3FD4A6-C16B-B04F-AF88-6B1E9A2983CC}"/>
                </a:ext>
              </a:extLst>
            </p:cNvPr>
            <p:cNvCxnSpPr>
              <a:cxnSpLocks/>
              <a:stCxn id="201" idx="3"/>
              <a:endCxn id="203" idx="1"/>
            </p:cNvCxnSpPr>
            <p:nvPr/>
          </p:nvCxnSpPr>
          <p:spPr>
            <a:xfrm>
              <a:off x="4701775" y="2913077"/>
              <a:ext cx="327570" cy="1"/>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209" name="Rounded Rectangle 208">
              <a:extLst>
                <a:ext uri="{FF2B5EF4-FFF2-40B4-BE49-F238E27FC236}">
                  <a16:creationId xmlns:a16="http://schemas.microsoft.com/office/drawing/2014/main" id="{23651AFD-1542-B242-9230-71855C31B33D}"/>
                </a:ext>
              </a:extLst>
            </p:cNvPr>
            <p:cNvSpPr/>
            <p:nvPr/>
          </p:nvSpPr>
          <p:spPr>
            <a:xfrm>
              <a:off x="6244219" y="2593801"/>
              <a:ext cx="987552"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Extend (d)</a:t>
              </a:r>
            </a:p>
          </p:txBody>
        </p:sp>
        <p:cxnSp>
          <p:nvCxnSpPr>
            <p:cNvPr id="210" name="Straight Arrow Connector 209">
              <a:extLst>
                <a:ext uri="{FF2B5EF4-FFF2-40B4-BE49-F238E27FC236}">
                  <a16:creationId xmlns:a16="http://schemas.microsoft.com/office/drawing/2014/main" id="{F2CD929E-FC5F-B844-957F-190330FD67CE}"/>
                </a:ext>
              </a:extLst>
            </p:cNvPr>
            <p:cNvCxnSpPr>
              <a:cxnSpLocks/>
              <a:stCxn id="203" idx="3"/>
              <a:endCxn id="209" idx="1"/>
            </p:cNvCxnSpPr>
            <p:nvPr/>
          </p:nvCxnSpPr>
          <p:spPr>
            <a:xfrm>
              <a:off x="6016897" y="2913078"/>
              <a:ext cx="227322"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grpSp>
      <p:graphicFrame>
        <p:nvGraphicFramePr>
          <p:cNvPr id="216" name="Table 5">
            <a:extLst>
              <a:ext uri="{FF2B5EF4-FFF2-40B4-BE49-F238E27FC236}">
                <a16:creationId xmlns:a16="http://schemas.microsoft.com/office/drawing/2014/main" id="{711D87CF-56AF-E840-B19E-A4BF253915DF}"/>
              </a:ext>
            </a:extLst>
          </p:cNvPr>
          <p:cNvGraphicFramePr>
            <a:graphicFrameLocks noGrp="1"/>
          </p:cNvGraphicFramePr>
          <p:nvPr/>
        </p:nvGraphicFramePr>
        <p:xfrm>
          <a:off x="289454" y="3407751"/>
          <a:ext cx="4784229" cy="2961640"/>
        </p:xfrm>
        <a:graphic>
          <a:graphicData uri="http://schemas.openxmlformats.org/drawingml/2006/table">
            <a:tbl>
              <a:tblPr firstRow="1" bandRow="1">
                <a:tableStyleId>{2D5ABB26-0587-4C30-8999-92F81FD0307C}</a:tableStyleId>
              </a:tblPr>
              <a:tblGrid>
                <a:gridCol w="668179">
                  <a:extLst>
                    <a:ext uri="{9D8B030D-6E8A-4147-A177-3AD203B41FA5}">
                      <a16:colId xmlns:a16="http://schemas.microsoft.com/office/drawing/2014/main" val="4052512296"/>
                    </a:ext>
                  </a:extLst>
                </a:gridCol>
                <a:gridCol w="219668">
                  <a:extLst>
                    <a:ext uri="{9D8B030D-6E8A-4147-A177-3AD203B41FA5}">
                      <a16:colId xmlns:a16="http://schemas.microsoft.com/office/drawing/2014/main" val="400113096"/>
                    </a:ext>
                  </a:extLst>
                </a:gridCol>
                <a:gridCol w="893831">
                  <a:extLst>
                    <a:ext uri="{9D8B030D-6E8A-4147-A177-3AD203B41FA5}">
                      <a16:colId xmlns:a16="http://schemas.microsoft.com/office/drawing/2014/main" val="4248055157"/>
                    </a:ext>
                  </a:extLst>
                </a:gridCol>
                <a:gridCol w="274047">
                  <a:extLst>
                    <a:ext uri="{9D8B030D-6E8A-4147-A177-3AD203B41FA5}">
                      <a16:colId xmlns:a16="http://schemas.microsoft.com/office/drawing/2014/main" val="3025983691"/>
                    </a:ext>
                  </a:extLst>
                </a:gridCol>
                <a:gridCol w="908594">
                  <a:extLst>
                    <a:ext uri="{9D8B030D-6E8A-4147-A177-3AD203B41FA5}">
                      <a16:colId xmlns:a16="http://schemas.microsoft.com/office/drawing/2014/main" val="24072432"/>
                    </a:ext>
                  </a:extLst>
                </a:gridCol>
                <a:gridCol w="354330">
                  <a:extLst>
                    <a:ext uri="{9D8B030D-6E8A-4147-A177-3AD203B41FA5}">
                      <a16:colId xmlns:a16="http://schemas.microsoft.com/office/drawing/2014/main" val="555914099"/>
                    </a:ext>
                  </a:extLst>
                </a:gridCol>
                <a:gridCol w="1465580">
                  <a:extLst>
                    <a:ext uri="{9D8B030D-6E8A-4147-A177-3AD203B41FA5}">
                      <a16:colId xmlns:a16="http://schemas.microsoft.com/office/drawing/2014/main" val="2289845140"/>
                    </a:ext>
                  </a:extLst>
                </a:gridCol>
              </a:tblGrid>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b="1" u="sng"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b="1" u="sng"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53373077"/>
                  </a:ext>
                </a:extLst>
              </a:tr>
              <a:tr h="143107">
                <a:tc gridSpan="7">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1909625"/>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1</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1</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2</a:t>
                      </a:r>
                      <a:r>
                        <a:rPr lang="en-US" dirty="0"/>
                        <a:t>, D</a:t>
                      </a:r>
                      <a:r>
                        <a:rPr lang="en-US" baseline="-25000" dirty="0"/>
                        <a:t>3</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8422265"/>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1</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2</a:t>
                      </a:r>
                      <a:r>
                        <a:rPr lang="en-US" dirty="0"/>
                        <a:t>, D</a:t>
                      </a:r>
                      <a:r>
                        <a:rPr lang="en-US" baseline="-25000" dirty="0"/>
                        <a:t>3</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42706771"/>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1</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3</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3</a:t>
                      </a:r>
                      <a:r>
                        <a:rPr lang="en-US" dirty="0"/>
                        <a:t>, D</a:t>
                      </a:r>
                      <a:r>
                        <a:rPr lang="en-US" baseline="-25000" dirty="0"/>
                        <a:t>4</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95826058"/>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3</a:t>
                      </a:r>
                      <a:r>
                        <a:rPr lang="en-US" dirty="0"/>
                        <a:t>, D</a:t>
                      </a:r>
                      <a:r>
                        <a:rPr lang="en-US" baseline="-25000" dirty="0"/>
                        <a:t>4</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6024570"/>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3</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3</a:t>
                      </a:r>
                      <a:r>
                        <a:rPr lang="en-US" dirty="0"/>
                        <a:t>, D</a:t>
                      </a:r>
                      <a:r>
                        <a:rPr lang="en-US" baseline="-25000" dirty="0"/>
                        <a:t>4</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8975258"/>
                  </a:ext>
                </a:extLst>
              </a:tr>
              <a:tr h="370840">
                <a:tc gridSpan="7">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4174230"/>
                  </a:ext>
                </a:extLst>
              </a:tr>
            </a:tbl>
          </a:graphicData>
        </a:graphic>
      </p:graphicFrame>
      <p:sp>
        <p:nvSpPr>
          <p:cNvPr id="217" name="Rectangle 216">
            <a:extLst>
              <a:ext uri="{FF2B5EF4-FFF2-40B4-BE49-F238E27FC236}">
                <a16:creationId xmlns:a16="http://schemas.microsoft.com/office/drawing/2014/main" id="{F9899835-C961-FF41-A466-6B1A703F4FDB}"/>
              </a:ext>
            </a:extLst>
          </p:cNvPr>
          <p:cNvSpPr/>
          <p:nvPr/>
        </p:nvSpPr>
        <p:spPr>
          <a:xfrm>
            <a:off x="1571814" y="6330410"/>
            <a:ext cx="2346956" cy="456472"/>
          </a:xfrm>
          <a:prstGeom prst="rect">
            <a:avLst/>
          </a:prstGeom>
        </p:spPr>
        <p:txBody>
          <a:bodyPr wrap="square">
            <a:spAutoFit/>
          </a:bodyPr>
          <a:lstStyle/>
          <a:p>
            <a:pPr algn="ctr">
              <a:lnSpc>
                <a:spcPct val="150000"/>
              </a:lnSpc>
            </a:pPr>
            <a:r>
              <a:rPr lang="en-US" kern="0" dirty="0">
                <a:solidFill>
                  <a:srgbClr val="0000CC"/>
                </a:solidFill>
                <a:latin typeface="Arial"/>
                <a:cs typeface="Arial"/>
              </a:rPr>
              <a:t>F-Representation</a:t>
            </a:r>
          </a:p>
        </p:txBody>
      </p:sp>
      <p:sp>
        <p:nvSpPr>
          <p:cNvPr id="218" name="TextBox 217">
            <a:extLst>
              <a:ext uri="{FF2B5EF4-FFF2-40B4-BE49-F238E27FC236}">
                <a16:creationId xmlns:a16="http://schemas.microsoft.com/office/drawing/2014/main" id="{31E4E229-183F-6748-A632-591C5A9E0BE2}"/>
              </a:ext>
            </a:extLst>
          </p:cNvPr>
          <p:cNvSpPr txBox="1"/>
          <p:nvPr/>
        </p:nvSpPr>
        <p:spPr>
          <a:xfrm>
            <a:off x="329858" y="3040275"/>
            <a:ext cx="552028" cy="369332"/>
          </a:xfrm>
          <a:prstGeom prst="rect">
            <a:avLst/>
          </a:prstGeom>
          <a:noFill/>
        </p:spPr>
        <p:txBody>
          <a:bodyPr wrap="square" rtlCol="0">
            <a:spAutoFit/>
          </a:bodyPr>
          <a:lstStyle/>
          <a:p>
            <a:r>
              <a:rPr lang="en-US" dirty="0"/>
              <a:t>LG1</a:t>
            </a:r>
          </a:p>
        </p:txBody>
      </p:sp>
      <p:sp>
        <p:nvSpPr>
          <p:cNvPr id="219" name="TextBox 218">
            <a:extLst>
              <a:ext uri="{FF2B5EF4-FFF2-40B4-BE49-F238E27FC236}">
                <a16:creationId xmlns:a16="http://schemas.microsoft.com/office/drawing/2014/main" id="{BC85584D-56CB-C245-9403-B9E4D714F8F8}"/>
              </a:ext>
            </a:extLst>
          </p:cNvPr>
          <p:cNvSpPr txBox="1"/>
          <p:nvPr/>
        </p:nvSpPr>
        <p:spPr>
          <a:xfrm>
            <a:off x="1424049" y="3042061"/>
            <a:ext cx="552028" cy="369332"/>
          </a:xfrm>
          <a:prstGeom prst="rect">
            <a:avLst/>
          </a:prstGeom>
          <a:noFill/>
        </p:spPr>
        <p:txBody>
          <a:bodyPr wrap="square" rtlCol="0">
            <a:spAutoFit/>
          </a:bodyPr>
          <a:lstStyle/>
          <a:p>
            <a:r>
              <a:rPr lang="en-US" dirty="0"/>
              <a:t>LG2</a:t>
            </a:r>
          </a:p>
        </p:txBody>
      </p:sp>
      <p:sp>
        <p:nvSpPr>
          <p:cNvPr id="220" name="TextBox 219">
            <a:extLst>
              <a:ext uri="{FF2B5EF4-FFF2-40B4-BE49-F238E27FC236}">
                <a16:creationId xmlns:a16="http://schemas.microsoft.com/office/drawing/2014/main" id="{05E2059A-AF3B-3641-B0A8-992A7EA23133}"/>
              </a:ext>
            </a:extLst>
          </p:cNvPr>
          <p:cNvSpPr txBox="1"/>
          <p:nvPr/>
        </p:nvSpPr>
        <p:spPr>
          <a:xfrm>
            <a:off x="2590580" y="3040275"/>
            <a:ext cx="552028" cy="369332"/>
          </a:xfrm>
          <a:prstGeom prst="rect">
            <a:avLst/>
          </a:prstGeom>
          <a:noFill/>
        </p:spPr>
        <p:txBody>
          <a:bodyPr wrap="square" rtlCol="0">
            <a:spAutoFit/>
          </a:bodyPr>
          <a:lstStyle/>
          <a:p>
            <a:r>
              <a:rPr lang="en-US" dirty="0"/>
              <a:t>LG3</a:t>
            </a:r>
          </a:p>
        </p:txBody>
      </p:sp>
      <p:sp>
        <p:nvSpPr>
          <p:cNvPr id="221" name="TextBox 220">
            <a:extLst>
              <a:ext uri="{FF2B5EF4-FFF2-40B4-BE49-F238E27FC236}">
                <a16:creationId xmlns:a16="http://schemas.microsoft.com/office/drawing/2014/main" id="{52213690-EA2C-694A-8A6C-C94B20004738}"/>
              </a:ext>
            </a:extLst>
          </p:cNvPr>
          <p:cNvSpPr txBox="1"/>
          <p:nvPr/>
        </p:nvSpPr>
        <p:spPr>
          <a:xfrm>
            <a:off x="4079965" y="3038419"/>
            <a:ext cx="552028" cy="369332"/>
          </a:xfrm>
          <a:prstGeom prst="rect">
            <a:avLst/>
          </a:prstGeom>
          <a:noFill/>
        </p:spPr>
        <p:txBody>
          <a:bodyPr wrap="square" rtlCol="0">
            <a:spAutoFit/>
          </a:bodyPr>
          <a:lstStyle/>
          <a:p>
            <a:r>
              <a:rPr lang="en-US" dirty="0"/>
              <a:t>LG4</a:t>
            </a:r>
          </a:p>
        </p:txBody>
      </p:sp>
      <p:sp>
        <p:nvSpPr>
          <p:cNvPr id="247" name="Rectangle 246">
            <a:extLst>
              <a:ext uri="{FF2B5EF4-FFF2-40B4-BE49-F238E27FC236}">
                <a16:creationId xmlns:a16="http://schemas.microsoft.com/office/drawing/2014/main" id="{0DB32E95-A40F-1E42-A09A-C75F43E31442}"/>
              </a:ext>
            </a:extLst>
          </p:cNvPr>
          <p:cNvSpPr/>
          <p:nvPr/>
        </p:nvSpPr>
        <p:spPr>
          <a:xfrm>
            <a:off x="8304" y="1674923"/>
            <a:ext cx="5112822" cy="496931"/>
          </a:xfrm>
          <a:prstGeom prst="rect">
            <a:avLst/>
          </a:prstGeom>
        </p:spPr>
        <p:txBody>
          <a:bodyPr wrap="square">
            <a:spAutoFit/>
          </a:bodyPr>
          <a:lstStyle/>
          <a:p>
            <a:pPr marL="342900" indent="-342900">
              <a:lnSpc>
                <a:spcPct val="150000"/>
              </a:lnSpc>
              <a:buFont typeface="Wingdings" pitchFamily="2" charset="2"/>
              <a:buChar char="Ø"/>
            </a:pPr>
            <a:r>
              <a:rPr lang="en-US" sz="2000" kern="0" dirty="0">
                <a:latin typeface="Arial"/>
                <a:cs typeface="Arial"/>
              </a:rPr>
              <a:t>Most compact output: relevant subgraph</a:t>
            </a:r>
          </a:p>
        </p:txBody>
      </p:sp>
      <p:sp>
        <p:nvSpPr>
          <p:cNvPr id="79" name="Rounded Rectangle 78">
            <a:extLst>
              <a:ext uri="{FF2B5EF4-FFF2-40B4-BE49-F238E27FC236}">
                <a16:creationId xmlns:a16="http://schemas.microsoft.com/office/drawing/2014/main" id="{AF5F0F83-E0C8-0E4B-B5CB-6879AB640477}"/>
              </a:ext>
            </a:extLst>
          </p:cNvPr>
          <p:cNvSpPr/>
          <p:nvPr/>
        </p:nvSpPr>
        <p:spPr>
          <a:xfrm>
            <a:off x="2349305" y="4156217"/>
            <a:ext cx="2691210" cy="369331"/>
          </a:xfrm>
          <a:prstGeom prst="roundRect">
            <a:avLst/>
          </a:prstGeom>
          <a:noFill/>
          <a:ln w="3492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0" name="Group 79">
            <a:extLst>
              <a:ext uri="{FF2B5EF4-FFF2-40B4-BE49-F238E27FC236}">
                <a16:creationId xmlns:a16="http://schemas.microsoft.com/office/drawing/2014/main" id="{CEC5E34E-684A-0F47-A181-D115379A5223}"/>
              </a:ext>
            </a:extLst>
          </p:cNvPr>
          <p:cNvGrpSpPr/>
          <p:nvPr/>
        </p:nvGrpSpPr>
        <p:grpSpPr>
          <a:xfrm>
            <a:off x="4720475" y="675612"/>
            <a:ext cx="4301477" cy="1970189"/>
            <a:chOff x="4720475" y="675612"/>
            <a:chExt cx="4301477" cy="1970189"/>
          </a:xfrm>
        </p:grpSpPr>
        <p:sp>
          <p:nvSpPr>
            <p:cNvPr id="81" name="TextBox 80">
              <a:extLst>
                <a:ext uri="{FF2B5EF4-FFF2-40B4-BE49-F238E27FC236}">
                  <a16:creationId xmlns:a16="http://schemas.microsoft.com/office/drawing/2014/main" id="{0BD32153-E820-514A-B2F2-BB1155A7E464}"/>
                </a:ext>
              </a:extLst>
            </p:cNvPr>
            <p:cNvSpPr txBox="1"/>
            <p:nvPr/>
          </p:nvSpPr>
          <p:spPr>
            <a:xfrm>
              <a:off x="6362293" y="1205269"/>
              <a:ext cx="457200" cy="307777"/>
            </a:xfrm>
            <a:prstGeom prst="rect">
              <a:avLst/>
            </a:prstGeom>
            <a:noFill/>
          </p:spPr>
          <p:txBody>
            <a:bodyPr wrap="square" rtlCol="0">
              <a:spAutoFit/>
            </a:bodyPr>
            <a:lstStyle/>
            <a:p>
              <a:pPr algn="ctr"/>
              <a:r>
                <a:rPr lang="en-US" sz="1400" dirty="0"/>
                <a:t>B</a:t>
              </a:r>
              <a:r>
                <a:rPr lang="en-US" sz="1400" baseline="-25000" dirty="0"/>
                <a:t>1</a:t>
              </a:r>
              <a:endParaRPr lang="en-US" sz="1400" dirty="0"/>
            </a:p>
          </p:txBody>
        </p:sp>
        <p:cxnSp>
          <p:nvCxnSpPr>
            <p:cNvPr id="82" name="Straight Arrow Connector 81">
              <a:extLst>
                <a:ext uri="{FF2B5EF4-FFF2-40B4-BE49-F238E27FC236}">
                  <a16:creationId xmlns:a16="http://schemas.microsoft.com/office/drawing/2014/main" id="{2B73CF34-8F07-9042-9176-6022BAC9F4EA}"/>
                </a:ext>
              </a:extLst>
            </p:cNvPr>
            <p:cNvCxnSpPr>
              <a:cxnSpLocks/>
              <a:stCxn id="171" idx="6"/>
              <a:endCxn id="165" idx="2"/>
            </p:cNvCxnSpPr>
            <p:nvPr/>
          </p:nvCxnSpPr>
          <p:spPr>
            <a:xfrm flipV="1">
              <a:off x="6742863" y="1533322"/>
              <a:ext cx="528165" cy="23837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3" name="Straight Arrow Connector 82">
              <a:extLst>
                <a:ext uri="{FF2B5EF4-FFF2-40B4-BE49-F238E27FC236}">
                  <a16:creationId xmlns:a16="http://schemas.microsoft.com/office/drawing/2014/main" id="{C4DBE6FB-D497-6A45-949A-7ED6168E4A57}"/>
                </a:ext>
              </a:extLst>
            </p:cNvPr>
            <p:cNvCxnSpPr>
              <a:cxnSpLocks/>
              <a:stCxn id="171" idx="6"/>
              <a:endCxn id="164" idx="2"/>
            </p:cNvCxnSpPr>
            <p:nvPr/>
          </p:nvCxnSpPr>
          <p:spPr>
            <a:xfrm>
              <a:off x="6742863" y="1771694"/>
              <a:ext cx="528165" cy="17455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5" name="Straight Arrow Connector 84">
              <a:extLst>
                <a:ext uri="{FF2B5EF4-FFF2-40B4-BE49-F238E27FC236}">
                  <a16:creationId xmlns:a16="http://schemas.microsoft.com/office/drawing/2014/main" id="{2B71C15E-E299-2140-B255-7A80E8C60D74}"/>
                </a:ext>
              </a:extLst>
            </p:cNvPr>
            <p:cNvCxnSpPr>
              <a:cxnSpLocks/>
              <a:stCxn id="168" idx="6"/>
              <a:endCxn id="171" idx="2"/>
            </p:cNvCxnSpPr>
            <p:nvPr/>
          </p:nvCxnSpPr>
          <p:spPr>
            <a:xfrm>
              <a:off x="5889790" y="1571587"/>
              <a:ext cx="533033" cy="200107"/>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86" name="Group 85">
              <a:extLst>
                <a:ext uri="{FF2B5EF4-FFF2-40B4-BE49-F238E27FC236}">
                  <a16:creationId xmlns:a16="http://schemas.microsoft.com/office/drawing/2014/main" id="{8F8099D8-E293-8B43-A30E-DF126118F56E}"/>
                </a:ext>
              </a:extLst>
            </p:cNvPr>
            <p:cNvGrpSpPr/>
            <p:nvPr/>
          </p:nvGrpSpPr>
          <p:grpSpPr>
            <a:xfrm>
              <a:off x="6417955" y="1178938"/>
              <a:ext cx="324908" cy="1185512"/>
              <a:chOff x="5584299" y="2004314"/>
              <a:chExt cx="324908" cy="1185512"/>
            </a:xfrm>
          </p:grpSpPr>
          <p:sp>
            <p:nvSpPr>
              <p:cNvPr id="170" name="Oval 169">
                <a:extLst>
                  <a:ext uri="{FF2B5EF4-FFF2-40B4-BE49-F238E27FC236}">
                    <a16:creationId xmlns:a16="http://schemas.microsoft.com/office/drawing/2014/main" id="{A1FDB083-5BA8-604D-BDBA-376BBB3F972D}"/>
                  </a:ext>
                </a:extLst>
              </p:cNvPr>
              <p:cNvSpPr/>
              <p:nvPr/>
            </p:nvSpPr>
            <p:spPr>
              <a:xfrm>
                <a:off x="5589167" y="2004314"/>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71" name="Oval 170">
                <a:extLst>
                  <a:ext uri="{FF2B5EF4-FFF2-40B4-BE49-F238E27FC236}">
                    <a16:creationId xmlns:a16="http://schemas.microsoft.com/office/drawing/2014/main" id="{88735932-8942-9B44-AAA0-E8A379B12F8F}"/>
                  </a:ext>
                </a:extLst>
              </p:cNvPr>
              <p:cNvSpPr/>
              <p:nvPr/>
            </p:nvSpPr>
            <p:spPr>
              <a:xfrm>
                <a:off x="5589167" y="2437050"/>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chemeClr val="bg1"/>
                  </a:solidFill>
                </a:endParaRPr>
              </a:p>
            </p:txBody>
          </p:sp>
          <p:sp>
            <p:nvSpPr>
              <p:cNvPr id="172" name="Oval 171">
                <a:extLst>
                  <a:ext uri="{FF2B5EF4-FFF2-40B4-BE49-F238E27FC236}">
                    <a16:creationId xmlns:a16="http://schemas.microsoft.com/office/drawing/2014/main" id="{5F4960AD-FFBF-9C42-903A-54048EAC9E48}"/>
                  </a:ext>
                </a:extLst>
              </p:cNvPr>
              <p:cNvSpPr/>
              <p:nvPr/>
            </p:nvSpPr>
            <p:spPr>
              <a:xfrm>
                <a:off x="5584299" y="2869786"/>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grpSp>
          <p:nvGrpSpPr>
            <p:cNvPr id="87" name="Group 86">
              <a:extLst>
                <a:ext uri="{FF2B5EF4-FFF2-40B4-BE49-F238E27FC236}">
                  <a16:creationId xmlns:a16="http://schemas.microsoft.com/office/drawing/2014/main" id="{D66AD0CD-F5E5-8E40-8D0D-3F3AF6C3BC96}"/>
                </a:ext>
              </a:extLst>
            </p:cNvPr>
            <p:cNvGrpSpPr/>
            <p:nvPr/>
          </p:nvGrpSpPr>
          <p:grpSpPr>
            <a:xfrm>
              <a:off x="5569750" y="1411567"/>
              <a:ext cx="320040" cy="812208"/>
              <a:chOff x="4781952" y="2251011"/>
              <a:chExt cx="320040" cy="812208"/>
            </a:xfrm>
          </p:grpSpPr>
          <p:sp>
            <p:nvSpPr>
              <p:cNvPr id="168" name="Oval 167">
                <a:extLst>
                  <a:ext uri="{FF2B5EF4-FFF2-40B4-BE49-F238E27FC236}">
                    <a16:creationId xmlns:a16="http://schemas.microsoft.com/office/drawing/2014/main" id="{033E52FD-FCA3-1043-9E17-145C29E65DBE}"/>
                  </a:ext>
                </a:extLst>
              </p:cNvPr>
              <p:cNvSpPr/>
              <p:nvPr/>
            </p:nvSpPr>
            <p:spPr>
              <a:xfrm>
                <a:off x="4781952" y="2251011"/>
                <a:ext cx="320040" cy="320040"/>
              </a:xfrm>
              <a:prstGeom prst="ellipse">
                <a:avLst/>
              </a:prstGeom>
              <a:noFill/>
              <a:ln w="22225">
                <a:solidFill>
                  <a:srgbClr val="00B0F0"/>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9" name="Oval 168">
                <a:extLst>
                  <a:ext uri="{FF2B5EF4-FFF2-40B4-BE49-F238E27FC236}">
                    <a16:creationId xmlns:a16="http://schemas.microsoft.com/office/drawing/2014/main" id="{42D314BB-52B0-5945-9E59-B85D627515AF}"/>
                  </a:ext>
                </a:extLst>
              </p:cNvPr>
              <p:cNvSpPr/>
              <p:nvPr/>
            </p:nvSpPr>
            <p:spPr>
              <a:xfrm>
                <a:off x="4781952" y="2743179"/>
                <a:ext cx="320040" cy="320040"/>
              </a:xfrm>
              <a:prstGeom prst="ellipse">
                <a:avLst/>
              </a:prstGeom>
              <a:noFill/>
              <a:ln w="22225">
                <a:solidFill>
                  <a:srgbClr val="00B0F0"/>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cxnSp>
          <p:nvCxnSpPr>
            <p:cNvPr id="88" name="Straight Arrow Connector 87">
              <a:extLst>
                <a:ext uri="{FF2B5EF4-FFF2-40B4-BE49-F238E27FC236}">
                  <a16:creationId xmlns:a16="http://schemas.microsoft.com/office/drawing/2014/main" id="{8A81EF0F-06A1-0D41-BD46-9FB25E9B7FE1}"/>
                </a:ext>
              </a:extLst>
            </p:cNvPr>
            <p:cNvCxnSpPr>
              <a:cxnSpLocks/>
              <a:stCxn id="169" idx="6"/>
              <a:endCxn id="171" idx="2"/>
            </p:cNvCxnSpPr>
            <p:nvPr/>
          </p:nvCxnSpPr>
          <p:spPr>
            <a:xfrm flipV="1">
              <a:off x="5889790" y="1771694"/>
              <a:ext cx="533033" cy="292061"/>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9" name="Straight Arrow Connector 88">
              <a:extLst>
                <a:ext uri="{FF2B5EF4-FFF2-40B4-BE49-F238E27FC236}">
                  <a16:creationId xmlns:a16="http://schemas.microsoft.com/office/drawing/2014/main" id="{2AB11055-BC18-0A4F-AC3D-CF08C80D52FF}"/>
                </a:ext>
              </a:extLst>
            </p:cNvPr>
            <p:cNvCxnSpPr>
              <a:cxnSpLocks/>
              <a:stCxn id="169" idx="6"/>
              <a:endCxn id="172" idx="2"/>
            </p:cNvCxnSpPr>
            <p:nvPr/>
          </p:nvCxnSpPr>
          <p:spPr>
            <a:xfrm>
              <a:off x="5889790" y="2063755"/>
              <a:ext cx="528165" cy="140675"/>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0" name="Straight Arrow Connector 89">
              <a:extLst>
                <a:ext uri="{FF2B5EF4-FFF2-40B4-BE49-F238E27FC236}">
                  <a16:creationId xmlns:a16="http://schemas.microsoft.com/office/drawing/2014/main" id="{46AC52D9-E398-8C4A-83BC-8FBD3E4E3034}"/>
                </a:ext>
              </a:extLst>
            </p:cNvPr>
            <p:cNvCxnSpPr>
              <a:cxnSpLocks/>
              <a:stCxn id="172" idx="6"/>
              <a:endCxn id="164" idx="2"/>
            </p:cNvCxnSpPr>
            <p:nvPr/>
          </p:nvCxnSpPr>
          <p:spPr>
            <a:xfrm flipV="1">
              <a:off x="6737995" y="1946247"/>
              <a:ext cx="533033" cy="25818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1" name="Straight Arrow Connector 90">
              <a:extLst>
                <a:ext uri="{FF2B5EF4-FFF2-40B4-BE49-F238E27FC236}">
                  <a16:creationId xmlns:a16="http://schemas.microsoft.com/office/drawing/2014/main" id="{A3B89889-D68C-BC46-BDED-F42FAF5CC9B3}"/>
                </a:ext>
              </a:extLst>
            </p:cNvPr>
            <p:cNvCxnSpPr>
              <a:cxnSpLocks/>
              <a:stCxn id="172" idx="6"/>
              <a:endCxn id="166" idx="2"/>
            </p:cNvCxnSpPr>
            <p:nvPr/>
          </p:nvCxnSpPr>
          <p:spPr>
            <a:xfrm>
              <a:off x="6737995" y="2204430"/>
              <a:ext cx="533033" cy="15474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2" name="Straight Arrow Connector 91">
              <a:extLst>
                <a:ext uri="{FF2B5EF4-FFF2-40B4-BE49-F238E27FC236}">
                  <a16:creationId xmlns:a16="http://schemas.microsoft.com/office/drawing/2014/main" id="{FD236D10-1792-B540-9348-A5536192C835}"/>
                </a:ext>
              </a:extLst>
            </p:cNvPr>
            <p:cNvCxnSpPr>
              <a:cxnSpLocks/>
              <a:stCxn id="168" idx="6"/>
              <a:endCxn id="170" idx="3"/>
            </p:cNvCxnSpPr>
            <p:nvPr/>
          </p:nvCxnSpPr>
          <p:spPr>
            <a:xfrm flipV="1">
              <a:off x="5889790" y="1452109"/>
              <a:ext cx="579902" cy="11947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93" name="Group 92">
              <a:extLst>
                <a:ext uri="{FF2B5EF4-FFF2-40B4-BE49-F238E27FC236}">
                  <a16:creationId xmlns:a16="http://schemas.microsoft.com/office/drawing/2014/main" id="{785F5C62-F0AC-324E-BDF0-3ADF171F5D10}"/>
                </a:ext>
              </a:extLst>
            </p:cNvPr>
            <p:cNvGrpSpPr/>
            <p:nvPr/>
          </p:nvGrpSpPr>
          <p:grpSpPr>
            <a:xfrm>
              <a:off x="7271028" y="960377"/>
              <a:ext cx="320040" cy="1558816"/>
              <a:chOff x="6223601" y="1757617"/>
              <a:chExt cx="320040" cy="1558816"/>
            </a:xfrm>
          </p:grpSpPr>
          <p:sp>
            <p:nvSpPr>
              <p:cNvPr id="164" name="Oval 163">
                <a:extLst>
                  <a:ext uri="{FF2B5EF4-FFF2-40B4-BE49-F238E27FC236}">
                    <a16:creationId xmlns:a16="http://schemas.microsoft.com/office/drawing/2014/main" id="{58FD8BAA-89B5-8B4F-AEEE-2445AFC5A082}"/>
                  </a:ext>
                </a:extLst>
              </p:cNvPr>
              <p:cNvSpPr/>
              <p:nvPr/>
            </p:nvSpPr>
            <p:spPr>
              <a:xfrm>
                <a:off x="6223601" y="2583467"/>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5" name="Oval 164">
                <a:extLst>
                  <a:ext uri="{FF2B5EF4-FFF2-40B4-BE49-F238E27FC236}">
                    <a16:creationId xmlns:a16="http://schemas.microsoft.com/office/drawing/2014/main" id="{C15DAA41-E988-884D-9A9D-7ACDD4030A5A}"/>
                  </a:ext>
                </a:extLst>
              </p:cNvPr>
              <p:cNvSpPr/>
              <p:nvPr/>
            </p:nvSpPr>
            <p:spPr>
              <a:xfrm>
                <a:off x="6223601" y="2170542"/>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6" name="Oval 165">
                <a:extLst>
                  <a:ext uri="{FF2B5EF4-FFF2-40B4-BE49-F238E27FC236}">
                    <a16:creationId xmlns:a16="http://schemas.microsoft.com/office/drawing/2014/main" id="{88E4CFB8-3B07-484E-902B-8347C6485447}"/>
                  </a:ext>
                </a:extLst>
              </p:cNvPr>
              <p:cNvSpPr/>
              <p:nvPr/>
            </p:nvSpPr>
            <p:spPr>
              <a:xfrm>
                <a:off x="6223601" y="2996393"/>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7" name="Oval 166">
                <a:extLst>
                  <a:ext uri="{FF2B5EF4-FFF2-40B4-BE49-F238E27FC236}">
                    <a16:creationId xmlns:a16="http://schemas.microsoft.com/office/drawing/2014/main" id="{850E6F20-9585-0A4A-8140-649A6E419E29}"/>
                  </a:ext>
                </a:extLst>
              </p:cNvPr>
              <p:cNvSpPr/>
              <p:nvPr/>
            </p:nvSpPr>
            <p:spPr>
              <a:xfrm>
                <a:off x="6223601" y="1757617"/>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grpSp>
          <p:nvGrpSpPr>
            <p:cNvPr id="94" name="Group 93">
              <a:extLst>
                <a:ext uri="{FF2B5EF4-FFF2-40B4-BE49-F238E27FC236}">
                  <a16:creationId xmlns:a16="http://schemas.microsoft.com/office/drawing/2014/main" id="{C6428913-40F4-444B-B714-EACF0D26AF17}"/>
                </a:ext>
              </a:extLst>
            </p:cNvPr>
            <p:cNvGrpSpPr/>
            <p:nvPr/>
          </p:nvGrpSpPr>
          <p:grpSpPr>
            <a:xfrm>
              <a:off x="8119233" y="713680"/>
              <a:ext cx="320040" cy="1932121"/>
              <a:chOff x="6895336" y="1510920"/>
              <a:chExt cx="320040" cy="1932121"/>
            </a:xfrm>
          </p:grpSpPr>
          <p:sp>
            <p:nvSpPr>
              <p:cNvPr id="146" name="Oval 145">
                <a:extLst>
                  <a:ext uri="{FF2B5EF4-FFF2-40B4-BE49-F238E27FC236}">
                    <a16:creationId xmlns:a16="http://schemas.microsoft.com/office/drawing/2014/main" id="{00E0441F-1215-FB42-9AAC-46A1FE1F2213}"/>
                  </a:ext>
                </a:extLst>
              </p:cNvPr>
              <p:cNvSpPr/>
              <p:nvPr/>
            </p:nvSpPr>
            <p:spPr>
              <a:xfrm>
                <a:off x="6895336" y="271998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47" name="Oval 146">
                <a:extLst>
                  <a:ext uri="{FF2B5EF4-FFF2-40B4-BE49-F238E27FC236}">
                    <a16:creationId xmlns:a16="http://schemas.microsoft.com/office/drawing/2014/main" id="{42CCBCC5-A836-8145-AB70-860691376B22}"/>
                  </a:ext>
                </a:extLst>
              </p:cNvPr>
              <p:cNvSpPr/>
              <p:nvPr/>
            </p:nvSpPr>
            <p:spPr>
              <a:xfrm>
                <a:off x="6895336" y="231696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0" name="Oval 159">
                <a:extLst>
                  <a:ext uri="{FF2B5EF4-FFF2-40B4-BE49-F238E27FC236}">
                    <a16:creationId xmlns:a16="http://schemas.microsoft.com/office/drawing/2014/main" id="{149B023F-3A1D-2D41-978B-18F09E1418CE}"/>
                  </a:ext>
                </a:extLst>
              </p:cNvPr>
              <p:cNvSpPr/>
              <p:nvPr/>
            </p:nvSpPr>
            <p:spPr>
              <a:xfrm>
                <a:off x="6895336" y="3123001"/>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2" name="Oval 161">
                <a:extLst>
                  <a:ext uri="{FF2B5EF4-FFF2-40B4-BE49-F238E27FC236}">
                    <a16:creationId xmlns:a16="http://schemas.microsoft.com/office/drawing/2014/main" id="{C235905A-7F93-9C42-9F07-B925B30123F4}"/>
                  </a:ext>
                </a:extLst>
              </p:cNvPr>
              <p:cNvSpPr/>
              <p:nvPr/>
            </p:nvSpPr>
            <p:spPr>
              <a:xfrm>
                <a:off x="6895336" y="191394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3" name="Oval 162">
                <a:extLst>
                  <a:ext uri="{FF2B5EF4-FFF2-40B4-BE49-F238E27FC236}">
                    <a16:creationId xmlns:a16="http://schemas.microsoft.com/office/drawing/2014/main" id="{FBBC933B-C359-B343-A2C1-7444FCF0FDBB}"/>
                  </a:ext>
                </a:extLst>
              </p:cNvPr>
              <p:cNvSpPr/>
              <p:nvPr/>
            </p:nvSpPr>
            <p:spPr>
              <a:xfrm>
                <a:off x="6895336" y="151092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cxnSp>
          <p:nvCxnSpPr>
            <p:cNvPr id="95" name="Straight Arrow Connector 94">
              <a:extLst>
                <a:ext uri="{FF2B5EF4-FFF2-40B4-BE49-F238E27FC236}">
                  <a16:creationId xmlns:a16="http://schemas.microsoft.com/office/drawing/2014/main" id="{65461E44-24EC-214F-A78F-6BF0BBC2DBA0}"/>
                </a:ext>
              </a:extLst>
            </p:cNvPr>
            <p:cNvCxnSpPr>
              <a:cxnSpLocks/>
              <a:stCxn id="170" idx="6"/>
              <a:endCxn id="165" idx="2"/>
            </p:cNvCxnSpPr>
            <p:nvPr/>
          </p:nvCxnSpPr>
          <p:spPr>
            <a:xfrm>
              <a:off x="6742863" y="1338958"/>
              <a:ext cx="528165" cy="194364"/>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7" name="Straight Arrow Connector 96">
              <a:extLst>
                <a:ext uri="{FF2B5EF4-FFF2-40B4-BE49-F238E27FC236}">
                  <a16:creationId xmlns:a16="http://schemas.microsoft.com/office/drawing/2014/main" id="{B3FFB3ED-4688-2B40-855F-591F02D937C8}"/>
                </a:ext>
              </a:extLst>
            </p:cNvPr>
            <p:cNvCxnSpPr>
              <a:cxnSpLocks/>
              <a:stCxn id="170" idx="6"/>
              <a:endCxn id="167" idx="2"/>
            </p:cNvCxnSpPr>
            <p:nvPr/>
          </p:nvCxnSpPr>
          <p:spPr>
            <a:xfrm flipV="1">
              <a:off x="6742863" y="1120397"/>
              <a:ext cx="528165" cy="218561"/>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9" name="Straight Arrow Connector 98">
              <a:extLst>
                <a:ext uri="{FF2B5EF4-FFF2-40B4-BE49-F238E27FC236}">
                  <a16:creationId xmlns:a16="http://schemas.microsoft.com/office/drawing/2014/main" id="{0DD01AA4-464D-144B-9967-8FBCD441AF57}"/>
                </a:ext>
              </a:extLst>
            </p:cNvPr>
            <p:cNvCxnSpPr>
              <a:cxnSpLocks/>
              <a:stCxn id="167" idx="6"/>
              <a:endCxn id="163" idx="2"/>
            </p:cNvCxnSpPr>
            <p:nvPr/>
          </p:nvCxnSpPr>
          <p:spPr>
            <a:xfrm flipV="1">
              <a:off x="7591068" y="873700"/>
              <a:ext cx="528165" cy="246697"/>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2" name="Straight Arrow Connector 101">
              <a:extLst>
                <a:ext uri="{FF2B5EF4-FFF2-40B4-BE49-F238E27FC236}">
                  <a16:creationId xmlns:a16="http://schemas.microsoft.com/office/drawing/2014/main" id="{16E457C0-AB5B-AF43-94AE-B830325EA50E}"/>
                </a:ext>
              </a:extLst>
            </p:cNvPr>
            <p:cNvCxnSpPr>
              <a:cxnSpLocks/>
              <a:stCxn id="167" idx="6"/>
              <a:endCxn id="162" idx="2"/>
            </p:cNvCxnSpPr>
            <p:nvPr/>
          </p:nvCxnSpPr>
          <p:spPr>
            <a:xfrm>
              <a:off x="7591068" y="1120397"/>
              <a:ext cx="528165" cy="15632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3" name="Straight Arrow Connector 102">
              <a:extLst>
                <a:ext uri="{FF2B5EF4-FFF2-40B4-BE49-F238E27FC236}">
                  <a16:creationId xmlns:a16="http://schemas.microsoft.com/office/drawing/2014/main" id="{827F3C2A-4D01-9D4A-9ABA-F867DDDC07EE}"/>
                </a:ext>
              </a:extLst>
            </p:cNvPr>
            <p:cNvCxnSpPr>
              <a:cxnSpLocks/>
              <a:stCxn id="165" idx="6"/>
              <a:endCxn id="162" idx="2"/>
            </p:cNvCxnSpPr>
            <p:nvPr/>
          </p:nvCxnSpPr>
          <p:spPr>
            <a:xfrm flipV="1">
              <a:off x="7591068" y="1276720"/>
              <a:ext cx="528165" cy="25660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4" name="Straight Arrow Connector 103">
              <a:extLst>
                <a:ext uri="{FF2B5EF4-FFF2-40B4-BE49-F238E27FC236}">
                  <a16:creationId xmlns:a16="http://schemas.microsoft.com/office/drawing/2014/main" id="{2015C97A-DCF3-6D4F-835A-1F46D6DAD94F}"/>
                </a:ext>
              </a:extLst>
            </p:cNvPr>
            <p:cNvCxnSpPr>
              <a:cxnSpLocks/>
              <a:stCxn id="165" idx="6"/>
              <a:endCxn id="147" idx="2"/>
            </p:cNvCxnSpPr>
            <p:nvPr/>
          </p:nvCxnSpPr>
          <p:spPr>
            <a:xfrm>
              <a:off x="7591068" y="1533322"/>
              <a:ext cx="528165" cy="14641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5" name="Straight Arrow Connector 104">
              <a:extLst>
                <a:ext uri="{FF2B5EF4-FFF2-40B4-BE49-F238E27FC236}">
                  <a16:creationId xmlns:a16="http://schemas.microsoft.com/office/drawing/2014/main" id="{900C5E6A-17C9-FF41-AAD1-15556EA928B6}"/>
                </a:ext>
              </a:extLst>
            </p:cNvPr>
            <p:cNvCxnSpPr>
              <a:cxnSpLocks/>
              <a:stCxn id="164" idx="6"/>
              <a:endCxn id="147" idx="2"/>
            </p:cNvCxnSpPr>
            <p:nvPr/>
          </p:nvCxnSpPr>
          <p:spPr>
            <a:xfrm flipV="1">
              <a:off x="7591068" y="1679740"/>
              <a:ext cx="528165" cy="266507"/>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7" name="Straight Arrow Connector 106">
              <a:extLst>
                <a:ext uri="{FF2B5EF4-FFF2-40B4-BE49-F238E27FC236}">
                  <a16:creationId xmlns:a16="http://schemas.microsoft.com/office/drawing/2014/main" id="{5CB176D5-4A0B-3449-93B5-4FC9E27DC526}"/>
                </a:ext>
              </a:extLst>
            </p:cNvPr>
            <p:cNvCxnSpPr>
              <a:cxnSpLocks/>
              <a:stCxn id="164" idx="6"/>
              <a:endCxn id="146" idx="2"/>
            </p:cNvCxnSpPr>
            <p:nvPr/>
          </p:nvCxnSpPr>
          <p:spPr>
            <a:xfrm>
              <a:off x="7591068" y="1946247"/>
              <a:ext cx="528165" cy="13651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10" name="Straight Arrow Connector 109">
              <a:extLst>
                <a:ext uri="{FF2B5EF4-FFF2-40B4-BE49-F238E27FC236}">
                  <a16:creationId xmlns:a16="http://schemas.microsoft.com/office/drawing/2014/main" id="{1609485E-4C3D-8F44-8C76-C7FC4150622D}"/>
                </a:ext>
              </a:extLst>
            </p:cNvPr>
            <p:cNvCxnSpPr>
              <a:cxnSpLocks/>
              <a:stCxn id="166" idx="6"/>
              <a:endCxn id="146" idx="2"/>
            </p:cNvCxnSpPr>
            <p:nvPr/>
          </p:nvCxnSpPr>
          <p:spPr>
            <a:xfrm flipV="1">
              <a:off x="7591068" y="2082760"/>
              <a:ext cx="528165" cy="27641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13" name="Straight Arrow Connector 112">
              <a:extLst>
                <a:ext uri="{FF2B5EF4-FFF2-40B4-BE49-F238E27FC236}">
                  <a16:creationId xmlns:a16="http://schemas.microsoft.com/office/drawing/2014/main" id="{2BE3FE58-115E-C04E-BF19-739D668225BD}"/>
                </a:ext>
              </a:extLst>
            </p:cNvPr>
            <p:cNvCxnSpPr>
              <a:cxnSpLocks/>
              <a:stCxn id="166" idx="6"/>
              <a:endCxn id="160" idx="2"/>
            </p:cNvCxnSpPr>
            <p:nvPr/>
          </p:nvCxnSpPr>
          <p:spPr>
            <a:xfrm>
              <a:off x="7591068" y="2359173"/>
              <a:ext cx="528165" cy="12660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16" name="TextBox 115">
              <a:extLst>
                <a:ext uri="{FF2B5EF4-FFF2-40B4-BE49-F238E27FC236}">
                  <a16:creationId xmlns:a16="http://schemas.microsoft.com/office/drawing/2014/main" id="{5EB28EE1-7F7F-8A4A-9215-751073B60B53}"/>
                </a:ext>
              </a:extLst>
            </p:cNvPr>
            <p:cNvSpPr txBox="1"/>
            <p:nvPr/>
          </p:nvSpPr>
          <p:spPr>
            <a:xfrm>
              <a:off x="6363610" y="1624264"/>
              <a:ext cx="457200" cy="307777"/>
            </a:xfrm>
            <a:prstGeom prst="rect">
              <a:avLst/>
            </a:prstGeom>
            <a:noFill/>
          </p:spPr>
          <p:txBody>
            <a:bodyPr wrap="square" rtlCol="0">
              <a:spAutoFit/>
            </a:bodyPr>
            <a:lstStyle/>
            <a:p>
              <a:pPr algn="ctr"/>
              <a:r>
                <a:rPr lang="en-US" sz="1400" dirty="0"/>
                <a:t>B</a:t>
              </a:r>
              <a:r>
                <a:rPr lang="en-US" sz="1400" baseline="-25000" dirty="0"/>
                <a:t>2</a:t>
              </a:r>
              <a:endParaRPr lang="en-US" sz="1400" dirty="0"/>
            </a:p>
          </p:txBody>
        </p:sp>
        <p:sp>
          <p:nvSpPr>
            <p:cNvPr id="118" name="TextBox 117">
              <a:extLst>
                <a:ext uri="{FF2B5EF4-FFF2-40B4-BE49-F238E27FC236}">
                  <a16:creationId xmlns:a16="http://schemas.microsoft.com/office/drawing/2014/main" id="{0B78E21B-D15B-3D42-81D8-9EDC5897B534}"/>
                </a:ext>
              </a:extLst>
            </p:cNvPr>
            <p:cNvSpPr txBox="1"/>
            <p:nvPr/>
          </p:nvSpPr>
          <p:spPr>
            <a:xfrm>
              <a:off x="6386991" y="2044272"/>
              <a:ext cx="457200" cy="307777"/>
            </a:xfrm>
            <a:prstGeom prst="rect">
              <a:avLst/>
            </a:prstGeom>
            <a:noFill/>
          </p:spPr>
          <p:txBody>
            <a:bodyPr wrap="square" rtlCol="0">
              <a:spAutoFit/>
            </a:bodyPr>
            <a:lstStyle/>
            <a:p>
              <a:pPr algn="ctr"/>
              <a:r>
                <a:rPr lang="en-US" sz="1400" dirty="0"/>
                <a:t>B</a:t>
              </a:r>
              <a:r>
                <a:rPr lang="en-US" sz="1400" baseline="-25000" dirty="0"/>
                <a:t>3</a:t>
              </a:r>
              <a:endParaRPr lang="en-US" sz="1400" dirty="0"/>
            </a:p>
          </p:txBody>
        </p:sp>
        <p:sp>
          <p:nvSpPr>
            <p:cNvPr id="119" name="Oval 118">
              <a:extLst>
                <a:ext uri="{FF2B5EF4-FFF2-40B4-BE49-F238E27FC236}">
                  <a16:creationId xmlns:a16="http://schemas.microsoft.com/office/drawing/2014/main" id="{C30044E4-94E2-DA44-A0EF-75B48B711634}"/>
                </a:ext>
              </a:extLst>
            </p:cNvPr>
            <p:cNvSpPr/>
            <p:nvPr/>
          </p:nvSpPr>
          <p:spPr>
            <a:xfrm>
              <a:off x="4920664" y="675612"/>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20" name="Oval 119">
              <a:extLst>
                <a:ext uri="{FF2B5EF4-FFF2-40B4-BE49-F238E27FC236}">
                  <a16:creationId xmlns:a16="http://schemas.microsoft.com/office/drawing/2014/main" id="{53EDD38C-FA24-794C-A01C-4A3ED88B6B7F}"/>
                </a:ext>
              </a:extLst>
            </p:cNvPr>
            <p:cNvSpPr/>
            <p:nvPr/>
          </p:nvSpPr>
          <p:spPr>
            <a:xfrm>
              <a:off x="4720475" y="1306864"/>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23" name="Oval 122">
              <a:extLst>
                <a:ext uri="{FF2B5EF4-FFF2-40B4-BE49-F238E27FC236}">
                  <a16:creationId xmlns:a16="http://schemas.microsoft.com/office/drawing/2014/main" id="{ED9B5C82-A0AF-9D49-8F21-ED978496138B}"/>
                </a:ext>
              </a:extLst>
            </p:cNvPr>
            <p:cNvSpPr/>
            <p:nvPr/>
          </p:nvSpPr>
          <p:spPr>
            <a:xfrm>
              <a:off x="8699504" y="1310245"/>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24" name="Oval 123">
              <a:extLst>
                <a:ext uri="{FF2B5EF4-FFF2-40B4-BE49-F238E27FC236}">
                  <a16:creationId xmlns:a16="http://schemas.microsoft.com/office/drawing/2014/main" id="{FCEC3389-6613-1A42-82B6-3CA5F1D74EF0}"/>
                </a:ext>
              </a:extLst>
            </p:cNvPr>
            <p:cNvSpPr/>
            <p:nvPr/>
          </p:nvSpPr>
          <p:spPr>
            <a:xfrm>
              <a:off x="8701912" y="1985447"/>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cxnSp>
          <p:nvCxnSpPr>
            <p:cNvPr id="125" name="Straight Arrow Connector 124">
              <a:extLst>
                <a:ext uri="{FF2B5EF4-FFF2-40B4-BE49-F238E27FC236}">
                  <a16:creationId xmlns:a16="http://schemas.microsoft.com/office/drawing/2014/main" id="{6C1AEFD8-68B3-2142-A579-9073833AE025}"/>
                </a:ext>
              </a:extLst>
            </p:cNvPr>
            <p:cNvCxnSpPr>
              <a:cxnSpLocks/>
              <a:stCxn id="120" idx="7"/>
              <a:endCxn id="119" idx="4"/>
            </p:cNvCxnSpPr>
            <p:nvPr/>
          </p:nvCxnSpPr>
          <p:spPr>
            <a:xfrm flipV="1">
              <a:off x="4993646" y="995652"/>
              <a:ext cx="87038" cy="358081"/>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26" name="Straight Arrow Connector 125">
              <a:extLst>
                <a:ext uri="{FF2B5EF4-FFF2-40B4-BE49-F238E27FC236}">
                  <a16:creationId xmlns:a16="http://schemas.microsoft.com/office/drawing/2014/main" id="{850748FC-3192-4140-8EC1-BA124A5C0522}"/>
                </a:ext>
              </a:extLst>
            </p:cNvPr>
            <p:cNvCxnSpPr>
              <a:cxnSpLocks/>
              <a:stCxn id="123" idx="4"/>
              <a:endCxn id="124" idx="0"/>
            </p:cNvCxnSpPr>
            <p:nvPr/>
          </p:nvCxnSpPr>
          <p:spPr>
            <a:xfrm>
              <a:off x="8859524" y="1630285"/>
              <a:ext cx="2408" cy="35516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27" name="Oval 126">
              <a:extLst>
                <a:ext uri="{FF2B5EF4-FFF2-40B4-BE49-F238E27FC236}">
                  <a16:creationId xmlns:a16="http://schemas.microsoft.com/office/drawing/2014/main" id="{B8B77B22-3E11-3743-A33D-8F6692807BE6}"/>
                </a:ext>
              </a:extLst>
            </p:cNvPr>
            <p:cNvSpPr/>
            <p:nvPr/>
          </p:nvSpPr>
          <p:spPr>
            <a:xfrm>
              <a:off x="5483590" y="797631"/>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cxnSp>
          <p:nvCxnSpPr>
            <p:cNvPr id="131" name="Straight Arrow Connector 130">
              <a:extLst>
                <a:ext uri="{FF2B5EF4-FFF2-40B4-BE49-F238E27FC236}">
                  <a16:creationId xmlns:a16="http://schemas.microsoft.com/office/drawing/2014/main" id="{6FDA69A0-498E-F24A-B3A2-4AB6A48C52A9}"/>
                </a:ext>
              </a:extLst>
            </p:cNvPr>
            <p:cNvCxnSpPr>
              <a:cxnSpLocks/>
              <a:stCxn id="120" idx="6"/>
              <a:endCxn id="127" idx="3"/>
            </p:cNvCxnSpPr>
            <p:nvPr/>
          </p:nvCxnSpPr>
          <p:spPr>
            <a:xfrm flipV="1">
              <a:off x="5040515" y="1070802"/>
              <a:ext cx="489944" cy="39608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2" name="Straight Arrow Connector 131">
              <a:extLst>
                <a:ext uri="{FF2B5EF4-FFF2-40B4-BE49-F238E27FC236}">
                  <a16:creationId xmlns:a16="http://schemas.microsoft.com/office/drawing/2014/main" id="{ED675F90-42F5-1F4D-821A-B388D270440A}"/>
                </a:ext>
              </a:extLst>
            </p:cNvPr>
            <p:cNvCxnSpPr>
              <a:cxnSpLocks/>
              <a:stCxn id="127" idx="2"/>
              <a:endCxn id="119" idx="5"/>
            </p:cNvCxnSpPr>
            <p:nvPr/>
          </p:nvCxnSpPr>
          <p:spPr>
            <a:xfrm flipH="1" flipV="1">
              <a:off x="5193835" y="948783"/>
              <a:ext cx="289755" cy="886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34" name="TextBox 133">
              <a:extLst>
                <a:ext uri="{FF2B5EF4-FFF2-40B4-BE49-F238E27FC236}">
                  <a16:creationId xmlns:a16="http://schemas.microsoft.com/office/drawing/2014/main" id="{174AA054-4A5C-7D42-8415-E05CCF07F95D}"/>
                </a:ext>
              </a:extLst>
            </p:cNvPr>
            <p:cNvSpPr txBox="1"/>
            <p:nvPr/>
          </p:nvSpPr>
          <p:spPr>
            <a:xfrm>
              <a:off x="5515228" y="1414089"/>
              <a:ext cx="457200" cy="307777"/>
            </a:xfrm>
            <a:prstGeom prst="rect">
              <a:avLst/>
            </a:prstGeom>
            <a:noFill/>
          </p:spPr>
          <p:txBody>
            <a:bodyPr wrap="square" rtlCol="0">
              <a:spAutoFit/>
            </a:bodyPr>
            <a:lstStyle/>
            <a:p>
              <a:pPr algn="ctr"/>
              <a:r>
                <a:rPr lang="en-US" sz="1400" dirty="0"/>
                <a:t>A</a:t>
              </a:r>
              <a:r>
                <a:rPr lang="en-US" sz="1400" baseline="-25000" dirty="0"/>
                <a:t>1</a:t>
              </a:r>
              <a:endParaRPr lang="en-US" sz="1400" dirty="0"/>
            </a:p>
          </p:txBody>
        </p:sp>
        <p:sp>
          <p:nvSpPr>
            <p:cNvPr id="135" name="TextBox 134">
              <a:extLst>
                <a:ext uri="{FF2B5EF4-FFF2-40B4-BE49-F238E27FC236}">
                  <a16:creationId xmlns:a16="http://schemas.microsoft.com/office/drawing/2014/main" id="{E91530CD-BB01-4E45-8A29-EA037454FFD0}"/>
                </a:ext>
              </a:extLst>
            </p:cNvPr>
            <p:cNvSpPr txBox="1"/>
            <p:nvPr/>
          </p:nvSpPr>
          <p:spPr>
            <a:xfrm>
              <a:off x="5512308" y="1917724"/>
              <a:ext cx="457200" cy="307777"/>
            </a:xfrm>
            <a:prstGeom prst="rect">
              <a:avLst/>
            </a:prstGeom>
            <a:noFill/>
          </p:spPr>
          <p:txBody>
            <a:bodyPr wrap="square" rtlCol="0">
              <a:spAutoFit/>
            </a:bodyPr>
            <a:lstStyle/>
            <a:p>
              <a:pPr algn="ctr"/>
              <a:r>
                <a:rPr lang="en-US" sz="1400" dirty="0"/>
                <a:t>A</a:t>
              </a:r>
              <a:r>
                <a:rPr lang="en-US" sz="1400" baseline="-25000" dirty="0"/>
                <a:t>2</a:t>
              </a:r>
              <a:endParaRPr lang="en-US" sz="1400" dirty="0"/>
            </a:p>
          </p:txBody>
        </p:sp>
        <p:sp>
          <p:nvSpPr>
            <p:cNvPr id="136" name="TextBox 135">
              <a:extLst>
                <a:ext uri="{FF2B5EF4-FFF2-40B4-BE49-F238E27FC236}">
                  <a16:creationId xmlns:a16="http://schemas.microsoft.com/office/drawing/2014/main" id="{7967BCD3-673D-7146-A440-CBAD9C277671}"/>
                </a:ext>
              </a:extLst>
            </p:cNvPr>
            <p:cNvSpPr txBox="1"/>
            <p:nvPr/>
          </p:nvSpPr>
          <p:spPr>
            <a:xfrm>
              <a:off x="7218413" y="948650"/>
              <a:ext cx="457200" cy="307777"/>
            </a:xfrm>
            <a:prstGeom prst="rect">
              <a:avLst/>
            </a:prstGeom>
            <a:noFill/>
          </p:spPr>
          <p:txBody>
            <a:bodyPr wrap="square" rtlCol="0">
              <a:spAutoFit/>
            </a:bodyPr>
            <a:lstStyle/>
            <a:p>
              <a:pPr algn="ctr"/>
              <a:r>
                <a:rPr lang="en-US" sz="1400" dirty="0"/>
                <a:t>C</a:t>
              </a:r>
              <a:r>
                <a:rPr lang="en-US" sz="1400" baseline="-25000" dirty="0"/>
                <a:t>1</a:t>
              </a:r>
              <a:endParaRPr lang="en-US" sz="1400" dirty="0"/>
            </a:p>
          </p:txBody>
        </p:sp>
        <p:sp>
          <p:nvSpPr>
            <p:cNvPr id="137" name="TextBox 136">
              <a:extLst>
                <a:ext uri="{FF2B5EF4-FFF2-40B4-BE49-F238E27FC236}">
                  <a16:creationId xmlns:a16="http://schemas.microsoft.com/office/drawing/2014/main" id="{E1494DAC-336A-6242-B5FF-7B40C3755FEB}"/>
                </a:ext>
              </a:extLst>
            </p:cNvPr>
            <p:cNvSpPr txBox="1"/>
            <p:nvPr/>
          </p:nvSpPr>
          <p:spPr>
            <a:xfrm>
              <a:off x="7216496" y="1366946"/>
              <a:ext cx="457200" cy="307777"/>
            </a:xfrm>
            <a:prstGeom prst="rect">
              <a:avLst/>
            </a:prstGeom>
            <a:noFill/>
          </p:spPr>
          <p:txBody>
            <a:bodyPr wrap="square" rtlCol="0">
              <a:spAutoFit/>
            </a:bodyPr>
            <a:lstStyle/>
            <a:p>
              <a:pPr algn="ctr"/>
              <a:r>
                <a:rPr lang="en-US" sz="1400" dirty="0"/>
                <a:t>C</a:t>
              </a:r>
              <a:r>
                <a:rPr lang="en-US" sz="1400" baseline="-25000" dirty="0"/>
                <a:t>2</a:t>
              </a:r>
              <a:endParaRPr lang="en-US" sz="1400" dirty="0"/>
            </a:p>
          </p:txBody>
        </p:sp>
        <p:sp>
          <p:nvSpPr>
            <p:cNvPr id="138" name="TextBox 137">
              <a:extLst>
                <a:ext uri="{FF2B5EF4-FFF2-40B4-BE49-F238E27FC236}">
                  <a16:creationId xmlns:a16="http://schemas.microsoft.com/office/drawing/2014/main" id="{FEC9CFF7-F697-A844-B256-23DF14870344}"/>
                </a:ext>
              </a:extLst>
            </p:cNvPr>
            <p:cNvSpPr txBox="1"/>
            <p:nvPr/>
          </p:nvSpPr>
          <p:spPr>
            <a:xfrm>
              <a:off x="7200040" y="1773305"/>
              <a:ext cx="457200" cy="307777"/>
            </a:xfrm>
            <a:prstGeom prst="rect">
              <a:avLst/>
            </a:prstGeom>
            <a:noFill/>
          </p:spPr>
          <p:txBody>
            <a:bodyPr wrap="square" rtlCol="0">
              <a:spAutoFit/>
            </a:bodyPr>
            <a:lstStyle/>
            <a:p>
              <a:pPr algn="ctr"/>
              <a:r>
                <a:rPr lang="en-US" sz="1400" dirty="0"/>
                <a:t>C</a:t>
              </a:r>
              <a:r>
                <a:rPr lang="en-US" sz="1400" baseline="-25000" dirty="0"/>
                <a:t>3</a:t>
              </a:r>
              <a:endParaRPr lang="en-US" sz="1400" dirty="0"/>
            </a:p>
          </p:txBody>
        </p:sp>
        <p:sp>
          <p:nvSpPr>
            <p:cNvPr id="139" name="TextBox 138">
              <a:extLst>
                <a:ext uri="{FF2B5EF4-FFF2-40B4-BE49-F238E27FC236}">
                  <a16:creationId xmlns:a16="http://schemas.microsoft.com/office/drawing/2014/main" id="{8E0E8C5F-AD37-4C45-A194-82929D23FACF}"/>
                </a:ext>
              </a:extLst>
            </p:cNvPr>
            <p:cNvSpPr txBox="1"/>
            <p:nvPr/>
          </p:nvSpPr>
          <p:spPr>
            <a:xfrm>
              <a:off x="7215502" y="2221175"/>
              <a:ext cx="457200" cy="307777"/>
            </a:xfrm>
            <a:prstGeom prst="rect">
              <a:avLst/>
            </a:prstGeom>
            <a:noFill/>
          </p:spPr>
          <p:txBody>
            <a:bodyPr wrap="square" rtlCol="0">
              <a:spAutoFit/>
            </a:bodyPr>
            <a:lstStyle/>
            <a:p>
              <a:pPr algn="ctr"/>
              <a:r>
                <a:rPr lang="en-US" sz="1400" dirty="0"/>
                <a:t>C</a:t>
              </a:r>
              <a:r>
                <a:rPr lang="en-US" sz="1400" baseline="-25000" dirty="0"/>
                <a:t>4</a:t>
              </a:r>
              <a:endParaRPr lang="en-US" sz="1400" dirty="0"/>
            </a:p>
          </p:txBody>
        </p:sp>
        <p:sp>
          <p:nvSpPr>
            <p:cNvPr id="141" name="TextBox 140">
              <a:extLst>
                <a:ext uri="{FF2B5EF4-FFF2-40B4-BE49-F238E27FC236}">
                  <a16:creationId xmlns:a16="http://schemas.microsoft.com/office/drawing/2014/main" id="{EDAB395F-33AA-F54A-8808-498EFE275903}"/>
                </a:ext>
              </a:extLst>
            </p:cNvPr>
            <p:cNvSpPr txBox="1"/>
            <p:nvPr/>
          </p:nvSpPr>
          <p:spPr>
            <a:xfrm>
              <a:off x="8058083" y="707660"/>
              <a:ext cx="457200" cy="307777"/>
            </a:xfrm>
            <a:prstGeom prst="rect">
              <a:avLst/>
            </a:prstGeom>
            <a:noFill/>
          </p:spPr>
          <p:txBody>
            <a:bodyPr wrap="square" rtlCol="0">
              <a:spAutoFit/>
            </a:bodyPr>
            <a:lstStyle/>
            <a:p>
              <a:pPr algn="ctr"/>
              <a:r>
                <a:rPr lang="en-US" sz="1400" dirty="0"/>
                <a:t>D</a:t>
              </a:r>
              <a:r>
                <a:rPr lang="en-US" sz="1400" baseline="-25000" dirty="0"/>
                <a:t>1</a:t>
              </a:r>
              <a:endParaRPr lang="en-US" sz="1400" dirty="0"/>
            </a:p>
          </p:txBody>
        </p:sp>
        <p:sp>
          <p:nvSpPr>
            <p:cNvPr id="142" name="TextBox 141">
              <a:extLst>
                <a:ext uri="{FF2B5EF4-FFF2-40B4-BE49-F238E27FC236}">
                  <a16:creationId xmlns:a16="http://schemas.microsoft.com/office/drawing/2014/main" id="{4E4C5EA8-FE84-4549-9057-F0B7935DA0A6}"/>
                </a:ext>
              </a:extLst>
            </p:cNvPr>
            <p:cNvSpPr txBox="1"/>
            <p:nvPr/>
          </p:nvSpPr>
          <p:spPr>
            <a:xfrm>
              <a:off x="8071909" y="1113147"/>
              <a:ext cx="457200" cy="307777"/>
            </a:xfrm>
            <a:prstGeom prst="rect">
              <a:avLst/>
            </a:prstGeom>
            <a:noFill/>
          </p:spPr>
          <p:txBody>
            <a:bodyPr wrap="square" rtlCol="0">
              <a:spAutoFit/>
            </a:bodyPr>
            <a:lstStyle/>
            <a:p>
              <a:pPr algn="ctr"/>
              <a:r>
                <a:rPr lang="en-US" sz="1400" dirty="0"/>
                <a:t>D</a:t>
              </a:r>
              <a:r>
                <a:rPr lang="en-US" sz="1400" baseline="-25000" dirty="0"/>
                <a:t>2</a:t>
              </a:r>
              <a:endParaRPr lang="en-US" sz="1400" dirty="0"/>
            </a:p>
          </p:txBody>
        </p:sp>
        <p:sp>
          <p:nvSpPr>
            <p:cNvPr id="143" name="TextBox 142">
              <a:extLst>
                <a:ext uri="{FF2B5EF4-FFF2-40B4-BE49-F238E27FC236}">
                  <a16:creationId xmlns:a16="http://schemas.microsoft.com/office/drawing/2014/main" id="{4F7FFC59-B295-C243-ADB0-DEF5A58DE9BB}"/>
                </a:ext>
              </a:extLst>
            </p:cNvPr>
            <p:cNvSpPr txBox="1"/>
            <p:nvPr/>
          </p:nvSpPr>
          <p:spPr>
            <a:xfrm>
              <a:off x="8084077" y="1532925"/>
              <a:ext cx="457200" cy="307777"/>
            </a:xfrm>
            <a:prstGeom prst="rect">
              <a:avLst/>
            </a:prstGeom>
            <a:noFill/>
          </p:spPr>
          <p:txBody>
            <a:bodyPr wrap="square" rtlCol="0">
              <a:spAutoFit/>
            </a:bodyPr>
            <a:lstStyle/>
            <a:p>
              <a:pPr algn="ctr"/>
              <a:r>
                <a:rPr lang="en-US" sz="1400" dirty="0"/>
                <a:t>D</a:t>
              </a:r>
              <a:r>
                <a:rPr lang="en-US" sz="1400" baseline="-25000" dirty="0"/>
                <a:t>3</a:t>
              </a:r>
              <a:endParaRPr lang="en-US" sz="1400" dirty="0"/>
            </a:p>
          </p:txBody>
        </p:sp>
        <p:sp>
          <p:nvSpPr>
            <p:cNvPr id="144" name="TextBox 143">
              <a:extLst>
                <a:ext uri="{FF2B5EF4-FFF2-40B4-BE49-F238E27FC236}">
                  <a16:creationId xmlns:a16="http://schemas.microsoft.com/office/drawing/2014/main" id="{A5127A3D-C921-5C41-BF1E-D2DEE52EF7A7}"/>
                </a:ext>
              </a:extLst>
            </p:cNvPr>
            <p:cNvSpPr txBox="1"/>
            <p:nvPr/>
          </p:nvSpPr>
          <p:spPr>
            <a:xfrm>
              <a:off x="8055628" y="1925986"/>
              <a:ext cx="457200" cy="307777"/>
            </a:xfrm>
            <a:prstGeom prst="rect">
              <a:avLst/>
            </a:prstGeom>
            <a:noFill/>
          </p:spPr>
          <p:txBody>
            <a:bodyPr wrap="square" rtlCol="0">
              <a:spAutoFit/>
            </a:bodyPr>
            <a:lstStyle/>
            <a:p>
              <a:pPr algn="ctr"/>
              <a:r>
                <a:rPr lang="en-US" sz="1400" dirty="0"/>
                <a:t>D</a:t>
              </a:r>
              <a:r>
                <a:rPr lang="en-US" sz="1400" baseline="-25000" dirty="0"/>
                <a:t>4</a:t>
              </a:r>
              <a:endParaRPr lang="en-US" sz="1400" dirty="0"/>
            </a:p>
          </p:txBody>
        </p:sp>
        <p:sp>
          <p:nvSpPr>
            <p:cNvPr id="145" name="TextBox 144">
              <a:extLst>
                <a:ext uri="{FF2B5EF4-FFF2-40B4-BE49-F238E27FC236}">
                  <a16:creationId xmlns:a16="http://schemas.microsoft.com/office/drawing/2014/main" id="{E92A2742-BF18-AE4D-834F-A4A0B53D19EE}"/>
                </a:ext>
              </a:extLst>
            </p:cNvPr>
            <p:cNvSpPr txBox="1"/>
            <p:nvPr/>
          </p:nvSpPr>
          <p:spPr>
            <a:xfrm>
              <a:off x="8066329" y="2316744"/>
              <a:ext cx="457200" cy="307777"/>
            </a:xfrm>
            <a:prstGeom prst="rect">
              <a:avLst/>
            </a:prstGeom>
            <a:noFill/>
          </p:spPr>
          <p:txBody>
            <a:bodyPr wrap="square" rtlCol="0">
              <a:spAutoFit/>
            </a:bodyPr>
            <a:lstStyle/>
            <a:p>
              <a:pPr algn="ctr"/>
              <a:r>
                <a:rPr lang="en-US" sz="1400" dirty="0"/>
                <a:t>D</a:t>
              </a:r>
              <a:r>
                <a:rPr lang="en-US" sz="1400" baseline="-25000" dirty="0"/>
                <a:t>5</a:t>
              </a:r>
              <a:endParaRPr lang="en-US" sz="1400" dirty="0"/>
            </a:p>
          </p:txBody>
        </p:sp>
      </p:grpSp>
      <p:sp>
        <p:nvSpPr>
          <p:cNvPr id="173" name="Trapezoid 172">
            <a:extLst>
              <a:ext uri="{FF2B5EF4-FFF2-40B4-BE49-F238E27FC236}">
                <a16:creationId xmlns:a16="http://schemas.microsoft.com/office/drawing/2014/main" id="{0499DC34-9796-5644-96FC-C7FEC8AED034}"/>
              </a:ext>
            </a:extLst>
          </p:cNvPr>
          <p:cNvSpPr/>
          <p:nvPr/>
        </p:nvSpPr>
        <p:spPr>
          <a:xfrm rot="16200000">
            <a:off x="5841927" y="242660"/>
            <a:ext cx="2266235" cy="3070956"/>
          </a:xfrm>
          <a:prstGeom prst="trapezoid">
            <a:avLst/>
          </a:prstGeom>
          <a:noFill/>
          <a:ln w="3492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28297539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3504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a:xfrm>
            <a:off x="7003891" y="6588680"/>
            <a:ext cx="2133600" cy="365125"/>
          </a:xfrm>
        </p:spPr>
        <p:txBody>
          <a:bodyPr/>
          <a:lstStyle/>
          <a:p>
            <a:fld id="{65CC13EC-677E-384F-B278-2939878C589F}" type="slidenum">
              <a:rPr lang="en-US" smtClean="0"/>
              <a:t>39</a:t>
            </a:fld>
            <a:endParaRPr lang="en-US"/>
          </a:p>
        </p:txBody>
      </p:sp>
      <p:sp>
        <p:nvSpPr>
          <p:cNvPr id="16" name="TextBox 15">
            <a:extLst>
              <a:ext uri="{FF2B5EF4-FFF2-40B4-BE49-F238E27FC236}">
                <a16:creationId xmlns:a16="http://schemas.microsoft.com/office/drawing/2014/main" id="{70B28615-162E-0446-97BA-6A74199ED555}"/>
              </a:ext>
            </a:extLst>
          </p:cNvPr>
          <p:cNvSpPr txBox="1"/>
          <p:nvPr/>
        </p:nvSpPr>
        <p:spPr>
          <a:xfrm>
            <a:off x="24111" y="-10993"/>
            <a:ext cx="9258085" cy="523220"/>
          </a:xfrm>
          <a:prstGeom prst="rect">
            <a:avLst/>
          </a:prstGeom>
          <a:noFill/>
        </p:spPr>
        <p:txBody>
          <a:bodyPr wrap="square" rtlCol="0">
            <a:spAutoFit/>
          </a:bodyPr>
          <a:lstStyle/>
          <a:p>
            <a:pPr marL="274320" indent="-457200"/>
            <a:r>
              <a:rPr lang="en-US" sz="2800" kern="0" dirty="0">
                <a:latin typeface="Arial"/>
                <a:cs typeface="Arial"/>
              </a:rPr>
              <a:t>Further Value Repetitions</a:t>
            </a:r>
            <a:endParaRPr lang="en-US" sz="2800" dirty="0">
              <a:latin typeface="Arial" panose="020B0604020202020204" pitchFamily="34" charset="0"/>
              <a:cs typeface="Arial" panose="020B0604020202020204" pitchFamily="34" charset="0"/>
            </a:endParaRPr>
          </a:p>
        </p:txBody>
      </p:sp>
      <p:grpSp>
        <p:nvGrpSpPr>
          <p:cNvPr id="19" name="Group 18">
            <a:extLst>
              <a:ext uri="{FF2B5EF4-FFF2-40B4-BE49-F238E27FC236}">
                <a16:creationId xmlns:a16="http://schemas.microsoft.com/office/drawing/2014/main" id="{169F048F-F147-5749-86C5-32E21069966B}"/>
              </a:ext>
            </a:extLst>
          </p:cNvPr>
          <p:cNvGrpSpPr/>
          <p:nvPr/>
        </p:nvGrpSpPr>
        <p:grpSpPr>
          <a:xfrm>
            <a:off x="142032" y="683971"/>
            <a:ext cx="4507234" cy="922560"/>
            <a:chOff x="220440" y="1015608"/>
            <a:chExt cx="4507234" cy="922560"/>
          </a:xfrm>
        </p:grpSpPr>
        <p:sp>
          <p:nvSpPr>
            <p:cNvPr id="8" name="TextBox 7">
              <a:extLst>
                <a:ext uri="{FF2B5EF4-FFF2-40B4-BE49-F238E27FC236}">
                  <a16:creationId xmlns:a16="http://schemas.microsoft.com/office/drawing/2014/main" id="{740527AC-CAF8-7148-B2D3-489FAD2D3331}"/>
                </a:ext>
              </a:extLst>
            </p:cNvPr>
            <p:cNvSpPr txBox="1"/>
            <p:nvPr/>
          </p:nvSpPr>
          <p:spPr>
            <a:xfrm>
              <a:off x="220440" y="1015608"/>
              <a:ext cx="4507234" cy="922560"/>
            </a:xfrm>
            <a:prstGeom prst="rect">
              <a:avLst/>
            </a:prstGeom>
            <a:noFill/>
          </p:spPr>
          <p:txBody>
            <a:bodyPr wrap="square" rtlCol="0">
              <a:spAutoFit/>
            </a:bodyPr>
            <a:lstStyle/>
            <a:p>
              <a:pPr>
                <a:lnSpc>
                  <a:spcPct val="150000"/>
                </a:lnSpc>
              </a:pPr>
              <a:r>
                <a:rPr lang="en-US" sz="1900" dirty="0">
                  <a:latin typeface="Consolas"/>
                  <a:cs typeface="Consolas"/>
                </a:rPr>
                <a:t>MATCH </a:t>
              </a:r>
            </a:p>
            <a:p>
              <a:pPr>
                <a:lnSpc>
                  <a:spcPct val="150000"/>
                </a:lnSpc>
              </a:pPr>
              <a:r>
                <a:rPr lang="en-US" sz="1900" dirty="0">
                  <a:latin typeface="Consolas"/>
                  <a:cs typeface="Consolas"/>
                </a:rPr>
                <a:t>WHERE </a:t>
              </a:r>
              <a:r>
                <a:rPr lang="en-US" sz="1900" dirty="0" err="1">
                  <a:latin typeface="Consolas"/>
                  <a:cs typeface="Consolas"/>
                </a:rPr>
                <a:t>a.cntr</a:t>
              </a:r>
              <a:r>
                <a:rPr lang="en-US" sz="1900" dirty="0">
                  <a:latin typeface="Consolas"/>
                  <a:cs typeface="Consolas"/>
                </a:rPr>
                <a:t>=‘US’ &amp; </a:t>
              </a:r>
              <a:r>
                <a:rPr lang="en-US" sz="1900" dirty="0" err="1">
                  <a:latin typeface="Consolas"/>
                  <a:cs typeface="Consolas"/>
                </a:rPr>
                <a:t>e.cntr</a:t>
              </a:r>
              <a:r>
                <a:rPr lang="en-US" sz="1900" dirty="0">
                  <a:latin typeface="Consolas"/>
                  <a:cs typeface="Consolas"/>
                </a:rPr>
                <a:t>=‘CAD’</a:t>
              </a:r>
            </a:p>
          </p:txBody>
        </p:sp>
        <p:sp>
          <p:nvSpPr>
            <p:cNvPr id="5" name="Oval 4">
              <a:extLst>
                <a:ext uri="{FF2B5EF4-FFF2-40B4-BE49-F238E27FC236}">
                  <a16:creationId xmlns:a16="http://schemas.microsoft.com/office/drawing/2014/main" id="{093845A2-EA63-2A48-96FB-89A8BDD09BE2}"/>
                </a:ext>
              </a:extLst>
            </p:cNvPr>
            <p:cNvSpPr/>
            <p:nvPr/>
          </p:nvSpPr>
          <p:spPr>
            <a:xfrm>
              <a:off x="1311894"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a</a:t>
              </a:r>
            </a:p>
          </p:txBody>
        </p:sp>
        <p:sp>
          <p:nvSpPr>
            <p:cNvPr id="17" name="Oval 16">
              <a:extLst>
                <a:ext uri="{FF2B5EF4-FFF2-40B4-BE49-F238E27FC236}">
                  <a16:creationId xmlns:a16="http://schemas.microsoft.com/office/drawing/2014/main" id="{2CA3F555-B73D-D74F-84F0-069B0C51A236}"/>
                </a:ext>
              </a:extLst>
            </p:cNvPr>
            <p:cNvSpPr/>
            <p:nvPr/>
          </p:nvSpPr>
          <p:spPr>
            <a:xfrm>
              <a:off x="1962543"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b</a:t>
              </a:r>
            </a:p>
          </p:txBody>
        </p:sp>
        <p:sp>
          <p:nvSpPr>
            <p:cNvPr id="18" name="Oval 17">
              <a:extLst>
                <a:ext uri="{FF2B5EF4-FFF2-40B4-BE49-F238E27FC236}">
                  <a16:creationId xmlns:a16="http://schemas.microsoft.com/office/drawing/2014/main" id="{55AA706A-0088-3742-ABA8-E262BEC52B17}"/>
                </a:ext>
              </a:extLst>
            </p:cNvPr>
            <p:cNvSpPr/>
            <p:nvPr/>
          </p:nvSpPr>
          <p:spPr>
            <a:xfrm>
              <a:off x="2613192"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c</a:t>
              </a:r>
            </a:p>
          </p:txBody>
        </p:sp>
        <p:cxnSp>
          <p:nvCxnSpPr>
            <p:cNvPr id="20" name="Straight Arrow Connector 19">
              <a:extLst>
                <a:ext uri="{FF2B5EF4-FFF2-40B4-BE49-F238E27FC236}">
                  <a16:creationId xmlns:a16="http://schemas.microsoft.com/office/drawing/2014/main" id="{87CB77D0-F2C2-BB44-B3E6-C4B9BE0FB2BA}"/>
                </a:ext>
              </a:extLst>
            </p:cNvPr>
            <p:cNvCxnSpPr>
              <a:cxnSpLocks/>
              <a:stCxn id="5" idx="6"/>
              <a:endCxn id="17" idx="2"/>
            </p:cNvCxnSpPr>
            <p:nvPr/>
          </p:nvCxnSpPr>
          <p:spPr>
            <a:xfrm>
              <a:off x="1650222" y="1338188"/>
              <a:ext cx="312321"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D6A49FF7-EF66-6C49-AF9F-B02D0CA44C23}"/>
                </a:ext>
              </a:extLst>
            </p:cNvPr>
            <p:cNvCxnSpPr>
              <a:cxnSpLocks/>
              <a:stCxn id="17" idx="6"/>
              <a:endCxn id="18" idx="2"/>
            </p:cNvCxnSpPr>
            <p:nvPr/>
          </p:nvCxnSpPr>
          <p:spPr>
            <a:xfrm>
              <a:off x="2300871" y="1338188"/>
              <a:ext cx="312321"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sp>
          <p:nvSpPr>
            <p:cNvPr id="61" name="Oval 60">
              <a:extLst>
                <a:ext uri="{FF2B5EF4-FFF2-40B4-BE49-F238E27FC236}">
                  <a16:creationId xmlns:a16="http://schemas.microsoft.com/office/drawing/2014/main" id="{A8386AFD-2383-1440-B34F-BF31FBD94355}"/>
                </a:ext>
              </a:extLst>
            </p:cNvPr>
            <p:cNvSpPr/>
            <p:nvPr/>
          </p:nvSpPr>
          <p:spPr>
            <a:xfrm>
              <a:off x="3263842"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d</a:t>
              </a:r>
            </a:p>
          </p:txBody>
        </p:sp>
        <p:cxnSp>
          <p:nvCxnSpPr>
            <p:cNvPr id="62" name="Straight Arrow Connector 61">
              <a:extLst>
                <a:ext uri="{FF2B5EF4-FFF2-40B4-BE49-F238E27FC236}">
                  <a16:creationId xmlns:a16="http://schemas.microsoft.com/office/drawing/2014/main" id="{5E2EB08A-3140-4F42-B9D8-81DEB9300D66}"/>
                </a:ext>
              </a:extLst>
            </p:cNvPr>
            <p:cNvCxnSpPr>
              <a:cxnSpLocks/>
              <a:stCxn id="18" idx="6"/>
              <a:endCxn id="61" idx="2"/>
            </p:cNvCxnSpPr>
            <p:nvPr/>
          </p:nvCxnSpPr>
          <p:spPr>
            <a:xfrm>
              <a:off x="2951520" y="1338188"/>
              <a:ext cx="312322"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grpSp>
      <p:grpSp>
        <p:nvGrpSpPr>
          <p:cNvPr id="215" name="Group 214">
            <a:extLst>
              <a:ext uri="{FF2B5EF4-FFF2-40B4-BE49-F238E27FC236}">
                <a16:creationId xmlns:a16="http://schemas.microsoft.com/office/drawing/2014/main" id="{7083A86C-AE3F-B544-9C3A-2D571BEA62E0}"/>
              </a:ext>
            </a:extLst>
          </p:cNvPr>
          <p:cNvGrpSpPr/>
          <p:nvPr/>
        </p:nvGrpSpPr>
        <p:grpSpPr>
          <a:xfrm>
            <a:off x="212022" y="2325761"/>
            <a:ext cx="5050745" cy="640080"/>
            <a:chOff x="2181026" y="2593037"/>
            <a:chExt cx="5050745" cy="640080"/>
          </a:xfrm>
        </p:grpSpPr>
        <p:sp>
          <p:nvSpPr>
            <p:cNvPr id="200" name="Rounded Rectangle 199">
              <a:extLst>
                <a:ext uri="{FF2B5EF4-FFF2-40B4-BE49-F238E27FC236}">
                  <a16:creationId xmlns:a16="http://schemas.microsoft.com/office/drawing/2014/main" id="{23D11F47-D2B8-264D-8216-B7F55A32B7C7}"/>
                </a:ext>
              </a:extLst>
            </p:cNvPr>
            <p:cNvSpPr/>
            <p:nvPr/>
          </p:nvSpPr>
          <p:spPr>
            <a:xfrm>
              <a:off x="2181026" y="2593801"/>
              <a:ext cx="1272321"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Scan (a)</a:t>
              </a:r>
            </a:p>
            <a:p>
              <a:pPr algn="ctr"/>
              <a:r>
                <a:rPr lang="en-US" sz="1700" dirty="0" err="1">
                  <a:solidFill>
                    <a:schemeClr val="tx1"/>
                  </a:solidFill>
                  <a:latin typeface="Arial" panose="020B0604020202020204" pitchFamily="34" charset="0"/>
                  <a:cs typeface="Arial" panose="020B0604020202020204" pitchFamily="34" charset="0"/>
                </a:rPr>
                <a:t>cntr</a:t>
              </a:r>
              <a:r>
                <a:rPr lang="en-US" sz="1700" dirty="0">
                  <a:solidFill>
                    <a:schemeClr val="tx1"/>
                  </a:solidFill>
                  <a:latin typeface="Arial" panose="020B0604020202020204" pitchFamily="34" charset="0"/>
                  <a:cs typeface="Arial" panose="020B0604020202020204" pitchFamily="34" charset="0"/>
                </a:rPr>
                <a:t>=`US’</a:t>
              </a:r>
            </a:p>
          </p:txBody>
        </p:sp>
        <p:sp>
          <p:nvSpPr>
            <p:cNvPr id="201" name="Rounded Rectangle 200">
              <a:extLst>
                <a:ext uri="{FF2B5EF4-FFF2-40B4-BE49-F238E27FC236}">
                  <a16:creationId xmlns:a16="http://schemas.microsoft.com/office/drawing/2014/main" id="{26BFA326-269B-BD44-8B8B-F533CA3EEF74}"/>
                </a:ext>
              </a:extLst>
            </p:cNvPr>
            <p:cNvSpPr/>
            <p:nvPr/>
          </p:nvSpPr>
          <p:spPr>
            <a:xfrm>
              <a:off x="3714907" y="2593037"/>
              <a:ext cx="986868" cy="640080"/>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Extend (b)</a:t>
              </a:r>
            </a:p>
          </p:txBody>
        </p:sp>
        <p:cxnSp>
          <p:nvCxnSpPr>
            <p:cNvPr id="202" name="Straight Arrow Connector 201">
              <a:extLst>
                <a:ext uri="{FF2B5EF4-FFF2-40B4-BE49-F238E27FC236}">
                  <a16:creationId xmlns:a16="http://schemas.microsoft.com/office/drawing/2014/main" id="{2A89FFDD-5DCB-BC45-8702-F3E57C543555}"/>
                </a:ext>
              </a:extLst>
            </p:cNvPr>
            <p:cNvCxnSpPr>
              <a:cxnSpLocks/>
              <a:stCxn id="200" idx="3"/>
              <a:endCxn id="201" idx="1"/>
            </p:cNvCxnSpPr>
            <p:nvPr/>
          </p:nvCxnSpPr>
          <p:spPr>
            <a:xfrm flipV="1">
              <a:off x="3453347" y="2913077"/>
              <a:ext cx="261560" cy="1"/>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203" name="Rounded Rectangle 202">
              <a:extLst>
                <a:ext uri="{FF2B5EF4-FFF2-40B4-BE49-F238E27FC236}">
                  <a16:creationId xmlns:a16="http://schemas.microsoft.com/office/drawing/2014/main" id="{CCC81B37-A2E7-6F41-9992-59967E5C9F42}"/>
                </a:ext>
              </a:extLst>
            </p:cNvPr>
            <p:cNvSpPr/>
            <p:nvPr/>
          </p:nvSpPr>
          <p:spPr>
            <a:xfrm>
              <a:off x="5029345" y="2593801"/>
              <a:ext cx="987552"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Extend (c)</a:t>
              </a:r>
            </a:p>
          </p:txBody>
        </p:sp>
        <p:cxnSp>
          <p:nvCxnSpPr>
            <p:cNvPr id="204" name="Straight Arrow Connector 203">
              <a:extLst>
                <a:ext uri="{FF2B5EF4-FFF2-40B4-BE49-F238E27FC236}">
                  <a16:creationId xmlns:a16="http://schemas.microsoft.com/office/drawing/2014/main" id="{1D3FD4A6-C16B-B04F-AF88-6B1E9A2983CC}"/>
                </a:ext>
              </a:extLst>
            </p:cNvPr>
            <p:cNvCxnSpPr>
              <a:cxnSpLocks/>
              <a:stCxn id="201" idx="3"/>
              <a:endCxn id="203" idx="1"/>
            </p:cNvCxnSpPr>
            <p:nvPr/>
          </p:nvCxnSpPr>
          <p:spPr>
            <a:xfrm>
              <a:off x="4701775" y="2913077"/>
              <a:ext cx="327570" cy="1"/>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209" name="Rounded Rectangle 208">
              <a:extLst>
                <a:ext uri="{FF2B5EF4-FFF2-40B4-BE49-F238E27FC236}">
                  <a16:creationId xmlns:a16="http://schemas.microsoft.com/office/drawing/2014/main" id="{23651AFD-1542-B242-9230-71855C31B33D}"/>
                </a:ext>
              </a:extLst>
            </p:cNvPr>
            <p:cNvSpPr/>
            <p:nvPr/>
          </p:nvSpPr>
          <p:spPr>
            <a:xfrm>
              <a:off x="6244219" y="2593801"/>
              <a:ext cx="987552"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Extend (d)</a:t>
              </a:r>
            </a:p>
          </p:txBody>
        </p:sp>
        <p:cxnSp>
          <p:nvCxnSpPr>
            <p:cNvPr id="210" name="Straight Arrow Connector 209">
              <a:extLst>
                <a:ext uri="{FF2B5EF4-FFF2-40B4-BE49-F238E27FC236}">
                  <a16:creationId xmlns:a16="http://schemas.microsoft.com/office/drawing/2014/main" id="{F2CD929E-FC5F-B844-957F-190330FD67CE}"/>
                </a:ext>
              </a:extLst>
            </p:cNvPr>
            <p:cNvCxnSpPr>
              <a:cxnSpLocks/>
              <a:stCxn id="203" idx="3"/>
              <a:endCxn id="209" idx="1"/>
            </p:cNvCxnSpPr>
            <p:nvPr/>
          </p:nvCxnSpPr>
          <p:spPr>
            <a:xfrm>
              <a:off x="6016897" y="2913078"/>
              <a:ext cx="227322"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grpSp>
      <p:graphicFrame>
        <p:nvGraphicFramePr>
          <p:cNvPr id="216" name="Table 5">
            <a:extLst>
              <a:ext uri="{FF2B5EF4-FFF2-40B4-BE49-F238E27FC236}">
                <a16:creationId xmlns:a16="http://schemas.microsoft.com/office/drawing/2014/main" id="{711D87CF-56AF-E840-B19E-A4BF253915DF}"/>
              </a:ext>
            </a:extLst>
          </p:cNvPr>
          <p:cNvGraphicFramePr>
            <a:graphicFrameLocks noGrp="1"/>
          </p:cNvGraphicFramePr>
          <p:nvPr/>
        </p:nvGraphicFramePr>
        <p:xfrm>
          <a:off x="289454" y="3407751"/>
          <a:ext cx="4784229" cy="2961640"/>
        </p:xfrm>
        <a:graphic>
          <a:graphicData uri="http://schemas.openxmlformats.org/drawingml/2006/table">
            <a:tbl>
              <a:tblPr firstRow="1" bandRow="1">
                <a:tableStyleId>{2D5ABB26-0587-4C30-8999-92F81FD0307C}</a:tableStyleId>
              </a:tblPr>
              <a:tblGrid>
                <a:gridCol w="668179">
                  <a:extLst>
                    <a:ext uri="{9D8B030D-6E8A-4147-A177-3AD203B41FA5}">
                      <a16:colId xmlns:a16="http://schemas.microsoft.com/office/drawing/2014/main" val="4052512296"/>
                    </a:ext>
                  </a:extLst>
                </a:gridCol>
                <a:gridCol w="219668">
                  <a:extLst>
                    <a:ext uri="{9D8B030D-6E8A-4147-A177-3AD203B41FA5}">
                      <a16:colId xmlns:a16="http://schemas.microsoft.com/office/drawing/2014/main" val="400113096"/>
                    </a:ext>
                  </a:extLst>
                </a:gridCol>
                <a:gridCol w="893831">
                  <a:extLst>
                    <a:ext uri="{9D8B030D-6E8A-4147-A177-3AD203B41FA5}">
                      <a16:colId xmlns:a16="http://schemas.microsoft.com/office/drawing/2014/main" val="4248055157"/>
                    </a:ext>
                  </a:extLst>
                </a:gridCol>
                <a:gridCol w="274047">
                  <a:extLst>
                    <a:ext uri="{9D8B030D-6E8A-4147-A177-3AD203B41FA5}">
                      <a16:colId xmlns:a16="http://schemas.microsoft.com/office/drawing/2014/main" val="3025983691"/>
                    </a:ext>
                  </a:extLst>
                </a:gridCol>
                <a:gridCol w="908594">
                  <a:extLst>
                    <a:ext uri="{9D8B030D-6E8A-4147-A177-3AD203B41FA5}">
                      <a16:colId xmlns:a16="http://schemas.microsoft.com/office/drawing/2014/main" val="24072432"/>
                    </a:ext>
                  </a:extLst>
                </a:gridCol>
                <a:gridCol w="354330">
                  <a:extLst>
                    <a:ext uri="{9D8B030D-6E8A-4147-A177-3AD203B41FA5}">
                      <a16:colId xmlns:a16="http://schemas.microsoft.com/office/drawing/2014/main" val="555914099"/>
                    </a:ext>
                  </a:extLst>
                </a:gridCol>
                <a:gridCol w="1465580">
                  <a:extLst>
                    <a:ext uri="{9D8B030D-6E8A-4147-A177-3AD203B41FA5}">
                      <a16:colId xmlns:a16="http://schemas.microsoft.com/office/drawing/2014/main" val="2289845140"/>
                    </a:ext>
                  </a:extLst>
                </a:gridCol>
              </a:tblGrid>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b="1" u="sng"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b="1" u="sng"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53373077"/>
                  </a:ext>
                </a:extLst>
              </a:tr>
              <a:tr h="143107">
                <a:tc gridSpan="7">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1909625"/>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1</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1</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2</a:t>
                      </a:r>
                      <a:r>
                        <a:rPr lang="en-US" dirty="0"/>
                        <a:t>, D</a:t>
                      </a:r>
                      <a:r>
                        <a:rPr lang="en-US" baseline="-25000" dirty="0"/>
                        <a:t>3</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8422265"/>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1</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2</a:t>
                      </a:r>
                      <a:r>
                        <a:rPr lang="en-US" dirty="0"/>
                        <a:t>, D</a:t>
                      </a:r>
                      <a:r>
                        <a:rPr lang="en-US" baseline="-25000" dirty="0"/>
                        <a:t>3</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42706771"/>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1</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3</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3</a:t>
                      </a:r>
                      <a:r>
                        <a:rPr lang="en-US" dirty="0"/>
                        <a:t>, D</a:t>
                      </a:r>
                      <a:r>
                        <a:rPr lang="en-US" baseline="-25000" dirty="0"/>
                        <a:t>4</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95826058"/>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3</a:t>
                      </a:r>
                      <a:r>
                        <a:rPr lang="en-US" dirty="0"/>
                        <a:t>, D</a:t>
                      </a:r>
                      <a:r>
                        <a:rPr lang="en-US" baseline="-25000" dirty="0"/>
                        <a:t>4</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6024570"/>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3</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3</a:t>
                      </a:r>
                      <a:r>
                        <a:rPr lang="en-US" dirty="0"/>
                        <a:t>, D</a:t>
                      </a:r>
                      <a:r>
                        <a:rPr lang="en-US" baseline="-25000" dirty="0"/>
                        <a:t>4</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8975258"/>
                  </a:ext>
                </a:extLst>
              </a:tr>
              <a:tr h="370840">
                <a:tc gridSpan="7">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4174230"/>
                  </a:ext>
                </a:extLst>
              </a:tr>
            </a:tbl>
          </a:graphicData>
        </a:graphic>
      </p:graphicFrame>
      <p:sp>
        <p:nvSpPr>
          <p:cNvPr id="217" name="Rectangle 216">
            <a:extLst>
              <a:ext uri="{FF2B5EF4-FFF2-40B4-BE49-F238E27FC236}">
                <a16:creationId xmlns:a16="http://schemas.microsoft.com/office/drawing/2014/main" id="{F9899835-C961-FF41-A466-6B1A703F4FDB}"/>
              </a:ext>
            </a:extLst>
          </p:cNvPr>
          <p:cNvSpPr/>
          <p:nvPr/>
        </p:nvSpPr>
        <p:spPr>
          <a:xfrm>
            <a:off x="1571814" y="6330410"/>
            <a:ext cx="2346956" cy="456472"/>
          </a:xfrm>
          <a:prstGeom prst="rect">
            <a:avLst/>
          </a:prstGeom>
        </p:spPr>
        <p:txBody>
          <a:bodyPr wrap="square">
            <a:spAutoFit/>
          </a:bodyPr>
          <a:lstStyle/>
          <a:p>
            <a:pPr algn="ctr">
              <a:lnSpc>
                <a:spcPct val="150000"/>
              </a:lnSpc>
            </a:pPr>
            <a:r>
              <a:rPr lang="en-US" kern="0" dirty="0">
                <a:solidFill>
                  <a:srgbClr val="0000CC"/>
                </a:solidFill>
                <a:latin typeface="Arial"/>
                <a:cs typeface="Arial"/>
              </a:rPr>
              <a:t>F-Representation</a:t>
            </a:r>
          </a:p>
        </p:txBody>
      </p:sp>
      <p:sp>
        <p:nvSpPr>
          <p:cNvPr id="218" name="TextBox 217">
            <a:extLst>
              <a:ext uri="{FF2B5EF4-FFF2-40B4-BE49-F238E27FC236}">
                <a16:creationId xmlns:a16="http://schemas.microsoft.com/office/drawing/2014/main" id="{31E4E229-183F-6748-A632-591C5A9E0BE2}"/>
              </a:ext>
            </a:extLst>
          </p:cNvPr>
          <p:cNvSpPr txBox="1"/>
          <p:nvPr/>
        </p:nvSpPr>
        <p:spPr>
          <a:xfrm>
            <a:off x="329858" y="3040275"/>
            <a:ext cx="552028" cy="369332"/>
          </a:xfrm>
          <a:prstGeom prst="rect">
            <a:avLst/>
          </a:prstGeom>
          <a:noFill/>
        </p:spPr>
        <p:txBody>
          <a:bodyPr wrap="square" rtlCol="0">
            <a:spAutoFit/>
          </a:bodyPr>
          <a:lstStyle/>
          <a:p>
            <a:r>
              <a:rPr lang="en-US" dirty="0"/>
              <a:t>LG1</a:t>
            </a:r>
          </a:p>
        </p:txBody>
      </p:sp>
      <p:sp>
        <p:nvSpPr>
          <p:cNvPr id="219" name="TextBox 218">
            <a:extLst>
              <a:ext uri="{FF2B5EF4-FFF2-40B4-BE49-F238E27FC236}">
                <a16:creationId xmlns:a16="http://schemas.microsoft.com/office/drawing/2014/main" id="{BC85584D-56CB-C245-9403-B9E4D714F8F8}"/>
              </a:ext>
            </a:extLst>
          </p:cNvPr>
          <p:cNvSpPr txBox="1"/>
          <p:nvPr/>
        </p:nvSpPr>
        <p:spPr>
          <a:xfrm>
            <a:off x="1424049" y="3042061"/>
            <a:ext cx="552028" cy="369332"/>
          </a:xfrm>
          <a:prstGeom prst="rect">
            <a:avLst/>
          </a:prstGeom>
          <a:noFill/>
        </p:spPr>
        <p:txBody>
          <a:bodyPr wrap="square" rtlCol="0">
            <a:spAutoFit/>
          </a:bodyPr>
          <a:lstStyle/>
          <a:p>
            <a:r>
              <a:rPr lang="en-US" dirty="0"/>
              <a:t>LG2</a:t>
            </a:r>
          </a:p>
        </p:txBody>
      </p:sp>
      <p:sp>
        <p:nvSpPr>
          <p:cNvPr id="220" name="TextBox 219">
            <a:extLst>
              <a:ext uri="{FF2B5EF4-FFF2-40B4-BE49-F238E27FC236}">
                <a16:creationId xmlns:a16="http://schemas.microsoft.com/office/drawing/2014/main" id="{05E2059A-AF3B-3641-B0A8-992A7EA23133}"/>
              </a:ext>
            </a:extLst>
          </p:cNvPr>
          <p:cNvSpPr txBox="1"/>
          <p:nvPr/>
        </p:nvSpPr>
        <p:spPr>
          <a:xfrm>
            <a:off x="2590580" y="3040275"/>
            <a:ext cx="552028" cy="369332"/>
          </a:xfrm>
          <a:prstGeom prst="rect">
            <a:avLst/>
          </a:prstGeom>
          <a:noFill/>
        </p:spPr>
        <p:txBody>
          <a:bodyPr wrap="square" rtlCol="0">
            <a:spAutoFit/>
          </a:bodyPr>
          <a:lstStyle/>
          <a:p>
            <a:r>
              <a:rPr lang="en-US" dirty="0"/>
              <a:t>LG3</a:t>
            </a:r>
          </a:p>
        </p:txBody>
      </p:sp>
      <p:sp>
        <p:nvSpPr>
          <p:cNvPr id="221" name="TextBox 220">
            <a:extLst>
              <a:ext uri="{FF2B5EF4-FFF2-40B4-BE49-F238E27FC236}">
                <a16:creationId xmlns:a16="http://schemas.microsoft.com/office/drawing/2014/main" id="{52213690-EA2C-694A-8A6C-C94B20004738}"/>
              </a:ext>
            </a:extLst>
          </p:cNvPr>
          <p:cNvSpPr txBox="1"/>
          <p:nvPr/>
        </p:nvSpPr>
        <p:spPr>
          <a:xfrm>
            <a:off x="4079965" y="3038419"/>
            <a:ext cx="552028" cy="369332"/>
          </a:xfrm>
          <a:prstGeom prst="rect">
            <a:avLst/>
          </a:prstGeom>
          <a:noFill/>
        </p:spPr>
        <p:txBody>
          <a:bodyPr wrap="square" rtlCol="0">
            <a:spAutoFit/>
          </a:bodyPr>
          <a:lstStyle/>
          <a:p>
            <a:r>
              <a:rPr lang="en-US" dirty="0"/>
              <a:t>LG4</a:t>
            </a:r>
          </a:p>
        </p:txBody>
      </p:sp>
      <p:sp>
        <p:nvSpPr>
          <p:cNvPr id="247" name="Rectangle 246">
            <a:extLst>
              <a:ext uri="{FF2B5EF4-FFF2-40B4-BE49-F238E27FC236}">
                <a16:creationId xmlns:a16="http://schemas.microsoft.com/office/drawing/2014/main" id="{0DB32E95-A40F-1E42-A09A-C75F43E31442}"/>
              </a:ext>
            </a:extLst>
          </p:cNvPr>
          <p:cNvSpPr/>
          <p:nvPr/>
        </p:nvSpPr>
        <p:spPr>
          <a:xfrm>
            <a:off x="8304" y="1674923"/>
            <a:ext cx="5112822" cy="496931"/>
          </a:xfrm>
          <a:prstGeom prst="rect">
            <a:avLst/>
          </a:prstGeom>
        </p:spPr>
        <p:txBody>
          <a:bodyPr wrap="square">
            <a:spAutoFit/>
          </a:bodyPr>
          <a:lstStyle/>
          <a:p>
            <a:pPr marL="342900" indent="-342900">
              <a:lnSpc>
                <a:spcPct val="150000"/>
              </a:lnSpc>
              <a:buFont typeface="Wingdings" pitchFamily="2" charset="2"/>
              <a:buChar char="Ø"/>
            </a:pPr>
            <a:r>
              <a:rPr lang="en-US" sz="2000" kern="0" dirty="0">
                <a:latin typeface="Arial"/>
                <a:cs typeface="Arial"/>
              </a:rPr>
              <a:t>Most compact output: relevant subgraph</a:t>
            </a:r>
          </a:p>
        </p:txBody>
      </p:sp>
      <p:sp>
        <p:nvSpPr>
          <p:cNvPr id="79" name="Rounded Rectangle 78">
            <a:extLst>
              <a:ext uri="{FF2B5EF4-FFF2-40B4-BE49-F238E27FC236}">
                <a16:creationId xmlns:a16="http://schemas.microsoft.com/office/drawing/2014/main" id="{BBC51471-8E6D-A54A-B87F-5D26A81F6FB2}"/>
              </a:ext>
            </a:extLst>
          </p:cNvPr>
          <p:cNvSpPr/>
          <p:nvPr/>
        </p:nvSpPr>
        <p:spPr>
          <a:xfrm>
            <a:off x="2363372" y="4521985"/>
            <a:ext cx="2677143" cy="369331"/>
          </a:xfrm>
          <a:prstGeom prst="roundRect">
            <a:avLst/>
          </a:prstGeom>
          <a:noFill/>
          <a:ln w="3492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0" name="Group 79">
            <a:extLst>
              <a:ext uri="{FF2B5EF4-FFF2-40B4-BE49-F238E27FC236}">
                <a16:creationId xmlns:a16="http://schemas.microsoft.com/office/drawing/2014/main" id="{00DA1BA3-2019-7F46-935B-2FF223586106}"/>
              </a:ext>
            </a:extLst>
          </p:cNvPr>
          <p:cNvGrpSpPr/>
          <p:nvPr/>
        </p:nvGrpSpPr>
        <p:grpSpPr>
          <a:xfrm>
            <a:off x="4720475" y="675612"/>
            <a:ext cx="4301477" cy="1970189"/>
            <a:chOff x="4720475" y="675612"/>
            <a:chExt cx="4301477" cy="1970189"/>
          </a:xfrm>
        </p:grpSpPr>
        <p:sp>
          <p:nvSpPr>
            <p:cNvPr id="81" name="TextBox 80">
              <a:extLst>
                <a:ext uri="{FF2B5EF4-FFF2-40B4-BE49-F238E27FC236}">
                  <a16:creationId xmlns:a16="http://schemas.microsoft.com/office/drawing/2014/main" id="{E27C5D42-2463-D347-9315-1F3603B5813F}"/>
                </a:ext>
              </a:extLst>
            </p:cNvPr>
            <p:cNvSpPr txBox="1"/>
            <p:nvPr/>
          </p:nvSpPr>
          <p:spPr>
            <a:xfrm>
              <a:off x="6362293" y="1205269"/>
              <a:ext cx="457200" cy="307777"/>
            </a:xfrm>
            <a:prstGeom prst="rect">
              <a:avLst/>
            </a:prstGeom>
            <a:noFill/>
          </p:spPr>
          <p:txBody>
            <a:bodyPr wrap="square" rtlCol="0">
              <a:spAutoFit/>
            </a:bodyPr>
            <a:lstStyle/>
            <a:p>
              <a:pPr algn="ctr"/>
              <a:r>
                <a:rPr lang="en-US" sz="1400" dirty="0"/>
                <a:t>B</a:t>
              </a:r>
              <a:r>
                <a:rPr lang="en-US" sz="1400" baseline="-25000" dirty="0"/>
                <a:t>1</a:t>
              </a:r>
              <a:endParaRPr lang="en-US" sz="1400" dirty="0"/>
            </a:p>
          </p:txBody>
        </p:sp>
        <p:cxnSp>
          <p:nvCxnSpPr>
            <p:cNvPr id="82" name="Straight Arrow Connector 81">
              <a:extLst>
                <a:ext uri="{FF2B5EF4-FFF2-40B4-BE49-F238E27FC236}">
                  <a16:creationId xmlns:a16="http://schemas.microsoft.com/office/drawing/2014/main" id="{4FB5C499-8A8F-4548-B63E-9731F5B04F52}"/>
                </a:ext>
              </a:extLst>
            </p:cNvPr>
            <p:cNvCxnSpPr>
              <a:cxnSpLocks/>
              <a:stCxn id="171" idx="6"/>
              <a:endCxn id="165" idx="2"/>
            </p:cNvCxnSpPr>
            <p:nvPr/>
          </p:nvCxnSpPr>
          <p:spPr>
            <a:xfrm flipV="1">
              <a:off x="6742863" y="1533322"/>
              <a:ext cx="528165" cy="23837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3" name="Straight Arrow Connector 82">
              <a:extLst>
                <a:ext uri="{FF2B5EF4-FFF2-40B4-BE49-F238E27FC236}">
                  <a16:creationId xmlns:a16="http://schemas.microsoft.com/office/drawing/2014/main" id="{A44777D6-FE64-5A4D-8709-D8BF31E5C7A8}"/>
                </a:ext>
              </a:extLst>
            </p:cNvPr>
            <p:cNvCxnSpPr>
              <a:cxnSpLocks/>
              <a:stCxn id="171" idx="6"/>
              <a:endCxn id="164" idx="2"/>
            </p:cNvCxnSpPr>
            <p:nvPr/>
          </p:nvCxnSpPr>
          <p:spPr>
            <a:xfrm>
              <a:off x="6742863" y="1771694"/>
              <a:ext cx="528165" cy="17455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5" name="Straight Arrow Connector 84">
              <a:extLst>
                <a:ext uri="{FF2B5EF4-FFF2-40B4-BE49-F238E27FC236}">
                  <a16:creationId xmlns:a16="http://schemas.microsoft.com/office/drawing/2014/main" id="{8B41B742-A85A-FA4A-A54B-D006F4F53D33}"/>
                </a:ext>
              </a:extLst>
            </p:cNvPr>
            <p:cNvCxnSpPr>
              <a:cxnSpLocks/>
              <a:stCxn id="168" idx="6"/>
              <a:endCxn id="171" idx="2"/>
            </p:cNvCxnSpPr>
            <p:nvPr/>
          </p:nvCxnSpPr>
          <p:spPr>
            <a:xfrm>
              <a:off x="5889790" y="1571587"/>
              <a:ext cx="533033" cy="200107"/>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86" name="Group 85">
              <a:extLst>
                <a:ext uri="{FF2B5EF4-FFF2-40B4-BE49-F238E27FC236}">
                  <a16:creationId xmlns:a16="http://schemas.microsoft.com/office/drawing/2014/main" id="{E72919B7-7E42-6B41-931C-251D17589ED9}"/>
                </a:ext>
              </a:extLst>
            </p:cNvPr>
            <p:cNvGrpSpPr/>
            <p:nvPr/>
          </p:nvGrpSpPr>
          <p:grpSpPr>
            <a:xfrm>
              <a:off x="6417955" y="1178938"/>
              <a:ext cx="324908" cy="1185512"/>
              <a:chOff x="5584299" y="2004314"/>
              <a:chExt cx="324908" cy="1185512"/>
            </a:xfrm>
          </p:grpSpPr>
          <p:sp>
            <p:nvSpPr>
              <p:cNvPr id="170" name="Oval 169">
                <a:extLst>
                  <a:ext uri="{FF2B5EF4-FFF2-40B4-BE49-F238E27FC236}">
                    <a16:creationId xmlns:a16="http://schemas.microsoft.com/office/drawing/2014/main" id="{19CC49CB-E215-A847-9BF0-B357B2AEE1DE}"/>
                  </a:ext>
                </a:extLst>
              </p:cNvPr>
              <p:cNvSpPr/>
              <p:nvPr/>
            </p:nvSpPr>
            <p:spPr>
              <a:xfrm>
                <a:off x="5589167" y="2004314"/>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71" name="Oval 170">
                <a:extLst>
                  <a:ext uri="{FF2B5EF4-FFF2-40B4-BE49-F238E27FC236}">
                    <a16:creationId xmlns:a16="http://schemas.microsoft.com/office/drawing/2014/main" id="{9157F909-F835-994B-B126-96123059EBA7}"/>
                  </a:ext>
                </a:extLst>
              </p:cNvPr>
              <p:cNvSpPr/>
              <p:nvPr/>
            </p:nvSpPr>
            <p:spPr>
              <a:xfrm>
                <a:off x="5589167" y="2437050"/>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chemeClr val="bg1"/>
                  </a:solidFill>
                </a:endParaRPr>
              </a:p>
            </p:txBody>
          </p:sp>
          <p:sp>
            <p:nvSpPr>
              <p:cNvPr id="172" name="Oval 171">
                <a:extLst>
                  <a:ext uri="{FF2B5EF4-FFF2-40B4-BE49-F238E27FC236}">
                    <a16:creationId xmlns:a16="http://schemas.microsoft.com/office/drawing/2014/main" id="{83DD2B13-BF2A-1D43-8B8D-882D06D0C4F3}"/>
                  </a:ext>
                </a:extLst>
              </p:cNvPr>
              <p:cNvSpPr/>
              <p:nvPr/>
            </p:nvSpPr>
            <p:spPr>
              <a:xfrm>
                <a:off x="5584299" y="2869786"/>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grpSp>
          <p:nvGrpSpPr>
            <p:cNvPr id="87" name="Group 86">
              <a:extLst>
                <a:ext uri="{FF2B5EF4-FFF2-40B4-BE49-F238E27FC236}">
                  <a16:creationId xmlns:a16="http://schemas.microsoft.com/office/drawing/2014/main" id="{C8745E69-B349-5547-BF73-544A70F336EC}"/>
                </a:ext>
              </a:extLst>
            </p:cNvPr>
            <p:cNvGrpSpPr/>
            <p:nvPr/>
          </p:nvGrpSpPr>
          <p:grpSpPr>
            <a:xfrm>
              <a:off x="5569750" y="1411567"/>
              <a:ext cx="320040" cy="812208"/>
              <a:chOff x="4781952" y="2251011"/>
              <a:chExt cx="320040" cy="812208"/>
            </a:xfrm>
          </p:grpSpPr>
          <p:sp>
            <p:nvSpPr>
              <p:cNvPr id="168" name="Oval 167">
                <a:extLst>
                  <a:ext uri="{FF2B5EF4-FFF2-40B4-BE49-F238E27FC236}">
                    <a16:creationId xmlns:a16="http://schemas.microsoft.com/office/drawing/2014/main" id="{2A230FE4-9ECC-B546-BA3A-950B102A36ED}"/>
                  </a:ext>
                </a:extLst>
              </p:cNvPr>
              <p:cNvSpPr/>
              <p:nvPr/>
            </p:nvSpPr>
            <p:spPr>
              <a:xfrm>
                <a:off x="4781952" y="2251011"/>
                <a:ext cx="320040" cy="320040"/>
              </a:xfrm>
              <a:prstGeom prst="ellipse">
                <a:avLst/>
              </a:prstGeom>
              <a:noFill/>
              <a:ln w="22225">
                <a:solidFill>
                  <a:srgbClr val="00B0F0"/>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9" name="Oval 168">
                <a:extLst>
                  <a:ext uri="{FF2B5EF4-FFF2-40B4-BE49-F238E27FC236}">
                    <a16:creationId xmlns:a16="http://schemas.microsoft.com/office/drawing/2014/main" id="{C8253A02-C40A-584F-AC73-31B521A938DB}"/>
                  </a:ext>
                </a:extLst>
              </p:cNvPr>
              <p:cNvSpPr/>
              <p:nvPr/>
            </p:nvSpPr>
            <p:spPr>
              <a:xfrm>
                <a:off x="4781952" y="2743179"/>
                <a:ext cx="320040" cy="320040"/>
              </a:xfrm>
              <a:prstGeom prst="ellipse">
                <a:avLst/>
              </a:prstGeom>
              <a:noFill/>
              <a:ln w="22225">
                <a:solidFill>
                  <a:srgbClr val="00B0F0"/>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cxnSp>
          <p:nvCxnSpPr>
            <p:cNvPr id="88" name="Straight Arrow Connector 87">
              <a:extLst>
                <a:ext uri="{FF2B5EF4-FFF2-40B4-BE49-F238E27FC236}">
                  <a16:creationId xmlns:a16="http://schemas.microsoft.com/office/drawing/2014/main" id="{46CA9EA7-081C-5649-BFE6-977731DCC2D6}"/>
                </a:ext>
              </a:extLst>
            </p:cNvPr>
            <p:cNvCxnSpPr>
              <a:cxnSpLocks/>
              <a:stCxn id="169" idx="6"/>
              <a:endCxn id="171" idx="2"/>
            </p:cNvCxnSpPr>
            <p:nvPr/>
          </p:nvCxnSpPr>
          <p:spPr>
            <a:xfrm flipV="1">
              <a:off x="5889790" y="1771694"/>
              <a:ext cx="533033" cy="292061"/>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9" name="Straight Arrow Connector 88">
              <a:extLst>
                <a:ext uri="{FF2B5EF4-FFF2-40B4-BE49-F238E27FC236}">
                  <a16:creationId xmlns:a16="http://schemas.microsoft.com/office/drawing/2014/main" id="{D20D8DED-6C2E-CB4A-A251-EBA32217FA8F}"/>
                </a:ext>
              </a:extLst>
            </p:cNvPr>
            <p:cNvCxnSpPr>
              <a:cxnSpLocks/>
              <a:stCxn id="169" idx="6"/>
              <a:endCxn id="172" idx="2"/>
            </p:cNvCxnSpPr>
            <p:nvPr/>
          </p:nvCxnSpPr>
          <p:spPr>
            <a:xfrm>
              <a:off x="5889790" y="2063755"/>
              <a:ext cx="528165" cy="140675"/>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0" name="Straight Arrow Connector 89">
              <a:extLst>
                <a:ext uri="{FF2B5EF4-FFF2-40B4-BE49-F238E27FC236}">
                  <a16:creationId xmlns:a16="http://schemas.microsoft.com/office/drawing/2014/main" id="{EFA4294B-FDEB-0346-ACD5-327643699052}"/>
                </a:ext>
              </a:extLst>
            </p:cNvPr>
            <p:cNvCxnSpPr>
              <a:cxnSpLocks/>
              <a:stCxn id="172" idx="6"/>
              <a:endCxn id="164" idx="2"/>
            </p:cNvCxnSpPr>
            <p:nvPr/>
          </p:nvCxnSpPr>
          <p:spPr>
            <a:xfrm flipV="1">
              <a:off x="6737995" y="1946247"/>
              <a:ext cx="533033" cy="25818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1" name="Straight Arrow Connector 90">
              <a:extLst>
                <a:ext uri="{FF2B5EF4-FFF2-40B4-BE49-F238E27FC236}">
                  <a16:creationId xmlns:a16="http://schemas.microsoft.com/office/drawing/2014/main" id="{A0E2A972-85CE-9B4C-B69F-C952F417582F}"/>
                </a:ext>
              </a:extLst>
            </p:cNvPr>
            <p:cNvCxnSpPr>
              <a:cxnSpLocks/>
              <a:stCxn id="172" idx="6"/>
              <a:endCxn id="166" idx="2"/>
            </p:cNvCxnSpPr>
            <p:nvPr/>
          </p:nvCxnSpPr>
          <p:spPr>
            <a:xfrm>
              <a:off x="6737995" y="2204430"/>
              <a:ext cx="533033" cy="15474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2" name="Straight Arrow Connector 91">
              <a:extLst>
                <a:ext uri="{FF2B5EF4-FFF2-40B4-BE49-F238E27FC236}">
                  <a16:creationId xmlns:a16="http://schemas.microsoft.com/office/drawing/2014/main" id="{6C6C7E94-6165-0547-95A5-A962EFEBBA21}"/>
                </a:ext>
              </a:extLst>
            </p:cNvPr>
            <p:cNvCxnSpPr>
              <a:cxnSpLocks/>
              <a:stCxn id="168" idx="6"/>
              <a:endCxn id="170" idx="3"/>
            </p:cNvCxnSpPr>
            <p:nvPr/>
          </p:nvCxnSpPr>
          <p:spPr>
            <a:xfrm flipV="1">
              <a:off x="5889790" y="1452109"/>
              <a:ext cx="579902" cy="11947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93" name="Group 92">
              <a:extLst>
                <a:ext uri="{FF2B5EF4-FFF2-40B4-BE49-F238E27FC236}">
                  <a16:creationId xmlns:a16="http://schemas.microsoft.com/office/drawing/2014/main" id="{7FB9D824-C03F-8A4A-851B-696E13A19774}"/>
                </a:ext>
              </a:extLst>
            </p:cNvPr>
            <p:cNvGrpSpPr/>
            <p:nvPr/>
          </p:nvGrpSpPr>
          <p:grpSpPr>
            <a:xfrm>
              <a:off x="7271028" y="960377"/>
              <a:ext cx="320040" cy="1558816"/>
              <a:chOff x="6223601" y="1757617"/>
              <a:chExt cx="320040" cy="1558816"/>
            </a:xfrm>
          </p:grpSpPr>
          <p:sp>
            <p:nvSpPr>
              <p:cNvPr id="164" name="Oval 163">
                <a:extLst>
                  <a:ext uri="{FF2B5EF4-FFF2-40B4-BE49-F238E27FC236}">
                    <a16:creationId xmlns:a16="http://schemas.microsoft.com/office/drawing/2014/main" id="{7CD1486E-55AD-2F4D-AC84-3274489D08D0}"/>
                  </a:ext>
                </a:extLst>
              </p:cNvPr>
              <p:cNvSpPr/>
              <p:nvPr/>
            </p:nvSpPr>
            <p:spPr>
              <a:xfrm>
                <a:off x="6223601" y="2583467"/>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5" name="Oval 164">
                <a:extLst>
                  <a:ext uri="{FF2B5EF4-FFF2-40B4-BE49-F238E27FC236}">
                    <a16:creationId xmlns:a16="http://schemas.microsoft.com/office/drawing/2014/main" id="{501915B1-0761-C74B-9298-C3AA4F514FCD}"/>
                  </a:ext>
                </a:extLst>
              </p:cNvPr>
              <p:cNvSpPr/>
              <p:nvPr/>
            </p:nvSpPr>
            <p:spPr>
              <a:xfrm>
                <a:off x="6223601" y="2170542"/>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6" name="Oval 165">
                <a:extLst>
                  <a:ext uri="{FF2B5EF4-FFF2-40B4-BE49-F238E27FC236}">
                    <a16:creationId xmlns:a16="http://schemas.microsoft.com/office/drawing/2014/main" id="{786B2A18-14BF-B04F-9ABE-CEB4C7A6786D}"/>
                  </a:ext>
                </a:extLst>
              </p:cNvPr>
              <p:cNvSpPr/>
              <p:nvPr/>
            </p:nvSpPr>
            <p:spPr>
              <a:xfrm>
                <a:off x="6223601" y="2996393"/>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7" name="Oval 166">
                <a:extLst>
                  <a:ext uri="{FF2B5EF4-FFF2-40B4-BE49-F238E27FC236}">
                    <a16:creationId xmlns:a16="http://schemas.microsoft.com/office/drawing/2014/main" id="{C8DE7CE1-53CB-3E42-A597-4E48468BFF85}"/>
                  </a:ext>
                </a:extLst>
              </p:cNvPr>
              <p:cNvSpPr/>
              <p:nvPr/>
            </p:nvSpPr>
            <p:spPr>
              <a:xfrm>
                <a:off x="6223601" y="1757617"/>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grpSp>
          <p:nvGrpSpPr>
            <p:cNvPr id="94" name="Group 93">
              <a:extLst>
                <a:ext uri="{FF2B5EF4-FFF2-40B4-BE49-F238E27FC236}">
                  <a16:creationId xmlns:a16="http://schemas.microsoft.com/office/drawing/2014/main" id="{8C9F1360-4E95-7141-A27F-5578AAD3672E}"/>
                </a:ext>
              </a:extLst>
            </p:cNvPr>
            <p:cNvGrpSpPr/>
            <p:nvPr/>
          </p:nvGrpSpPr>
          <p:grpSpPr>
            <a:xfrm>
              <a:off x="8119233" y="713680"/>
              <a:ext cx="320040" cy="1932121"/>
              <a:chOff x="6895336" y="1510920"/>
              <a:chExt cx="320040" cy="1932121"/>
            </a:xfrm>
          </p:grpSpPr>
          <p:sp>
            <p:nvSpPr>
              <p:cNvPr id="146" name="Oval 145">
                <a:extLst>
                  <a:ext uri="{FF2B5EF4-FFF2-40B4-BE49-F238E27FC236}">
                    <a16:creationId xmlns:a16="http://schemas.microsoft.com/office/drawing/2014/main" id="{EC8A0197-F800-FE46-AC7D-B63F531D2CC7}"/>
                  </a:ext>
                </a:extLst>
              </p:cNvPr>
              <p:cNvSpPr/>
              <p:nvPr/>
            </p:nvSpPr>
            <p:spPr>
              <a:xfrm>
                <a:off x="6895336" y="271998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47" name="Oval 146">
                <a:extLst>
                  <a:ext uri="{FF2B5EF4-FFF2-40B4-BE49-F238E27FC236}">
                    <a16:creationId xmlns:a16="http://schemas.microsoft.com/office/drawing/2014/main" id="{B2249383-29AD-F340-8D7A-8C6C4486CA28}"/>
                  </a:ext>
                </a:extLst>
              </p:cNvPr>
              <p:cNvSpPr/>
              <p:nvPr/>
            </p:nvSpPr>
            <p:spPr>
              <a:xfrm>
                <a:off x="6895336" y="231696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0" name="Oval 159">
                <a:extLst>
                  <a:ext uri="{FF2B5EF4-FFF2-40B4-BE49-F238E27FC236}">
                    <a16:creationId xmlns:a16="http://schemas.microsoft.com/office/drawing/2014/main" id="{F099D28C-0E80-8144-8290-997DDAFCCAB6}"/>
                  </a:ext>
                </a:extLst>
              </p:cNvPr>
              <p:cNvSpPr/>
              <p:nvPr/>
            </p:nvSpPr>
            <p:spPr>
              <a:xfrm>
                <a:off x="6895336" y="3123001"/>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2" name="Oval 161">
                <a:extLst>
                  <a:ext uri="{FF2B5EF4-FFF2-40B4-BE49-F238E27FC236}">
                    <a16:creationId xmlns:a16="http://schemas.microsoft.com/office/drawing/2014/main" id="{294D707A-2A63-4841-A943-5FCB0950E034}"/>
                  </a:ext>
                </a:extLst>
              </p:cNvPr>
              <p:cNvSpPr/>
              <p:nvPr/>
            </p:nvSpPr>
            <p:spPr>
              <a:xfrm>
                <a:off x="6895336" y="191394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3" name="Oval 162">
                <a:extLst>
                  <a:ext uri="{FF2B5EF4-FFF2-40B4-BE49-F238E27FC236}">
                    <a16:creationId xmlns:a16="http://schemas.microsoft.com/office/drawing/2014/main" id="{CD6D45EB-8327-5C46-ADF3-B7228A3F8E8D}"/>
                  </a:ext>
                </a:extLst>
              </p:cNvPr>
              <p:cNvSpPr/>
              <p:nvPr/>
            </p:nvSpPr>
            <p:spPr>
              <a:xfrm>
                <a:off x="6895336" y="151092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cxnSp>
          <p:nvCxnSpPr>
            <p:cNvPr id="95" name="Straight Arrow Connector 94">
              <a:extLst>
                <a:ext uri="{FF2B5EF4-FFF2-40B4-BE49-F238E27FC236}">
                  <a16:creationId xmlns:a16="http://schemas.microsoft.com/office/drawing/2014/main" id="{FBBF9900-6DBC-7948-AE3B-86CC9A6C56CF}"/>
                </a:ext>
              </a:extLst>
            </p:cNvPr>
            <p:cNvCxnSpPr>
              <a:cxnSpLocks/>
              <a:stCxn id="170" idx="6"/>
              <a:endCxn id="165" idx="2"/>
            </p:cNvCxnSpPr>
            <p:nvPr/>
          </p:nvCxnSpPr>
          <p:spPr>
            <a:xfrm>
              <a:off x="6742863" y="1338958"/>
              <a:ext cx="528165" cy="194364"/>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7" name="Straight Arrow Connector 96">
              <a:extLst>
                <a:ext uri="{FF2B5EF4-FFF2-40B4-BE49-F238E27FC236}">
                  <a16:creationId xmlns:a16="http://schemas.microsoft.com/office/drawing/2014/main" id="{3F8EF3B3-273D-CB47-8639-455785513734}"/>
                </a:ext>
              </a:extLst>
            </p:cNvPr>
            <p:cNvCxnSpPr>
              <a:cxnSpLocks/>
              <a:stCxn id="170" idx="6"/>
              <a:endCxn id="167" idx="2"/>
            </p:cNvCxnSpPr>
            <p:nvPr/>
          </p:nvCxnSpPr>
          <p:spPr>
            <a:xfrm flipV="1">
              <a:off x="6742863" y="1120397"/>
              <a:ext cx="528165" cy="218561"/>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9" name="Straight Arrow Connector 98">
              <a:extLst>
                <a:ext uri="{FF2B5EF4-FFF2-40B4-BE49-F238E27FC236}">
                  <a16:creationId xmlns:a16="http://schemas.microsoft.com/office/drawing/2014/main" id="{7637236B-8B76-6F4E-BB68-64C03A8B7B29}"/>
                </a:ext>
              </a:extLst>
            </p:cNvPr>
            <p:cNvCxnSpPr>
              <a:cxnSpLocks/>
              <a:stCxn id="167" idx="6"/>
              <a:endCxn id="163" idx="2"/>
            </p:cNvCxnSpPr>
            <p:nvPr/>
          </p:nvCxnSpPr>
          <p:spPr>
            <a:xfrm flipV="1">
              <a:off x="7591068" y="873700"/>
              <a:ext cx="528165" cy="246697"/>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2" name="Straight Arrow Connector 101">
              <a:extLst>
                <a:ext uri="{FF2B5EF4-FFF2-40B4-BE49-F238E27FC236}">
                  <a16:creationId xmlns:a16="http://schemas.microsoft.com/office/drawing/2014/main" id="{3ED59E74-24B4-9E4C-A3DD-BCD65D3DC442}"/>
                </a:ext>
              </a:extLst>
            </p:cNvPr>
            <p:cNvCxnSpPr>
              <a:cxnSpLocks/>
              <a:stCxn id="167" idx="6"/>
              <a:endCxn id="162" idx="2"/>
            </p:cNvCxnSpPr>
            <p:nvPr/>
          </p:nvCxnSpPr>
          <p:spPr>
            <a:xfrm>
              <a:off x="7591068" y="1120397"/>
              <a:ext cx="528165" cy="15632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3" name="Straight Arrow Connector 102">
              <a:extLst>
                <a:ext uri="{FF2B5EF4-FFF2-40B4-BE49-F238E27FC236}">
                  <a16:creationId xmlns:a16="http://schemas.microsoft.com/office/drawing/2014/main" id="{96C6CDD6-D611-E24B-A010-1500F90C3A34}"/>
                </a:ext>
              </a:extLst>
            </p:cNvPr>
            <p:cNvCxnSpPr>
              <a:cxnSpLocks/>
              <a:stCxn id="165" idx="6"/>
              <a:endCxn id="162" idx="2"/>
            </p:cNvCxnSpPr>
            <p:nvPr/>
          </p:nvCxnSpPr>
          <p:spPr>
            <a:xfrm flipV="1">
              <a:off x="7591068" y="1276720"/>
              <a:ext cx="528165" cy="25660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4" name="Straight Arrow Connector 103">
              <a:extLst>
                <a:ext uri="{FF2B5EF4-FFF2-40B4-BE49-F238E27FC236}">
                  <a16:creationId xmlns:a16="http://schemas.microsoft.com/office/drawing/2014/main" id="{A426989A-CF52-8C4C-8D9B-2D39EF04E953}"/>
                </a:ext>
              </a:extLst>
            </p:cNvPr>
            <p:cNvCxnSpPr>
              <a:cxnSpLocks/>
              <a:stCxn id="165" idx="6"/>
              <a:endCxn id="147" idx="2"/>
            </p:cNvCxnSpPr>
            <p:nvPr/>
          </p:nvCxnSpPr>
          <p:spPr>
            <a:xfrm>
              <a:off x="7591068" y="1533322"/>
              <a:ext cx="528165" cy="14641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5" name="Straight Arrow Connector 104">
              <a:extLst>
                <a:ext uri="{FF2B5EF4-FFF2-40B4-BE49-F238E27FC236}">
                  <a16:creationId xmlns:a16="http://schemas.microsoft.com/office/drawing/2014/main" id="{C6B702A5-050B-9142-9BD2-F3A365846826}"/>
                </a:ext>
              </a:extLst>
            </p:cNvPr>
            <p:cNvCxnSpPr>
              <a:cxnSpLocks/>
              <a:stCxn id="164" idx="6"/>
              <a:endCxn id="147" idx="2"/>
            </p:cNvCxnSpPr>
            <p:nvPr/>
          </p:nvCxnSpPr>
          <p:spPr>
            <a:xfrm flipV="1">
              <a:off x="7591068" y="1679740"/>
              <a:ext cx="528165" cy="266507"/>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7" name="Straight Arrow Connector 106">
              <a:extLst>
                <a:ext uri="{FF2B5EF4-FFF2-40B4-BE49-F238E27FC236}">
                  <a16:creationId xmlns:a16="http://schemas.microsoft.com/office/drawing/2014/main" id="{D2BC0B61-E571-C94B-AECF-7B1EBAD7DE93}"/>
                </a:ext>
              </a:extLst>
            </p:cNvPr>
            <p:cNvCxnSpPr>
              <a:cxnSpLocks/>
              <a:stCxn id="164" idx="6"/>
              <a:endCxn id="146" idx="2"/>
            </p:cNvCxnSpPr>
            <p:nvPr/>
          </p:nvCxnSpPr>
          <p:spPr>
            <a:xfrm>
              <a:off x="7591068" y="1946247"/>
              <a:ext cx="528165" cy="13651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10" name="Straight Arrow Connector 109">
              <a:extLst>
                <a:ext uri="{FF2B5EF4-FFF2-40B4-BE49-F238E27FC236}">
                  <a16:creationId xmlns:a16="http://schemas.microsoft.com/office/drawing/2014/main" id="{0BF4FF58-3555-AC45-AF36-8A46A94FEB73}"/>
                </a:ext>
              </a:extLst>
            </p:cNvPr>
            <p:cNvCxnSpPr>
              <a:cxnSpLocks/>
              <a:stCxn id="166" idx="6"/>
              <a:endCxn id="146" idx="2"/>
            </p:cNvCxnSpPr>
            <p:nvPr/>
          </p:nvCxnSpPr>
          <p:spPr>
            <a:xfrm flipV="1">
              <a:off x="7591068" y="2082760"/>
              <a:ext cx="528165" cy="27641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13" name="Straight Arrow Connector 112">
              <a:extLst>
                <a:ext uri="{FF2B5EF4-FFF2-40B4-BE49-F238E27FC236}">
                  <a16:creationId xmlns:a16="http://schemas.microsoft.com/office/drawing/2014/main" id="{04763571-7D70-CD4B-8899-3BCC5B2DD271}"/>
                </a:ext>
              </a:extLst>
            </p:cNvPr>
            <p:cNvCxnSpPr>
              <a:cxnSpLocks/>
              <a:stCxn id="166" idx="6"/>
              <a:endCxn id="160" idx="2"/>
            </p:cNvCxnSpPr>
            <p:nvPr/>
          </p:nvCxnSpPr>
          <p:spPr>
            <a:xfrm>
              <a:off x="7591068" y="2359173"/>
              <a:ext cx="528165" cy="12660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16" name="TextBox 115">
              <a:extLst>
                <a:ext uri="{FF2B5EF4-FFF2-40B4-BE49-F238E27FC236}">
                  <a16:creationId xmlns:a16="http://schemas.microsoft.com/office/drawing/2014/main" id="{0D419B6D-6C8F-5245-98B3-A37BD3961C17}"/>
                </a:ext>
              </a:extLst>
            </p:cNvPr>
            <p:cNvSpPr txBox="1"/>
            <p:nvPr/>
          </p:nvSpPr>
          <p:spPr>
            <a:xfrm>
              <a:off x="6363610" y="1624264"/>
              <a:ext cx="457200" cy="307777"/>
            </a:xfrm>
            <a:prstGeom prst="rect">
              <a:avLst/>
            </a:prstGeom>
            <a:noFill/>
          </p:spPr>
          <p:txBody>
            <a:bodyPr wrap="square" rtlCol="0">
              <a:spAutoFit/>
            </a:bodyPr>
            <a:lstStyle/>
            <a:p>
              <a:pPr algn="ctr"/>
              <a:r>
                <a:rPr lang="en-US" sz="1400" dirty="0"/>
                <a:t>B</a:t>
              </a:r>
              <a:r>
                <a:rPr lang="en-US" sz="1400" baseline="-25000" dirty="0"/>
                <a:t>2</a:t>
              </a:r>
              <a:endParaRPr lang="en-US" sz="1400" dirty="0"/>
            </a:p>
          </p:txBody>
        </p:sp>
        <p:sp>
          <p:nvSpPr>
            <p:cNvPr id="118" name="TextBox 117">
              <a:extLst>
                <a:ext uri="{FF2B5EF4-FFF2-40B4-BE49-F238E27FC236}">
                  <a16:creationId xmlns:a16="http://schemas.microsoft.com/office/drawing/2014/main" id="{F7A01424-E429-5044-AA53-7B6F2B095BC0}"/>
                </a:ext>
              </a:extLst>
            </p:cNvPr>
            <p:cNvSpPr txBox="1"/>
            <p:nvPr/>
          </p:nvSpPr>
          <p:spPr>
            <a:xfrm>
              <a:off x="6386991" y="2044272"/>
              <a:ext cx="457200" cy="307777"/>
            </a:xfrm>
            <a:prstGeom prst="rect">
              <a:avLst/>
            </a:prstGeom>
            <a:noFill/>
          </p:spPr>
          <p:txBody>
            <a:bodyPr wrap="square" rtlCol="0">
              <a:spAutoFit/>
            </a:bodyPr>
            <a:lstStyle/>
            <a:p>
              <a:pPr algn="ctr"/>
              <a:r>
                <a:rPr lang="en-US" sz="1400" dirty="0"/>
                <a:t>B</a:t>
              </a:r>
              <a:r>
                <a:rPr lang="en-US" sz="1400" baseline="-25000" dirty="0"/>
                <a:t>3</a:t>
              </a:r>
              <a:endParaRPr lang="en-US" sz="1400" dirty="0"/>
            </a:p>
          </p:txBody>
        </p:sp>
        <p:sp>
          <p:nvSpPr>
            <p:cNvPr id="119" name="Oval 118">
              <a:extLst>
                <a:ext uri="{FF2B5EF4-FFF2-40B4-BE49-F238E27FC236}">
                  <a16:creationId xmlns:a16="http://schemas.microsoft.com/office/drawing/2014/main" id="{A3290765-7BF3-D748-80A5-7F058CC6E9D2}"/>
                </a:ext>
              </a:extLst>
            </p:cNvPr>
            <p:cNvSpPr/>
            <p:nvPr/>
          </p:nvSpPr>
          <p:spPr>
            <a:xfrm>
              <a:off x="4920664" y="675612"/>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20" name="Oval 119">
              <a:extLst>
                <a:ext uri="{FF2B5EF4-FFF2-40B4-BE49-F238E27FC236}">
                  <a16:creationId xmlns:a16="http://schemas.microsoft.com/office/drawing/2014/main" id="{6FC717C3-CAD7-D741-9E74-0B781DCC8B99}"/>
                </a:ext>
              </a:extLst>
            </p:cNvPr>
            <p:cNvSpPr/>
            <p:nvPr/>
          </p:nvSpPr>
          <p:spPr>
            <a:xfrm>
              <a:off x="4720475" y="1306864"/>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23" name="Oval 122">
              <a:extLst>
                <a:ext uri="{FF2B5EF4-FFF2-40B4-BE49-F238E27FC236}">
                  <a16:creationId xmlns:a16="http://schemas.microsoft.com/office/drawing/2014/main" id="{FA890D97-6AA3-1A49-92D0-56C8490F902E}"/>
                </a:ext>
              </a:extLst>
            </p:cNvPr>
            <p:cNvSpPr/>
            <p:nvPr/>
          </p:nvSpPr>
          <p:spPr>
            <a:xfrm>
              <a:off x="8699504" y="1310245"/>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24" name="Oval 123">
              <a:extLst>
                <a:ext uri="{FF2B5EF4-FFF2-40B4-BE49-F238E27FC236}">
                  <a16:creationId xmlns:a16="http://schemas.microsoft.com/office/drawing/2014/main" id="{7A60F67A-B2D1-3643-A2A6-DDCADC429F76}"/>
                </a:ext>
              </a:extLst>
            </p:cNvPr>
            <p:cNvSpPr/>
            <p:nvPr/>
          </p:nvSpPr>
          <p:spPr>
            <a:xfrm>
              <a:off x="8701912" y="1985447"/>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cxnSp>
          <p:nvCxnSpPr>
            <p:cNvPr id="125" name="Straight Arrow Connector 124">
              <a:extLst>
                <a:ext uri="{FF2B5EF4-FFF2-40B4-BE49-F238E27FC236}">
                  <a16:creationId xmlns:a16="http://schemas.microsoft.com/office/drawing/2014/main" id="{DAF470CF-C1EA-DF4B-93C8-D3E4E06FBF10}"/>
                </a:ext>
              </a:extLst>
            </p:cNvPr>
            <p:cNvCxnSpPr>
              <a:cxnSpLocks/>
              <a:stCxn id="120" idx="7"/>
              <a:endCxn id="119" idx="4"/>
            </p:cNvCxnSpPr>
            <p:nvPr/>
          </p:nvCxnSpPr>
          <p:spPr>
            <a:xfrm flipV="1">
              <a:off x="4993646" y="995652"/>
              <a:ext cx="87038" cy="358081"/>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26" name="Straight Arrow Connector 125">
              <a:extLst>
                <a:ext uri="{FF2B5EF4-FFF2-40B4-BE49-F238E27FC236}">
                  <a16:creationId xmlns:a16="http://schemas.microsoft.com/office/drawing/2014/main" id="{D677BB73-DD75-CE42-A0CD-3271193330C0}"/>
                </a:ext>
              </a:extLst>
            </p:cNvPr>
            <p:cNvCxnSpPr>
              <a:cxnSpLocks/>
              <a:stCxn id="123" idx="4"/>
              <a:endCxn id="124" idx="0"/>
            </p:cNvCxnSpPr>
            <p:nvPr/>
          </p:nvCxnSpPr>
          <p:spPr>
            <a:xfrm>
              <a:off x="8859524" y="1630285"/>
              <a:ext cx="2408" cy="35516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27" name="Oval 126">
              <a:extLst>
                <a:ext uri="{FF2B5EF4-FFF2-40B4-BE49-F238E27FC236}">
                  <a16:creationId xmlns:a16="http://schemas.microsoft.com/office/drawing/2014/main" id="{427DA0E9-F813-A04A-A0A9-F7164FC9B278}"/>
                </a:ext>
              </a:extLst>
            </p:cNvPr>
            <p:cNvSpPr/>
            <p:nvPr/>
          </p:nvSpPr>
          <p:spPr>
            <a:xfrm>
              <a:off x="5483590" y="797631"/>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cxnSp>
          <p:nvCxnSpPr>
            <p:cNvPr id="131" name="Straight Arrow Connector 130">
              <a:extLst>
                <a:ext uri="{FF2B5EF4-FFF2-40B4-BE49-F238E27FC236}">
                  <a16:creationId xmlns:a16="http://schemas.microsoft.com/office/drawing/2014/main" id="{3FD72299-497D-F549-AD19-461204249A3D}"/>
                </a:ext>
              </a:extLst>
            </p:cNvPr>
            <p:cNvCxnSpPr>
              <a:cxnSpLocks/>
              <a:stCxn id="120" idx="6"/>
              <a:endCxn id="127" idx="3"/>
            </p:cNvCxnSpPr>
            <p:nvPr/>
          </p:nvCxnSpPr>
          <p:spPr>
            <a:xfrm flipV="1">
              <a:off x="5040515" y="1070802"/>
              <a:ext cx="489944" cy="39608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2" name="Straight Arrow Connector 131">
              <a:extLst>
                <a:ext uri="{FF2B5EF4-FFF2-40B4-BE49-F238E27FC236}">
                  <a16:creationId xmlns:a16="http://schemas.microsoft.com/office/drawing/2014/main" id="{DDC32600-D39D-624D-81AC-6B19065B904E}"/>
                </a:ext>
              </a:extLst>
            </p:cNvPr>
            <p:cNvCxnSpPr>
              <a:cxnSpLocks/>
              <a:stCxn id="127" idx="2"/>
              <a:endCxn id="119" idx="5"/>
            </p:cNvCxnSpPr>
            <p:nvPr/>
          </p:nvCxnSpPr>
          <p:spPr>
            <a:xfrm flipH="1" flipV="1">
              <a:off x="5193835" y="948783"/>
              <a:ext cx="289755" cy="886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34" name="TextBox 133">
              <a:extLst>
                <a:ext uri="{FF2B5EF4-FFF2-40B4-BE49-F238E27FC236}">
                  <a16:creationId xmlns:a16="http://schemas.microsoft.com/office/drawing/2014/main" id="{F3568B7D-67E6-C849-AF3C-E566849EDFFE}"/>
                </a:ext>
              </a:extLst>
            </p:cNvPr>
            <p:cNvSpPr txBox="1"/>
            <p:nvPr/>
          </p:nvSpPr>
          <p:spPr>
            <a:xfrm>
              <a:off x="5515228" y="1414089"/>
              <a:ext cx="457200" cy="307777"/>
            </a:xfrm>
            <a:prstGeom prst="rect">
              <a:avLst/>
            </a:prstGeom>
            <a:noFill/>
          </p:spPr>
          <p:txBody>
            <a:bodyPr wrap="square" rtlCol="0">
              <a:spAutoFit/>
            </a:bodyPr>
            <a:lstStyle/>
            <a:p>
              <a:pPr algn="ctr"/>
              <a:r>
                <a:rPr lang="en-US" sz="1400" dirty="0"/>
                <a:t>A</a:t>
              </a:r>
              <a:r>
                <a:rPr lang="en-US" sz="1400" baseline="-25000" dirty="0"/>
                <a:t>1</a:t>
              </a:r>
              <a:endParaRPr lang="en-US" sz="1400" dirty="0"/>
            </a:p>
          </p:txBody>
        </p:sp>
        <p:sp>
          <p:nvSpPr>
            <p:cNvPr id="135" name="TextBox 134">
              <a:extLst>
                <a:ext uri="{FF2B5EF4-FFF2-40B4-BE49-F238E27FC236}">
                  <a16:creationId xmlns:a16="http://schemas.microsoft.com/office/drawing/2014/main" id="{05608717-53C3-E942-8028-29479E901EBD}"/>
                </a:ext>
              </a:extLst>
            </p:cNvPr>
            <p:cNvSpPr txBox="1"/>
            <p:nvPr/>
          </p:nvSpPr>
          <p:spPr>
            <a:xfrm>
              <a:off x="5512308" y="1917724"/>
              <a:ext cx="457200" cy="307777"/>
            </a:xfrm>
            <a:prstGeom prst="rect">
              <a:avLst/>
            </a:prstGeom>
            <a:noFill/>
          </p:spPr>
          <p:txBody>
            <a:bodyPr wrap="square" rtlCol="0">
              <a:spAutoFit/>
            </a:bodyPr>
            <a:lstStyle/>
            <a:p>
              <a:pPr algn="ctr"/>
              <a:r>
                <a:rPr lang="en-US" sz="1400" dirty="0"/>
                <a:t>A</a:t>
              </a:r>
              <a:r>
                <a:rPr lang="en-US" sz="1400" baseline="-25000" dirty="0"/>
                <a:t>2</a:t>
              </a:r>
              <a:endParaRPr lang="en-US" sz="1400" dirty="0"/>
            </a:p>
          </p:txBody>
        </p:sp>
        <p:sp>
          <p:nvSpPr>
            <p:cNvPr id="136" name="TextBox 135">
              <a:extLst>
                <a:ext uri="{FF2B5EF4-FFF2-40B4-BE49-F238E27FC236}">
                  <a16:creationId xmlns:a16="http://schemas.microsoft.com/office/drawing/2014/main" id="{15817DAA-2ED6-3D4E-ABB5-A02A029B1FF9}"/>
                </a:ext>
              </a:extLst>
            </p:cNvPr>
            <p:cNvSpPr txBox="1"/>
            <p:nvPr/>
          </p:nvSpPr>
          <p:spPr>
            <a:xfrm>
              <a:off x="7218413" y="948650"/>
              <a:ext cx="457200" cy="307777"/>
            </a:xfrm>
            <a:prstGeom prst="rect">
              <a:avLst/>
            </a:prstGeom>
            <a:noFill/>
          </p:spPr>
          <p:txBody>
            <a:bodyPr wrap="square" rtlCol="0">
              <a:spAutoFit/>
            </a:bodyPr>
            <a:lstStyle/>
            <a:p>
              <a:pPr algn="ctr"/>
              <a:r>
                <a:rPr lang="en-US" sz="1400" dirty="0"/>
                <a:t>C</a:t>
              </a:r>
              <a:r>
                <a:rPr lang="en-US" sz="1400" baseline="-25000" dirty="0"/>
                <a:t>1</a:t>
              </a:r>
              <a:endParaRPr lang="en-US" sz="1400" dirty="0"/>
            </a:p>
          </p:txBody>
        </p:sp>
        <p:sp>
          <p:nvSpPr>
            <p:cNvPr id="137" name="TextBox 136">
              <a:extLst>
                <a:ext uri="{FF2B5EF4-FFF2-40B4-BE49-F238E27FC236}">
                  <a16:creationId xmlns:a16="http://schemas.microsoft.com/office/drawing/2014/main" id="{793B06DC-01AA-404D-87D3-06F2539196C7}"/>
                </a:ext>
              </a:extLst>
            </p:cNvPr>
            <p:cNvSpPr txBox="1"/>
            <p:nvPr/>
          </p:nvSpPr>
          <p:spPr>
            <a:xfrm>
              <a:off x="7216496" y="1366946"/>
              <a:ext cx="457200" cy="307777"/>
            </a:xfrm>
            <a:prstGeom prst="rect">
              <a:avLst/>
            </a:prstGeom>
            <a:noFill/>
          </p:spPr>
          <p:txBody>
            <a:bodyPr wrap="square" rtlCol="0">
              <a:spAutoFit/>
            </a:bodyPr>
            <a:lstStyle/>
            <a:p>
              <a:pPr algn="ctr"/>
              <a:r>
                <a:rPr lang="en-US" sz="1400" dirty="0"/>
                <a:t>C</a:t>
              </a:r>
              <a:r>
                <a:rPr lang="en-US" sz="1400" baseline="-25000" dirty="0"/>
                <a:t>2</a:t>
              </a:r>
              <a:endParaRPr lang="en-US" sz="1400" dirty="0"/>
            </a:p>
          </p:txBody>
        </p:sp>
        <p:sp>
          <p:nvSpPr>
            <p:cNvPr id="138" name="TextBox 137">
              <a:extLst>
                <a:ext uri="{FF2B5EF4-FFF2-40B4-BE49-F238E27FC236}">
                  <a16:creationId xmlns:a16="http://schemas.microsoft.com/office/drawing/2014/main" id="{74820797-2018-C249-929B-85141DC70F02}"/>
                </a:ext>
              </a:extLst>
            </p:cNvPr>
            <p:cNvSpPr txBox="1"/>
            <p:nvPr/>
          </p:nvSpPr>
          <p:spPr>
            <a:xfrm>
              <a:off x="7200040" y="1773305"/>
              <a:ext cx="457200" cy="307777"/>
            </a:xfrm>
            <a:prstGeom prst="rect">
              <a:avLst/>
            </a:prstGeom>
            <a:noFill/>
          </p:spPr>
          <p:txBody>
            <a:bodyPr wrap="square" rtlCol="0">
              <a:spAutoFit/>
            </a:bodyPr>
            <a:lstStyle/>
            <a:p>
              <a:pPr algn="ctr"/>
              <a:r>
                <a:rPr lang="en-US" sz="1400" dirty="0"/>
                <a:t>C</a:t>
              </a:r>
              <a:r>
                <a:rPr lang="en-US" sz="1400" baseline="-25000" dirty="0"/>
                <a:t>3</a:t>
              </a:r>
              <a:endParaRPr lang="en-US" sz="1400" dirty="0"/>
            </a:p>
          </p:txBody>
        </p:sp>
        <p:sp>
          <p:nvSpPr>
            <p:cNvPr id="139" name="TextBox 138">
              <a:extLst>
                <a:ext uri="{FF2B5EF4-FFF2-40B4-BE49-F238E27FC236}">
                  <a16:creationId xmlns:a16="http://schemas.microsoft.com/office/drawing/2014/main" id="{0985BE00-8708-6F49-B0D2-B02291519E89}"/>
                </a:ext>
              </a:extLst>
            </p:cNvPr>
            <p:cNvSpPr txBox="1"/>
            <p:nvPr/>
          </p:nvSpPr>
          <p:spPr>
            <a:xfrm>
              <a:off x="7215502" y="2221175"/>
              <a:ext cx="457200" cy="307777"/>
            </a:xfrm>
            <a:prstGeom prst="rect">
              <a:avLst/>
            </a:prstGeom>
            <a:noFill/>
          </p:spPr>
          <p:txBody>
            <a:bodyPr wrap="square" rtlCol="0">
              <a:spAutoFit/>
            </a:bodyPr>
            <a:lstStyle/>
            <a:p>
              <a:pPr algn="ctr"/>
              <a:r>
                <a:rPr lang="en-US" sz="1400" dirty="0"/>
                <a:t>C</a:t>
              </a:r>
              <a:r>
                <a:rPr lang="en-US" sz="1400" baseline="-25000" dirty="0"/>
                <a:t>4</a:t>
              </a:r>
              <a:endParaRPr lang="en-US" sz="1400" dirty="0"/>
            </a:p>
          </p:txBody>
        </p:sp>
        <p:sp>
          <p:nvSpPr>
            <p:cNvPr id="141" name="TextBox 140">
              <a:extLst>
                <a:ext uri="{FF2B5EF4-FFF2-40B4-BE49-F238E27FC236}">
                  <a16:creationId xmlns:a16="http://schemas.microsoft.com/office/drawing/2014/main" id="{7AC12965-1CCD-1F41-B0F5-28069C6CE48D}"/>
                </a:ext>
              </a:extLst>
            </p:cNvPr>
            <p:cNvSpPr txBox="1"/>
            <p:nvPr/>
          </p:nvSpPr>
          <p:spPr>
            <a:xfrm>
              <a:off x="8058083" y="707660"/>
              <a:ext cx="457200" cy="307777"/>
            </a:xfrm>
            <a:prstGeom prst="rect">
              <a:avLst/>
            </a:prstGeom>
            <a:noFill/>
          </p:spPr>
          <p:txBody>
            <a:bodyPr wrap="square" rtlCol="0">
              <a:spAutoFit/>
            </a:bodyPr>
            <a:lstStyle/>
            <a:p>
              <a:pPr algn="ctr"/>
              <a:r>
                <a:rPr lang="en-US" sz="1400" dirty="0"/>
                <a:t>D</a:t>
              </a:r>
              <a:r>
                <a:rPr lang="en-US" sz="1400" baseline="-25000" dirty="0"/>
                <a:t>1</a:t>
              </a:r>
              <a:endParaRPr lang="en-US" sz="1400" dirty="0"/>
            </a:p>
          </p:txBody>
        </p:sp>
        <p:sp>
          <p:nvSpPr>
            <p:cNvPr id="142" name="TextBox 141">
              <a:extLst>
                <a:ext uri="{FF2B5EF4-FFF2-40B4-BE49-F238E27FC236}">
                  <a16:creationId xmlns:a16="http://schemas.microsoft.com/office/drawing/2014/main" id="{80DE7C46-FF26-E040-8DEC-A87276FCF7A2}"/>
                </a:ext>
              </a:extLst>
            </p:cNvPr>
            <p:cNvSpPr txBox="1"/>
            <p:nvPr/>
          </p:nvSpPr>
          <p:spPr>
            <a:xfrm>
              <a:off x="8071909" y="1113147"/>
              <a:ext cx="457200" cy="307777"/>
            </a:xfrm>
            <a:prstGeom prst="rect">
              <a:avLst/>
            </a:prstGeom>
            <a:noFill/>
          </p:spPr>
          <p:txBody>
            <a:bodyPr wrap="square" rtlCol="0">
              <a:spAutoFit/>
            </a:bodyPr>
            <a:lstStyle/>
            <a:p>
              <a:pPr algn="ctr"/>
              <a:r>
                <a:rPr lang="en-US" sz="1400" dirty="0"/>
                <a:t>D</a:t>
              </a:r>
              <a:r>
                <a:rPr lang="en-US" sz="1400" baseline="-25000" dirty="0"/>
                <a:t>2</a:t>
              </a:r>
              <a:endParaRPr lang="en-US" sz="1400" dirty="0"/>
            </a:p>
          </p:txBody>
        </p:sp>
        <p:sp>
          <p:nvSpPr>
            <p:cNvPr id="143" name="TextBox 142">
              <a:extLst>
                <a:ext uri="{FF2B5EF4-FFF2-40B4-BE49-F238E27FC236}">
                  <a16:creationId xmlns:a16="http://schemas.microsoft.com/office/drawing/2014/main" id="{2BA979FF-9D24-DA4E-B011-8E8A337CD269}"/>
                </a:ext>
              </a:extLst>
            </p:cNvPr>
            <p:cNvSpPr txBox="1"/>
            <p:nvPr/>
          </p:nvSpPr>
          <p:spPr>
            <a:xfrm>
              <a:off x="8084077" y="1532925"/>
              <a:ext cx="457200" cy="307777"/>
            </a:xfrm>
            <a:prstGeom prst="rect">
              <a:avLst/>
            </a:prstGeom>
            <a:noFill/>
          </p:spPr>
          <p:txBody>
            <a:bodyPr wrap="square" rtlCol="0">
              <a:spAutoFit/>
            </a:bodyPr>
            <a:lstStyle/>
            <a:p>
              <a:pPr algn="ctr"/>
              <a:r>
                <a:rPr lang="en-US" sz="1400" dirty="0"/>
                <a:t>D</a:t>
              </a:r>
              <a:r>
                <a:rPr lang="en-US" sz="1400" baseline="-25000" dirty="0"/>
                <a:t>3</a:t>
              </a:r>
              <a:endParaRPr lang="en-US" sz="1400" dirty="0"/>
            </a:p>
          </p:txBody>
        </p:sp>
        <p:sp>
          <p:nvSpPr>
            <p:cNvPr id="144" name="TextBox 143">
              <a:extLst>
                <a:ext uri="{FF2B5EF4-FFF2-40B4-BE49-F238E27FC236}">
                  <a16:creationId xmlns:a16="http://schemas.microsoft.com/office/drawing/2014/main" id="{E1BA830E-C978-0E4B-88AF-7A056ADBF672}"/>
                </a:ext>
              </a:extLst>
            </p:cNvPr>
            <p:cNvSpPr txBox="1"/>
            <p:nvPr/>
          </p:nvSpPr>
          <p:spPr>
            <a:xfrm>
              <a:off x="8055628" y="1925986"/>
              <a:ext cx="457200" cy="307777"/>
            </a:xfrm>
            <a:prstGeom prst="rect">
              <a:avLst/>
            </a:prstGeom>
            <a:noFill/>
          </p:spPr>
          <p:txBody>
            <a:bodyPr wrap="square" rtlCol="0">
              <a:spAutoFit/>
            </a:bodyPr>
            <a:lstStyle/>
            <a:p>
              <a:pPr algn="ctr"/>
              <a:r>
                <a:rPr lang="en-US" sz="1400" dirty="0"/>
                <a:t>D</a:t>
              </a:r>
              <a:r>
                <a:rPr lang="en-US" sz="1400" baseline="-25000" dirty="0"/>
                <a:t>4</a:t>
              </a:r>
              <a:endParaRPr lang="en-US" sz="1400" dirty="0"/>
            </a:p>
          </p:txBody>
        </p:sp>
        <p:sp>
          <p:nvSpPr>
            <p:cNvPr id="145" name="TextBox 144">
              <a:extLst>
                <a:ext uri="{FF2B5EF4-FFF2-40B4-BE49-F238E27FC236}">
                  <a16:creationId xmlns:a16="http://schemas.microsoft.com/office/drawing/2014/main" id="{BDBD91B5-5D62-0C4A-9C53-38D91E938F42}"/>
                </a:ext>
              </a:extLst>
            </p:cNvPr>
            <p:cNvSpPr txBox="1"/>
            <p:nvPr/>
          </p:nvSpPr>
          <p:spPr>
            <a:xfrm>
              <a:off x="8066329" y="2316744"/>
              <a:ext cx="457200" cy="307777"/>
            </a:xfrm>
            <a:prstGeom prst="rect">
              <a:avLst/>
            </a:prstGeom>
            <a:noFill/>
          </p:spPr>
          <p:txBody>
            <a:bodyPr wrap="square" rtlCol="0">
              <a:spAutoFit/>
            </a:bodyPr>
            <a:lstStyle/>
            <a:p>
              <a:pPr algn="ctr"/>
              <a:r>
                <a:rPr lang="en-US" sz="1400" dirty="0"/>
                <a:t>D</a:t>
              </a:r>
              <a:r>
                <a:rPr lang="en-US" sz="1400" baseline="-25000" dirty="0"/>
                <a:t>5</a:t>
              </a:r>
              <a:endParaRPr lang="en-US" sz="1400" dirty="0"/>
            </a:p>
          </p:txBody>
        </p:sp>
      </p:grpSp>
      <p:sp>
        <p:nvSpPr>
          <p:cNvPr id="173" name="Trapezoid 172">
            <a:extLst>
              <a:ext uri="{FF2B5EF4-FFF2-40B4-BE49-F238E27FC236}">
                <a16:creationId xmlns:a16="http://schemas.microsoft.com/office/drawing/2014/main" id="{33C05916-2A92-044F-AD9C-72AFE056DF2A}"/>
              </a:ext>
            </a:extLst>
          </p:cNvPr>
          <p:cNvSpPr/>
          <p:nvPr/>
        </p:nvSpPr>
        <p:spPr>
          <a:xfrm rot="16200000">
            <a:off x="5841927" y="242660"/>
            <a:ext cx="2266235" cy="3070956"/>
          </a:xfrm>
          <a:prstGeom prst="trapezoid">
            <a:avLst/>
          </a:prstGeom>
          <a:noFill/>
          <a:ln w="3492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05782289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AA938BE-47BD-4745-9337-0680DF1A0585}"/>
              </a:ext>
            </a:extLst>
          </p:cNvPr>
          <p:cNvSpPr txBox="1"/>
          <p:nvPr/>
        </p:nvSpPr>
        <p:spPr>
          <a:xfrm>
            <a:off x="19126" y="25400"/>
            <a:ext cx="9089425" cy="584775"/>
          </a:xfrm>
          <a:prstGeom prst="rect">
            <a:avLst/>
          </a:prstGeom>
          <a:noFill/>
        </p:spPr>
        <p:txBody>
          <a:bodyPr wrap="square" rtlCol="0">
            <a:spAutoFit/>
          </a:bodyPr>
          <a:lstStyle/>
          <a:p>
            <a:pPr marL="274320" indent="-457200"/>
            <a:r>
              <a:rPr lang="en-US" sz="3200" kern="0" dirty="0">
                <a:solidFill>
                  <a:srgbClr val="000000"/>
                </a:solidFill>
                <a:latin typeface="Arial"/>
                <a:cs typeface="Arial"/>
              </a:rPr>
              <a:t>Outline</a:t>
            </a:r>
            <a:endParaRPr lang="en-US" sz="3200" b="1" dirty="0">
              <a:solidFill>
                <a:srgbClr val="B90000"/>
              </a:solidFill>
              <a:latin typeface="Arial"/>
              <a:cs typeface="Arial"/>
            </a:endParaRPr>
          </a:p>
        </p:txBody>
      </p:sp>
      <p:cxnSp>
        <p:nvCxnSpPr>
          <p:cNvPr id="4" name="Straight Connector 3">
            <a:extLst>
              <a:ext uri="{FF2B5EF4-FFF2-40B4-BE49-F238E27FC236}">
                <a16:creationId xmlns:a16="http://schemas.microsoft.com/office/drawing/2014/main" id="{20DEC877-A25C-E57D-D97F-C23D7937C51D}"/>
              </a:ext>
            </a:extLst>
          </p:cNvPr>
          <p:cNvCxnSpPr/>
          <p:nvPr/>
        </p:nvCxnSpPr>
        <p:spPr>
          <a:xfrm>
            <a:off x="-6509" y="705597"/>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179B6E51-985B-9834-3FAA-56FAD2B75F68}"/>
              </a:ext>
            </a:extLst>
          </p:cNvPr>
          <p:cNvSpPr txBox="1"/>
          <p:nvPr/>
        </p:nvSpPr>
        <p:spPr>
          <a:xfrm>
            <a:off x="-30302" y="660627"/>
            <a:ext cx="9138853" cy="1131848"/>
          </a:xfrm>
          <a:prstGeom prst="rect">
            <a:avLst/>
          </a:prstGeom>
          <a:noFill/>
        </p:spPr>
        <p:txBody>
          <a:bodyPr wrap="square" rtlCol="0">
            <a:spAutoFit/>
          </a:bodyPr>
          <a:lstStyle/>
          <a:p>
            <a:pPr marL="342900" indent="-342900">
              <a:lnSpc>
                <a:spcPct val="150000"/>
              </a:lnSpc>
              <a:buFont typeface="Wingdings" pitchFamily="2" charset="2"/>
              <a:buChar char="Ø"/>
            </a:pPr>
            <a:r>
              <a:rPr lang="en-US" sz="2400" kern="0" dirty="0">
                <a:latin typeface="Arial"/>
                <a:cs typeface="Arial"/>
              </a:rPr>
              <a:t>Worst-case Optimal Join Algorithms</a:t>
            </a:r>
          </a:p>
          <a:p>
            <a:pPr marL="342900" indent="-342900">
              <a:lnSpc>
                <a:spcPct val="150000"/>
              </a:lnSpc>
              <a:buFont typeface="Wingdings" pitchFamily="2" charset="2"/>
              <a:buChar char="Ø"/>
            </a:pPr>
            <a:r>
              <a:rPr lang="en-US" sz="2400" kern="0" dirty="0">
                <a:solidFill>
                  <a:schemeClr val="bg1">
                    <a:lumMod val="85000"/>
                  </a:schemeClr>
                </a:solidFill>
                <a:latin typeface="Arial"/>
                <a:cs typeface="Arial"/>
              </a:rPr>
              <a:t>Factorization: System Integration Example</a:t>
            </a:r>
          </a:p>
        </p:txBody>
      </p:sp>
    </p:spTree>
    <p:custDataLst>
      <p:tags r:id="rId1"/>
    </p:custDataLst>
    <p:extLst>
      <p:ext uri="{BB962C8B-B14F-4D97-AF65-F5344CB8AC3E}">
        <p14:creationId xmlns:p14="http://schemas.microsoft.com/office/powerpoint/2010/main" val="95719372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3504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a:xfrm>
            <a:off x="7003891" y="6588680"/>
            <a:ext cx="2133600" cy="365125"/>
          </a:xfrm>
        </p:spPr>
        <p:txBody>
          <a:bodyPr/>
          <a:lstStyle/>
          <a:p>
            <a:fld id="{65CC13EC-677E-384F-B278-2939878C589F}" type="slidenum">
              <a:rPr lang="en-US" smtClean="0"/>
              <a:t>40</a:t>
            </a:fld>
            <a:endParaRPr lang="en-US"/>
          </a:p>
        </p:txBody>
      </p:sp>
      <p:sp>
        <p:nvSpPr>
          <p:cNvPr id="16" name="TextBox 15">
            <a:extLst>
              <a:ext uri="{FF2B5EF4-FFF2-40B4-BE49-F238E27FC236}">
                <a16:creationId xmlns:a16="http://schemas.microsoft.com/office/drawing/2014/main" id="{70B28615-162E-0446-97BA-6A74199ED555}"/>
              </a:ext>
            </a:extLst>
          </p:cNvPr>
          <p:cNvSpPr txBox="1"/>
          <p:nvPr/>
        </p:nvSpPr>
        <p:spPr>
          <a:xfrm>
            <a:off x="24111" y="-10993"/>
            <a:ext cx="9258085" cy="523220"/>
          </a:xfrm>
          <a:prstGeom prst="rect">
            <a:avLst/>
          </a:prstGeom>
          <a:noFill/>
        </p:spPr>
        <p:txBody>
          <a:bodyPr wrap="square" rtlCol="0">
            <a:spAutoFit/>
          </a:bodyPr>
          <a:lstStyle/>
          <a:p>
            <a:pPr marL="274320" indent="-457200"/>
            <a:r>
              <a:rPr lang="en-US" sz="2800" kern="0" dirty="0">
                <a:latin typeface="Arial"/>
                <a:cs typeface="Arial"/>
              </a:rPr>
              <a:t>Further Value Repetitions</a:t>
            </a:r>
            <a:endParaRPr lang="en-US" sz="2800" dirty="0">
              <a:latin typeface="Arial" panose="020B0604020202020204" pitchFamily="34" charset="0"/>
              <a:cs typeface="Arial" panose="020B0604020202020204" pitchFamily="34" charset="0"/>
            </a:endParaRPr>
          </a:p>
        </p:txBody>
      </p:sp>
      <p:grpSp>
        <p:nvGrpSpPr>
          <p:cNvPr id="19" name="Group 18">
            <a:extLst>
              <a:ext uri="{FF2B5EF4-FFF2-40B4-BE49-F238E27FC236}">
                <a16:creationId xmlns:a16="http://schemas.microsoft.com/office/drawing/2014/main" id="{169F048F-F147-5749-86C5-32E21069966B}"/>
              </a:ext>
            </a:extLst>
          </p:cNvPr>
          <p:cNvGrpSpPr/>
          <p:nvPr/>
        </p:nvGrpSpPr>
        <p:grpSpPr>
          <a:xfrm>
            <a:off x="142032" y="683971"/>
            <a:ext cx="4507234" cy="922560"/>
            <a:chOff x="220440" y="1015608"/>
            <a:chExt cx="4507234" cy="922560"/>
          </a:xfrm>
        </p:grpSpPr>
        <p:sp>
          <p:nvSpPr>
            <p:cNvPr id="8" name="TextBox 7">
              <a:extLst>
                <a:ext uri="{FF2B5EF4-FFF2-40B4-BE49-F238E27FC236}">
                  <a16:creationId xmlns:a16="http://schemas.microsoft.com/office/drawing/2014/main" id="{740527AC-CAF8-7148-B2D3-489FAD2D3331}"/>
                </a:ext>
              </a:extLst>
            </p:cNvPr>
            <p:cNvSpPr txBox="1"/>
            <p:nvPr/>
          </p:nvSpPr>
          <p:spPr>
            <a:xfrm>
              <a:off x="220440" y="1015608"/>
              <a:ext cx="4507234" cy="922560"/>
            </a:xfrm>
            <a:prstGeom prst="rect">
              <a:avLst/>
            </a:prstGeom>
            <a:noFill/>
          </p:spPr>
          <p:txBody>
            <a:bodyPr wrap="square" rtlCol="0">
              <a:spAutoFit/>
            </a:bodyPr>
            <a:lstStyle/>
            <a:p>
              <a:pPr>
                <a:lnSpc>
                  <a:spcPct val="150000"/>
                </a:lnSpc>
              </a:pPr>
              <a:r>
                <a:rPr lang="en-US" sz="1900" dirty="0">
                  <a:latin typeface="Consolas"/>
                  <a:cs typeface="Consolas"/>
                </a:rPr>
                <a:t>MATCH </a:t>
              </a:r>
            </a:p>
            <a:p>
              <a:pPr>
                <a:lnSpc>
                  <a:spcPct val="150000"/>
                </a:lnSpc>
              </a:pPr>
              <a:r>
                <a:rPr lang="en-US" sz="1900" dirty="0">
                  <a:latin typeface="Consolas"/>
                  <a:cs typeface="Consolas"/>
                </a:rPr>
                <a:t>WHERE </a:t>
              </a:r>
              <a:r>
                <a:rPr lang="en-US" sz="1900" dirty="0" err="1">
                  <a:latin typeface="Consolas"/>
                  <a:cs typeface="Consolas"/>
                </a:rPr>
                <a:t>a.cntr</a:t>
              </a:r>
              <a:r>
                <a:rPr lang="en-US" sz="1900" dirty="0">
                  <a:latin typeface="Consolas"/>
                  <a:cs typeface="Consolas"/>
                </a:rPr>
                <a:t>=‘US’ &amp; </a:t>
              </a:r>
              <a:r>
                <a:rPr lang="en-US" sz="1900" dirty="0" err="1">
                  <a:latin typeface="Consolas"/>
                  <a:cs typeface="Consolas"/>
                </a:rPr>
                <a:t>e.cntr</a:t>
              </a:r>
              <a:r>
                <a:rPr lang="en-US" sz="1900" dirty="0">
                  <a:latin typeface="Consolas"/>
                  <a:cs typeface="Consolas"/>
                </a:rPr>
                <a:t>=‘CAD’</a:t>
              </a:r>
            </a:p>
          </p:txBody>
        </p:sp>
        <p:sp>
          <p:nvSpPr>
            <p:cNvPr id="5" name="Oval 4">
              <a:extLst>
                <a:ext uri="{FF2B5EF4-FFF2-40B4-BE49-F238E27FC236}">
                  <a16:creationId xmlns:a16="http://schemas.microsoft.com/office/drawing/2014/main" id="{093845A2-EA63-2A48-96FB-89A8BDD09BE2}"/>
                </a:ext>
              </a:extLst>
            </p:cNvPr>
            <p:cNvSpPr/>
            <p:nvPr/>
          </p:nvSpPr>
          <p:spPr>
            <a:xfrm>
              <a:off x="1311894"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a</a:t>
              </a:r>
            </a:p>
          </p:txBody>
        </p:sp>
        <p:sp>
          <p:nvSpPr>
            <p:cNvPr id="17" name="Oval 16">
              <a:extLst>
                <a:ext uri="{FF2B5EF4-FFF2-40B4-BE49-F238E27FC236}">
                  <a16:creationId xmlns:a16="http://schemas.microsoft.com/office/drawing/2014/main" id="{2CA3F555-B73D-D74F-84F0-069B0C51A236}"/>
                </a:ext>
              </a:extLst>
            </p:cNvPr>
            <p:cNvSpPr/>
            <p:nvPr/>
          </p:nvSpPr>
          <p:spPr>
            <a:xfrm>
              <a:off x="1962543"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b</a:t>
              </a:r>
            </a:p>
          </p:txBody>
        </p:sp>
        <p:sp>
          <p:nvSpPr>
            <p:cNvPr id="18" name="Oval 17">
              <a:extLst>
                <a:ext uri="{FF2B5EF4-FFF2-40B4-BE49-F238E27FC236}">
                  <a16:creationId xmlns:a16="http://schemas.microsoft.com/office/drawing/2014/main" id="{55AA706A-0088-3742-ABA8-E262BEC52B17}"/>
                </a:ext>
              </a:extLst>
            </p:cNvPr>
            <p:cNvSpPr/>
            <p:nvPr/>
          </p:nvSpPr>
          <p:spPr>
            <a:xfrm>
              <a:off x="2613192"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c</a:t>
              </a:r>
            </a:p>
          </p:txBody>
        </p:sp>
        <p:cxnSp>
          <p:nvCxnSpPr>
            <p:cNvPr id="20" name="Straight Arrow Connector 19">
              <a:extLst>
                <a:ext uri="{FF2B5EF4-FFF2-40B4-BE49-F238E27FC236}">
                  <a16:creationId xmlns:a16="http://schemas.microsoft.com/office/drawing/2014/main" id="{87CB77D0-F2C2-BB44-B3E6-C4B9BE0FB2BA}"/>
                </a:ext>
              </a:extLst>
            </p:cNvPr>
            <p:cNvCxnSpPr>
              <a:cxnSpLocks/>
              <a:stCxn id="5" idx="6"/>
              <a:endCxn id="17" idx="2"/>
            </p:cNvCxnSpPr>
            <p:nvPr/>
          </p:nvCxnSpPr>
          <p:spPr>
            <a:xfrm>
              <a:off x="1650222" y="1338188"/>
              <a:ext cx="312321"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D6A49FF7-EF66-6C49-AF9F-B02D0CA44C23}"/>
                </a:ext>
              </a:extLst>
            </p:cNvPr>
            <p:cNvCxnSpPr>
              <a:cxnSpLocks/>
              <a:stCxn id="17" idx="6"/>
              <a:endCxn id="18" idx="2"/>
            </p:cNvCxnSpPr>
            <p:nvPr/>
          </p:nvCxnSpPr>
          <p:spPr>
            <a:xfrm>
              <a:off x="2300871" y="1338188"/>
              <a:ext cx="312321"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sp>
          <p:nvSpPr>
            <p:cNvPr id="61" name="Oval 60">
              <a:extLst>
                <a:ext uri="{FF2B5EF4-FFF2-40B4-BE49-F238E27FC236}">
                  <a16:creationId xmlns:a16="http://schemas.microsoft.com/office/drawing/2014/main" id="{A8386AFD-2383-1440-B34F-BF31FBD94355}"/>
                </a:ext>
              </a:extLst>
            </p:cNvPr>
            <p:cNvSpPr/>
            <p:nvPr/>
          </p:nvSpPr>
          <p:spPr>
            <a:xfrm>
              <a:off x="3263842"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d</a:t>
              </a:r>
            </a:p>
          </p:txBody>
        </p:sp>
        <p:cxnSp>
          <p:nvCxnSpPr>
            <p:cNvPr id="62" name="Straight Arrow Connector 61">
              <a:extLst>
                <a:ext uri="{FF2B5EF4-FFF2-40B4-BE49-F238E27FC236}">
                  <a16:creationId xmlns:a16="http://schemas.microsoft.com/office/drawing/2014/main" id="{5E2EB08A-3140-4F42-B9D8-81DEB9300D66}"/>
                </a:ext>
              </a:extLst>
            </p:cNvPr>
            <p:cNvCxnSpPr>
              <a:cxnSpLocks/>
              <a:stCxn id="18" idx="6"/>
              <a:endCxn id="61" idx="2"/>
            </p:cNvCxnSpPr>
            <p:nvPr/>
          </p:nvCxnSpPr>
          <p:spPr>
            <a:xfrm>
              <a:off x="2951520" y="1338188"/>
              <a:ext cx="312322"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grpSp>
      <p:grpSp>
        <p:nvGrpSpPr>
          <p:cNvPr id="215" name="Group 214">
            <a:extLst>
              <a:ext uri="{FF2B5EF4-FFF2-40B4-BE49-F238E27FC236}">
                <a16:creationId xmlns:a16="http://schemas.microsoft.com/office/drawing/2014/main" id="{7083A86C-AE3F-B544-9C3A-2D571BEA62E0}"/>
              </a:ext>
            </a:extLst>
          </p:cNvPr>
          <p:cNvGrpSpPr/>
          <p:nvPr/>
        </p:nvGrpSpPr>
        <p:grpSpPr>
          <a:xfrm>
            <a:off x="212022" y="2325761"/>
            <a:ext cx="5050745" cy="640080"/>
            <a:chOff x="2181026" y="2593037"/>
            <a:chExt cx="5050745" cy="640080"/>
          </a:xfrm>
        </p:grpSpPr>
        <p:sp>
          <p:nvSpPr>
            <p:cNvPr id="200" name="Rounded Rectangle 199">
              <a:extLst>
                <a:ext uri="{FF2B5EF4-FFF2-40B4-BE49-F238E27FC236}">
                  <a16:creationId xmlns:a16="http://schemas.microsoft.com/office/drawing/2014/main" id="{23D11F47-D2B8-264D-8216-B7F55A32B7C7}"/>
                </a:ext>
              </a:extLst>
            </p:cNvPr>
            <p:cNvSpPr/>
            <p:nvPr/>
          </p:nvSpPr>
          <p:spPr>
            <a:xfrm>
              <a:off x="2181026" y="2593801"/>
              <a:ext cx="1272321"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Scan (a)</a:t>
              </a:r>
            </a:p>
            <a:p>
              <a:pPr algn="ctr"/>
              <a:r>
                <a:rPr lang="en-US" sz="1700" dirty="0" err="1">
                  <a:solidFill>
                    <a:schemeClr val="tx1"/>
                  </a:solidFill>
                  <a:latin typeface="Arial" panose="020B0604020202020204" pitchFamily="34" charset="0"/>
                  <a:cs typeface="Arial" panose="020B0604020202020204" pitchFamily="34" charset="0"/>
                </a:rPr>
                <a:t>cntr</a:t>
              </a:r>
              <a:r>
                <a:rPr lang="en-US" sz="1700" dirty="0">
                  <a:solidFill>
                    <a:schemeClr val="tx1"/>
                  </a:solidFill>
                  <a:latin typeface="Arial" panose="020B0604020202020204" pitchFamily="34" charset="0"/>
                  <a:cs typeface="Arial" panose="020B0604020202020204" pitchFamily="34" charset="0"/>
                </a:rPr>
                <a:t>=`US’</a:t>
              </a:r>
            </a:p>
          </p:txBody>
        </p:sp>
        <p:sp>
          <p:nvSpPr>
            <p:cNvPr id="201" name="Rounded Rectangle 200">
              <a:extLst>
                <a:ext uri="{FF2B5EF4-FFF2-40B4-BE49-F238E27FC236}">
                  <a16:creationId xmlns:a16="http://schemas.microsoft.com/office/drawing/2014/main" id="{26BFA326-269B-BD44-8B8B-F533CA3EEF74}"/>
                </a:ext>
              </a:extLst>
            </p:cNvPr>
            <p:cNvSpPr/>
            <p:nvPr/>
          </p:nvSpPr>
          <p:spPr>
            <a:xfrm>
              <a:off x="3714907" y="2593037"/>
              <a:ext cx="986868" cy="640080"/>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Extend (b)</a:t>
              </a:r>
            </a:p>
          </p:txBody>
        </p:sp>
        <p:cxnSp>
          <p:nvCxnSpPr>
            <p:cNvPr id="202" name="Straight Arrow Connector 201">
              <a:extLst>
                <a:ext uri="{FF2B5EF4-FFF2-40B4-BE49-F238E27FC236}">
                  <a16:creationId xmlns:a16="http://schemas.microsoft.com/office/drawing/2014/main" id="{2A89FFDD-5DCB-BC45-8702-F3E57C543555}"/>
                </a:ext>
              </a:extLst>
            </p:cNvPr>
            <p:cNvCxnSpPr>
              <a:cxnSpLocks/>
              <a:stCxn id="200" idx="3"/>
              <a:endCxn id="201" idx="1"/>
            </p:cNvCxnSpPr>
            <p:nvPr/>
          </p:nvCxnSpPr>
          <p:spPr>
            <a:xfrm flipV="1">
              <a:off x="3453347" y="2913077"/>
              <a:ext cx="261560" cy="1"/>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203" name="Rounded Rectangle 202">
              <a:extLst>
                <a:ext uri="{FF2B5EF4-FFF2-40B4-BE49-F238E27FC236}">
                  <a16:creationId xmlns:a16="http://schemas.microsoft.com/office/drawing/2014/main" id="{CCC81B37-A2E7-6F41-9992-59967E5C9F42}"/>
                </a:ext>
              </a:extLst>
            </p:cNvPr>
            <p:cNvSpPr/>
            <p:nvPr/>
          </p:nvSpPr>
          <p:spPr>
            <a:xfrm>
              <a:off x="5029345" y="2593801"/>
              <a:ext cx="987552"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Extend (c)</a:t>
              </a:r>
            </a:p>
          </p:txBody>
        </p:sp>
        <p:cxnSp>
          <p:nvCxnSpPr>
            <p:cNvPr id="204" name="Straight Arrow Connector 203">
              <a:extLst>
                <a:ext uri="{FF2B5EF4-FFF2-40B4-BE49-F238E27FC236}">
                  <a16:creationId xmlns:a16="http://schemas.microsoft.com/office/drawing/2014/main" id="{1D3FD4A6-C16B-B04F-AF88-6B1E9A2983CC}"/>
                </a:ext>
              </a:extLst>
            </p:cNvPr>
            <p:cNvCxnSpPr>
              <a:cxnSpLocks/>
              <a:stCxn id="201" idx="3"/>
              <a:endCxn id="203" idx="1"/>
            </p:cNvCxnSpPr>
            <p:nvPr/>
          </p:nvCxnSpPr>
          <p:spPr>
            <a:xfrm>
              <a:off x="4701775" y="2913077"/>
              <a:ext cx="327570" cy="1"/>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209" name="Rounded Rectangle 208">
              <a:extLst>
                <a:ext uri="{FF2B5EF4-FFF2-40B4-BE49-F238E27FC236}">
                  <a16:creationId xmlns:a16="http://schemas.microsoft.com/office/drawing/2014/main" id="{23651AFD-1542-B242-9230-71855C31B33D}"/>
                </a:ext>
              </a:extLst>
            </p:cNvPr>
            <p:cNvSpPr/>
            <p:nvPr/>
          </p:nvSpPr>
          <p:spPr>
            <a:xfrm>
              <a:off x="6244219" y="2593801"/>
              <a:ext cx="987552"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Extend (d)</a:t>
              </a:r>
            </a:p>
          </p:txBody>
        </p:sp>
        <p:cxnSp>
          <p:nvCxnSpPr>
            <p:cNvPr id="210" name="Straight Arrow Connector 209">
              <a:extLst>
                <a:ext uri="{FF2B5EF4-FFF2-40B4-BE49-F238E27FC236}">
                  <a16:creationId xmlns:a16="http://schemas.microsoft.com/office/drawing/2014/main" id="{F2CD929E-FC5F-B844-957F-190330FD67CE}"/>
                </a:ext>
              </a:extLst>
            </p:cNvPr>
            <p:cNvCxnSpPr>
              <a:cxnSpLocks/>
              <a:stCxn id="203" idx="3"/>
              <a:endCxn id="209" idx="1"/>
            </p:cNvCxnSpPr>
            <p:nvPr/>
          </p:nvCxnSpPr>
          <p:spPr>
            <a:xfrm>
              <a:off x="6016897" y="2913078"/>
              <a:ext cx="227322"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grpSp>
      <p:graphicFrame>
        <p:nvGraphicFramePr>
          <p:cNvPr id="216" name="Table 5">
            <a:extLst>
              <a:ext uri="{FF2B5EF4-FFF2-40B4-BE49-F238E27FC236}">
                <a16:creationId xmlns:a16="http://schemas.microsoft.com/office/drawing/2014/main" id="{711D87CF-56AF-E840-B19E-A4BF253915DF}"/>
              </a:ext>
            </a:extLst>
          </p:cNvPr>
          <p:cNvGraphicFramePr>
            <a:graphicFrameLocks noGrp="1"/>
          </p:cNvGraphicFramePr>
          <p:nvPr/>
        </p:nvGraphicFramePr>
        <p:xfrm>
          <a:off x="289454" y="3407751"/>
          <a:ext cx="4784229" cy="2961640"/>
        </p:xfrm>
        <a:graphic>
          <a:graphicData uri="http://schemas.openxmlformats.org/drawingml/2006/table">
            <a:tbl>
              <a:tblPr firstRow="1" bandRow="1">
                <a:tableStyleId>{2D5ABB26-0587-4C30-8999-92F81FD0307C}</a:tableStyleId>
              </a:tblPr>
              <a:tblGrid>
                <a:gridCol w="668179">
                  <a:extLst>
                    <a:ext uri="{9D8B030D-6E8A-4147-A177-3AD203B41FA5}">
                      <a16:colId xmlns:a16="http://schemas.microsoft.com/office/drawing/2014/main" val="4052512296"/>
                    </a:ext>
                  </a:extLst>
                </a:gridCol>
                <a:gridCol w="219668">
                  <a:extLst>
                    <a:ext uri="{9D8B030D-6E8A-4147-A177-3AD203B41FA5}">
                      <a16:colId xmlns:a16="http://schemas.microsoft.com/office/drawing/2014/main" val="400113096"/>
                    </a:ext>
                  </a:extLst>
                </a:gridCol>
                <a:gridCol w="893831">
                  <a:extLst>
                    <a:ext uri="{9D8B030D-6E8A-4147-A177-3AD203B41FA5}">
                      <a16:colId xmlns:a16="http://schemas.microsoft.com/office/drawing/2014/main" val="4248055157"/>
                    </a:ext>
                  </a:extLst>
                </a:gridCol>
                <a:gridCol w="274047">
                  <a:extLst>
                    <a:ext uri="{9D8B030D-6E8A-4147-A177-3AD203B41FA5}">
                      <a16:colId xmlns:a16="http://schemas.microsoft.com/office/drawing/2014/main" val="3025983691"/>
                    </a:ext>
                  </a:extLst>
                </a:gridCol>
                <a:gridCol w="908594">
                  <a:extLst>
                    <a:ext uri="{9D8B030D-6E8A-4147-A177-3AD203B41FA5}">
                      <a16:colId xmlns:a16="http://schemas.microsoft.com/office/drawing/2014/main" val="24072432"/>
                    </a:ext>
                  </a:extLst>
                </a:gridCol>
                <a:gridCol w="354330">
                  <a:extLst>
                    <a:ext uri="{9D8B030D-6E8A-4147-A177-3AD203B41FA5}">
                      <a16:colId xmlns:a16="http://schemas.microsoft.com/office/drawing/2014/main" val="555914099"/>
                    </a:ext>
                  </a:extLst>
                </a:gridCol>
                <a:gridCol w="1465580">
                  <a:extLst>
                    <a:ext uri="{9D8B030D-6E8A-4147-A177-3AD203B41FA5}">
                      <a16:colId xmlns:a16="http://schemas.microsoft.com/office/drawing/2014/main" val="2289845140"/>
                    </a:ext>
                  </a:extLst>
                </a:gridCol>
              </a:tblGrid>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b="1" u="sng"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b="1" u="sng"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53373077"/>
                  </a:ext>
                </a:extLst>
              </a:tr>
              <a:tr h="143107">
                <a:tc gridSpan="7">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1909625"/>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1</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1</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2</a:t>
                      </a:r>
                      <a:r>
                        <a:rPr lang="en-US" dirty="0"/>
                        <a:t>, D</a:t>
                      </a:r>
                      <a:r>
                        <a:rPr lang="en-US" baseline="-25000" dirty="0"/>
                        <a:t>3</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8422265"/>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1</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2</a:t>
                      </a:r>
                      <a:r>
                        <a:rPr lang="en-US" dirty="0"/>
                        <a:t>, D</a:t>
                      </a:r>
                      <a:r>
                        <a:rPr lang="en-US" baseline="-25000" dirty="0"/>
                        <a:t>3</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42706771"/>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1</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3</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3</a:t>
                      </a:r>
                      <a:r>
                        <a:rPr lang="en-US" dirty="0"/>
                        <a:t>, D</a:t>
                      </a:r>
                      <a:r>
                        <a:rPr lang="en-US" baseline="-25000" dirty="0"/>
                        <a:t>4</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95826058"/>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3</a:t>
                      </a:r>
                      <a:r>
                        <a:rPr lang="en-US" dirty="0"/>
                        <a:t>, D</a:t>
                      </a:r>
                      <a:r>
                        <a:rPr lang="en-US" baseline="-25000" dirty="0"/>
                        <a:t>4</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6024570"/>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3</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3</a:t>
                      </a:r>
                      <a:r>
                        <a:rPr lang="en-US" dirty="0"/>
                        <a:t>, D</a:t>
                      </a:r>
                      <a:r>
                        <a:rPr lang="en-US" baseline="-25000" dirty="0"/>
                        <a:t>4</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8975258"/>
                  </a:ext>
                </a:extLst>
              </a:tr>
              <a:tr h="370840">
                <a:tc gridSpan="7">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4174230"/>
                  </a:ext>
                </a:extLst>
              </a:tr>
            </a:tbl>
          </a:graphicData>
        </a:graphic>
      </p:graphicFrame>
      <p:sp>
        <p:nvSpPr>
          <p:cNvPr id="217" name="Rectangle 216">
            <a:extLst>
              <a:ext uri="{FF2B5EF4-FFF2-40B4-BE49-F238E27FC236}">
                <a16:creationId xmlns:a16="http://schemas.microsoft.com/office/drawing/2014/main" id="{F9899835-C961-FF41-A466-6B1A703F4FDB}"/>
              </a:ext>
            </a:extLst>
          </p:cNvPr>
          <p:cNvSpPr/>
          <p:nvPr/>
        </p:nvSpPr>
        <p:spPr>
          <a:xfrm>
            <a:off x="1571814" y="6330410"/>
            <a:ext cx="2346956" cy="456472"/>
          </a:xfrm>
          <a:prstGeom prst="rect">
            <a:avLst/>
          </a:prstGeom>
        </p:spPr>
        <p:txBody>
          <a:bodyPr wrap="square">
            <a:spAutoFit/>
          </a:bodyPr>
          <a:lstStyle/>
          <a:p>
            <a:pPr algn="ctr">
              <a:lnSpc>
                <a:spcPct val="150000"/>
              </a:lnSpc>
            </a:pPr>
            <a:r>
              <a:rPr lang="en-US" kern="0" dirty="0">
                <a:solidFill>
                  <a:srgbClr val="0000CC"/>
                </a:solidFill>
                <a:latin typeface="Arial"/>
                <a:cs typeface="Arial"/>
              </a:rPr>
              <a:t>F-Representation</a:t>
            </a:r>
          </a:p>
        </p:txBody>
      </p:sp>
      <p:sp>
        <p:nvSpPr>
          <p:cNvPr id="218" name="TextBox 217">
            <a:extLst>
              <a:ext uri="{FF2B5EF4-FFF2-40B4-BE49-F238E27FC236}">
                <a16:creationId xmlns:a16="http://schemas.microsoft.com/office/drawing/2014/main" id="{31E4E229-183F-6748-A632-591C5A9E0BE2}"/>
              </a:ext>
            </a:extLst>
          </p:cNvPr>
          <p:cNvSpPr txBox="1"/>
          <p:nvPr/>
        </p:nvSpPr>
        <p:spPr>
          <a:xfrm>
            <a:off x="329858" y="3040275"/>
            <a:ext cx="552028" cy="369332"/>
          </a:xfrm>
          <a:prstGeom prst="rect">
            <a:avLst/>
          </a:prstGeom>
          <a:noFill/>
        </p:spPr>
        <p:txBody>
          <a:bodyPr wrap="square" rtlCol="0">
            <a:spAutoFit/>
          </a:bodyPr>
          <a:lstStyle/>
          <a:p>
            <a:r>
              <a:rPr lang="en-US" dirty="0"/>
              <a:t>LG1</a:t>
            </a:r>
          </a:p>
        </p:txBody>
      </p:sp>
      <p:sp>
        <p:nvSpPr>
          <p:cNvPr id="219" name="TextBox 218">
            <a:extLst>
              <a:ext uri="{FF2B5EF4-FFF2-40B4-BE49-F238E27FC236}">
                <a16:creationId xmlns:a16="http://schemas.microsoft.com/office/drawing/2014/main" id="{BC85584D-56CB-C245-9403-B9E4D714F8F8}"/>
              </a:ext>
            </a:extLst>
          </p:cNvPr>
          <p:cNvSpPr txBox="1"/>
          <p:nvPr/>
        </p:nvSpPr>
        <p:spPr>
          <a:xfrm>
            <a:off x="1424049" y="3042061"/>
            <a:ext cx="552028" cy="369332"/>
          </a:xfrm>
          <a:prstGeom prst="rect">
            <a:avLst/>
          </a:prstGeom>
          <a:noFill/>
        </p:spPr>
        <p:txBody>
          <a:bodyPr wrap="square" rtlCol="0">
            <a:spAutoFit/>
          </a:bodyPr>
          <a:lstStyle/>
          <a:p>
            <a:r>
              <a:rPr lang="en-US" dirty="0"/>
              <a:t>LG2</a:t>
            </a:r>
          </a:p>
        </p:txBody>
      </p:sp>
      <p:sp>
        <p:nvSpPr>
          <p:cNvPr id="220" name="TextBox 219">
            <a:extLst>
              <a:ext uri="{FF2B5EF4-FFF2-40B4-BE49-F238E27FC236}">
                <a16:creationId xmlns:a16="http://schemas.microsoft.com/office/drawing/2014/main" id="{05E2059A-AF3B-3641-B0A8-992A7EA23133}"/>
              </a:ext>
            </a:extLst>
          </p:cNvPr>
          <p:cNvSpPr txBox="1"/>
          <p:nvPr/>
        </p:nvSpPr>
        <p:spPr>
          <a:xfrm>
            <a:off x="2590580" y="3040275"/>
            <a:ext cx="552028" cy="369332"/>
          </a:xfrm>
          <a:prstGeom prst="rect">
            <a:avLst/>
          </a:prstGeom>
          <a:noFill/>
        </p:spPr>
        <p:txBody>
          <a:bodyPr wrap="square" rtlCol="0">
            <a:spAutoFit/>
          </a:bodyPr>
          <a:lstStyle/>
          <a:p>
            <a:r>
              <a:rPr lang="en-US" dirty="0"/>
              <a:t>LG3</a:t>
            </a:r>
          </a:p>
        </p:txBody>
      </p:sp>
      <p:sp>
        <p:nvSpPr>
          <p:cNvPr id="221" name="TextBox 220">
            <a:extLst>
              <a:ext uri="{FF2B5EF4-FFF2-40B4-BE49-F238E27FC236}">
                <a16:creationId xmlns:a16="http://schemas.microsoft.com/office/drawing/2014/main" id="{52213690-EA2C-694A-8A6C-C94B20004738}"/>
              </a:ext>
            </a:extLst>
          </p:cNvPr>
          <p:cNvSpPr txBox="1"/>
          <p:nvPr/>
        </p:nvSpPr>
        <p:spPr>
          <a:xfrm>
            <a:off x="4079965" y="3038419"/>
            <a:ext cx="552028" cy="369332"/>
          </a:xfrm>
          <a:prstGeom prst="rect">
            <a:avLst/>
          </a:prstGeom>
          <a:noFill/>
        </p:spPr>
        <p:txBody>
          <a:bodyPr wrap="square" rtlCol="0">
            <a:spAutoFit/>
          </a:bodyPr>
          <a:lstStyle/>
          <a:p>
            <a:r>
              <a:rPr lang="en-US" dirty="0"/>
              <a:t>LG4</a:t>
            </a:r>
          </a:p>
        </p:txBody>
      </p:sp>
      <p:sp>
        <p:nvSpPr>
          <p:cNvPr id="247" name="Rectangle 246">
            <a:extLst>
              <a:ext uri="{FF2B5EF4-FFF2-40B4-BE49-F238E27FC236}">
                <a16:creationId xmlns:a16="http://schemas.microsoft.com/office/drawing/2014/main" id="{0DB32E95-A40F-1E42-A09A-C75F43E31442}"/>
              </a:ext>
            </a:extLst>
          </p:cNvPr>
          <p:cNvSpPr/>
          <p:nvPr/>
        </p:nvSpPr>
        <p:spPr>
          <a:xfrm>
            <a:off x="8304" y="1674923"/>
            <a:ext cx="5112822" cy="496931"/>
          </a:xfrm>
          <a:prstGeom prst="rect">
            <a:avLst/>
          </a:prstGeom>
        </p:spPr>
        <p:txBody>
          <a:bodyPr wrap="square">
            <a:spAutoFit/>
          </a:bodyPr>
          <a:lstStyle/>
          <a:p>
            <a:pPr marL="342900" indent="-342900">
              <a:lnSpc>
                <a:spcPct val="150000"/>
              </a:lnSpc>
              <a:buFont typeface="Wingdings" pitchFamily="2" charset="2"/>
              <a:buChar char="Ø"/>
            </a:pPr>
            <a:r>
              <a:rPr lang="en-US" sz="2000" kern="0" dirty="0">
                <a:latin typeface="Arial"/>
                <a:cs typeface="Arial"/>
              </a:rPr>
              <a:t>Most compact output: relevant subgraph</a:t>
            </a:r>
          </a:p>
        </p:txBody>
      </p:sp>
      <p:sp>
        <p:nvSpPr>
          <p:cNvPr id="78" name="Rounded Rectangle 77">
            <a:extLst>
              <a:ext uri="{FF2B5EF4-FFF2-40B4-BE49-F238E27FC236}">
                <a16:creationId xmlns:a16="http://schemas.microsoft.com/office/drawing/2014/main" id="{F948A181-8DEA-5C4D-9E20-0D8314540AD0}"/>
              </a:ext>
            </a:extLst>
          </p:cNvPr>
          <p:cNvSpPr/>
          <p:nvPr/>
        </p:nvSpPr>
        <p:spPr>
          <a:xfrm>
            <a:off x="1205350" y="4505172"/>
            <a:ext cx="3840197" cy="770212"/>
          </a:xfrm>
          <a:prstGeom prst="roundRect">
            <a:avLst/>
          </a:prstGeom>
          <a:noFill/>
          <a:ln w="3492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9" name="Group 78">
            <a:extLst>
              <a:ext uri="{FF2B5EF4-FFF2-40B4-BE49-F238E27FC236}">
                <a16:creationId xmlns:a16="http://schemas.microsoft.com/office/drawing/2014/main" id="{2D9A1164-40B0-AC4F-9E28-0D5AC8AE8715}"/>
              </a:ext>
            </a:extLst>
          </p:cNvPr>
          <p:cNvGrpSpPr/>
          <p:nvPr/>
        </p:nvGrpSpPr>
        <p:grpSpPr>
          <a:xfrm>
            <a:off x="4720475" y="675612"/>
            <a:ext cx="4301477" cy="1970189"/>
            <a:chOff x="4720475" y="675612"/>
            <a:chExt cx="4301477" cy="1970189"/>
          </a:xfrm>
        </p:grpSpPr>
        <p:sp>
          <p:nvSpPr>
            <p:cNvPr id="80" name="TextBox 79">
              <a:extLst>
                <a:ext uri="{FF2B5EF4-FFF2-40B4-BE49-F238E27FC236}">
                  <a16:creationId xmlns:a16="http://schemas.microsoft.com/office/drawing/2014/main" id="{C3245331-01FE-B14B-9957-076888528A6A}"/>
                </a:ext>
              </a:extLst>
            </p:cNvPr>
            <p:cNvSpPr txBox="1"/>
            <p:nvPr/>
          </p:nvSpPr>
          <p:spPr>
            <a:xfrm>
              <a:off x="6362293" y="1205269"/>
              <a:ext cx="457200" cy="307777"/>
            </a:xfrm>
            <a:prstGeom prst="rect">
              <a:avLst/>
            </a:prstGeom>
            <a:noFill/>
          </p:spPr>
          <p:txBody>
            <a:bodyPr wrap="square" rtlCol="0">
              <a:spAutoFit/>
            </a:bodyPr>
            <a:lstStyle/>
            <a:p>
              <a:pPr algn="ctr"/>
              <a:r>
                <a:rPr lang="en-US" sz="1400" dirty="0"/>
                <a:t>B</a:t>
              </a:r>
              <a:r>
                <a:rPr lang="en-US" sz="1400" baseline="-25000" dirty="0"/>
                <a:t>1</a:t>
              </a:r>
              <a:endParaRPr lang="en-US" sz="1400" dirty="0"/>
            </a:p>
          </p:txBody>
        </p:sp>
        <p:cxnSp>
          <p:nvCxnSpPr>
            <p:cNvPr id="81" name="Straight Arrow Connector 80">
              <a:extLst>
                <a:ext uri="{FF2B5EF4-FFF2-40B4-BE49-F238E27FC236}">
                  <a16:creationId xmlns:a16="http://schemas.microsoft.com/office/drawing/2014/main" id="{CFAE6272-90EF-EE47-8FCD-138A60801D08}"/>
                </a:ext>
              </a:extLst>
            </p:cNvPr>
            <p:cNvCxnSpPr>
              <a:cxnSpLocks/>
              <a:stCxn id="170" idx="6"/>
              <a:endCxn id="164" idx="2"/>
            </p:cNvCxnSpPr>
            <p:nvPr/>
          </p:nvCxnSpPr>
          <p:spPr>
            <a:xfrm flipV="1">
              <a:off x="6742863" y="1533322"/>
              <a:ext cx="528165" cy="23837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2" name="Straight Arrow Connector 81">
              <a:extLst>
                <a:ext uri="{FF2B5EF4-FFF2-40B4-BE49-F238E27FC236}">
                  <a16:creationId xmlns:a16="http://schemas.microsoft.com/office/drawing/2014/main" id="{3031A93B-0E09-684B-A556-F43260627583}"/>
                </a:ext>
              </a:extLst>
            </p:cNvPr>
            <p:cNvCxnSpPr>
              <a:cxnSpLocks/>
              <a:stCxn id="170" idx="6"/>
              <a:endCxn id="163" idx="2"/>
            </p:cNvCxnSpPr>
            <p:nvPr/>
          </p:nvCxnSpPr>
          <p:spPr>
            <a:xfrm>
              <a:off x="6742863" y="1771694"/>
              <a:ext cx="528165" cy="17455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3" name="Straight Arrow Connector 82">
              <a:extLst>
                <a:ext uri="{FF2B5EF4-FFF2-40B4-BE49-F238E27FC236}">
                  <a16:creationId xmlns:a16="http://schemas.microsoft.com/office/drawing/2014/main" id="{F042E0D8-1E07-5147-B185-1D6CCDE4AEEB}"/>
                </a:ext>
              </a:extLst>
            </p:cNvPr>
            <p:cNvCxnSpPr>
              <a:cxnSpLocks/>
              <a:stCxn id="167" idx="6"/>
              <a:endCxn id="170" idx="2"/>
            </p:cNvCxnSpPr>
            <p:nvPr/>
          </p:nvCxnSpPr>
          <p:spPr>
            <a:xfrm>
              <a:off x="5889790" y="1571587"/>
              <a:ext cx="533033" cy="200107"/>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85" name="Group 84">
              <a:extLst>
                <a:ext uri="{FF2B5EF4-FFF2-40B4-BE49-F238E27FC236}">
                  <a16:creationId xmlns:a16="http://schemas.microsoft.com/office/drawing/2014/main" id="{73C8B748-2270-E149-9C93-EBF8D2E0C518}"/>
                </a:ext>
              </a:extLst>
            </p:cNvPr>
            <p:cNvGrpSpPr/>
            <p:nvPr/>
          </p:nvGrpSpPr>
          <p:grpSpPr>
            <a:xfrm>
              <a:off x="6417955" y="1178938"/>
              <a:ext cx="324908" cy="1185512"/>
              <a:chOff x="5584299" y="2004314"/>
              <a:chExt cx="324908" cy="1185512"/>
            </a:xfrm>
          </p:grpSpPr>
          <p:sp>
            <p:nvSpPr>
              <p:cNvPr id="169" name="Oval 168">
                <a:extLst>
                  <a:ext uri="{FF2B5EF4-FFF2-40B4-BE49-F238E27FC236}">
                    <a16:creationId xmlns:a16="http://schemas.microsoft.com/office/drawing/2014/main" id="{D6069B69-A673-EF47-B0F6-2E1C80F8D8D3}"/>
                  </a:ext>
                </a:extLst>
              </p:cNvPr>
              <p:cNvSpPr/>
              <p:nvPr/>
            </p:nvSpPr>
            <p:spPr>
              <a:xfrm>
                <a:off x="5589167" y="2004314"/>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70" name="Oval 169">
                <a:extLst>
                  <a:ext uri="{FF2B5EF4-FFF2-40B4-BE49-F238E27FC236}">
                    <a16:creationId xmlns:a16="http://schemas.microsoft.com/office/drawing/2014/main" id="{ED54BC23-1241-8B43-B0ED-CA172427CF14}"/>
                  </a:ext>
                </a:extLst>
              </p:cNvPr>
              <p:cNvSpPr/>
              <p:nvPr/>
            </p:nvSpPr>
            <p:spPr>
              <a:xfrm>
                <a:off x="5589167" y="2437050"/>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chemeClr val="bg1"/>
                  </a:solidFill>
                </a:endParaRPr>
              </a:p>
            </p:txBody>
          </p:sp>
          <p:sp>
            <p:nvSpPr>
              <p:cNvPr id="171" name="Oval 170">
                <a:extLst>
                  <a:ext uri="{FF2B5EF4-FFF2-40B4-BE49-F238E27FC236}">
                    <a16:creationId xmlns:a16="http://schemas.microsoft.com/office/drawing/2014/main" id="{AC3BC85D-6426-FA49-BCFA-CB1D114C62AE}"/>
                  </a:ext>
                </a:extLst>
              </p:cNvPr>
              <p:cNvSpPr/>
              <p:nvPr/>
            </p:nvSpPr>
            <p:spPr>
              <a:xfrm>
                <a:off x="5584299" y="2869786"/>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grpSp>
          <p:nvGrpSpPr>
            <p:cNvPr id="86" name="Group 85">
              <a:extLst>
                <a:ext uri="{FF2B5EF4-FFF2-40B4-BE49-F238E27FC236}">
                  <a16:creationId xmlns:a16="http://schemas.microsoft.com/office/drawing/2014/main" id="{B51D1C77-13E3-1549-B29A-A221EA410AAB}"/>
                </a:ext>
              </a:extLst>
            </p:cNvPr>
            <p:cNvGrpSpPr/>
            <p:nvPr/>
          </p:nvGrpSpPr>
          <p:grpSpPr>
            <a:xfrm>
              <a:off x="5569750" y="1411567"/>
              <a:ext cx="320040" cy="812208"/>
              <a:chOff x="4781952" y="2251011"/>
              <a:chExt cx="320040" cy="812208"/>
            </a:xfrm>
          </p:grpSpPr>
          <p:sp>
            <p:nvSpPr>
              <p:cNvPr id="167" name="Oval 166">
                <a:extLst>
                  <a:ext uri="{FF2B5EF4-FFF2-40B4-BE49-F238E27FC236}">
                    <a16:creationId xmlns:a16="http://schemas.microsoft.com/office/drawing/2014/main" id="{44B21E66-3112-1E4D-997B-4954B3133897}"/>
                  </a:ext>
                </a:extLst>
              </p:cNvPr>
              <p:cNvSpPr/>
              <p:nvPr/>
            </p:nvSpPr>
            <p:spPr>
              <a:xfrm>
                <a:off x="4781952" y="2251011"/>
                <a:ext cx="320040" cy="320040"/>
              </a:xfrm>
              <a:prstGeom prst="ellipse">
                <a:avLst/>
              </a:prstGeom>
              <a:noFill/>
              <a:ln w="22225">
                <a:solidFill>
                  <a:srgbClr val="00B0F0"/>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8" name="Oval 167">
                <a:extLst>
                  <a:ext uri="{FF2B5EF4-FFF2-40B4-BE49-F238E27FC236}">
                    <a16:creationId xmlns:a16="http://schemas.microsoft.com/office/drawing/2014/main" id="{D53ECB51-6DB2-5A42-9580-F59B19B491C0}"/>
                  </a:ext>
                </a:extLst>
              </p:cNvPr>
              <p:cNvSpPr/>
              <p:nvPr/>
            </p:nvSpPr>
            <p:spPr>
              <a:xfrm>
                <a:off x="4781952" y="2743179"/>
                <a:ext cx="320040" cy="320040"/>
              </a:xfrm>
              <a:prstGeom prst="ellipse">
                <a:avLst/>
              </a:prstGeom>
              <a:noFill/>
              <a:ln w="22225">
                <a:solidFill>
                  <a:srgbClr val="00B0F0"/>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cxnSp>
          <p:nvCxnSpPr>
            <p:cNvPr id="87" name="Straight Arrow Connector 86">
              <a:extLst>
                <a:ext uri="{FF2B5EF4-FFF2-40B4-BE49-F238E27FC236}">
                  <a16:creationId xmlns:a16="http://schemas.microsoft.com/office/drawing/2014/main" id="{FDC174B6-F90E-C74B-87D1-56F3FECDFFDB}"/>
                </a:ext>
              </a:extLst>
            </p:cNvPr>
            <p:cNvCxnSpPr>
              <a:cxnSpLocks/>
              <a:stCxn id="168" idx="6"/>
              <a:endCxn id="170" idx="2"/>
            </p:cNvCxnSpPr>
            <p:nvPr/>
          </p:nvCxnSpPr>
          <p:spPr>
            <a:xfrm flipV="1">
              <a:off x="5889790" y="1771694"/>
              <a:ext cx="533033" cy="292061"/>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8" name="Straight Arrow Connector 87">
              <a:extLst>
                <a:ext uri="{FF2B5EF4-FFF2-40B4-BE49-F238E27FC236}">
                  <a16:creationId xmlns:a16="http://schemas.microsoft.com/office/drawing/2014/main" id="{9AD25435-AE56-7E47-BD95-F745A64DBCBF}"/>
                </a:ext>
              </a:extLst>
            </p:cNvPr>
            <p:cNvCxnSpPr>
              <a:cxnSpLocks/>
              <a:stCxn id="168" idx="6"/>
              <a:endCxn id="171" idx="2"/>
            </p:cNvCxnSpPr>
            <p:nvPr/>
          </p:nvCxnSpPr>
          <p:spPr>
            <a:xfrm>
              <a:off x="5889790" y="2063755"/>
              <a:ext cx="528165" cy="140675"/>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9" name="Straight Arrow Connector 88">
              <a:extLst>
                <a:ext uri="{FF2B5EF4-FFF2-40B4-BE49-F238E27FC236}">
                  <a16:creationId xmlns:a16="http://schemas.microsoft.com/office/drawing/2014/main" id="{AE25A8E2-27C0-3F44-8E94-F6772EE6BD64}"/>
                </a:ext>
              </a:extLst>
            </p:cNvPr>
            <p:cNvCxnSpPr>
              <a:cxnSpLocks/>
              <a:stCxn id="171" idx="6"/>
              <a:endCxn id="163" idx="2"/>
            </p:cNvCxnSpPr>
            <p:nvPr/>
          </p:nvCxnSpPr>
          <p:spPr>
            <a:xfrm flipV="1">
              <a:off x="6737995" y="1946247"/>
              <a:ext cx="533033" cy="25818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0" name="Straight Arrow Connector 89">
              <a:extLst>
                <a:ext uri="{FF2B5EF4-FFF2-40B4-BE49-F238E27FC236}">
                  <a16:creationId xmlns:a16="http://schemas.microsoft.com/office/drawing/2014/main" id="{83626AA1-DF6C-CE4D-BC26-763DDA90B896}"/>
                </a:ext>
              </a:extLst>
            </p:cNvPr>
            <p:cNvCxnSpPr>
              <a:cxnSpLocks/>
              <a:stCxn id="171" idx="6"/>
              <a:endCxn id="165" idx="2"/>
            </p:cNvCxnSpPr>
            <p:nvPr/>
          </p:nvCxnSpPr>
          <p:spPr>
            <a:xfrm>
              <a:off x="6737995" y="2204430"/>
              <a:ext cx="533033" cy="15474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1" name="Straight Arrow Connector 90">
              <a:extLst>
                <a:ext uri="{FF2B5EF4-FFF2-40B4-BE49-F238E27FC236}">
                  <a16:creationId xmlns:a16="http://schemas.microsoft.com/office/drawing/2014/main" id="{F500EA54-B387-B847-A4F3-83C80C484491}"/>
                </a:ext>
              </a:extLst>
            </p:cNvPr>
            <p:cNvCxnSpPr>
              <a:cxnSpLocks/>
              <a:stCxn id="167" idx="6"/>
              <a:endCxn id="169" idx="3"/>
            </p:cNvCxnSpPr>
            <p:nvPr/>
          </p:nvCxnSpPr>
          <p:spPr>
            <a:xfrm flipV="1">
              <a:off x="5889790" y="1452109"/>
              <a:ext cx="579902" cy="11947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92" name="Group 91">
              <a:extLst>
                <a:ext uri="{FF2B5EF4-FFF2-40B4-BE49-F238E27FC236}">
                  <a16:creationId xmlns:a16="http://schemas.microsoft.com/office/drawing/2014/main" id="{36EA29C6-0593-A647-90D4-2D98AA9466A9}"/>
                </a:ext>
              </a:extLst>
            </p:cNvPr>
            <p:cNvGrpSpPr/>
            <p:nvPr/>
          </p:nvGrpSpPr>
          <p:grpSpPr>
            <a:xfrm>
              <a:off x="7271028" y="960377"/>
              <a:ext cx="320040" cy="1558816"/>
              <a:chOff x="6223601" y="1757617"/>
              <a:chExt cx="320040" cy="1558816"/>
            </a:xfrm>
          </p:grpSpPr>
          <p:sp>
            <p:nvSpPr>
              <p:cNvPr id="163" name="Oval 162">
                <a:extLst>
                  <a:ext uri="{FF2B5EF4-FFF2-40B4-BE49-F238E27FC236}">
                    <a16:creationId xmlns:a16="http://schemas.microsoft.com/office/drawing/2014/main" id="{F68D6BBA-3F8B-6E45-B35C-8FE5DAA3BB5C}"/>
                  </a:ext>
                </a:extLst>
              </p:cNvPr>
              <p:cNvSpPr/>
              <p:nvPr/>
            </p:nvSpPr>
            <p:spPr>
              <a:xfrm>
                <a:off x="6223601" y="2583467"/>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4" name="Oval 163">
                <a:extLst>
                  <a:ext uri="{FF2B5EF4-FFF2-40B4-BE49-F238E27FC236}">
                    <a16:creationId xmlns:a16="http://schemas.microsoft.com/office/drawing/2014/main" id="{A0AEF128-AD23-9D4D-A877-65F0BEF60DED}"/>
                  </a:ext>
                </a:extLst>
              </p:cNvPr>
              <p:cNvSpPr/>
              <p:nvPr/>
            </p:nvSpPr>
            <p:spPr>
              <a:xfrm>
                <a:off x="6223601" y="2170542"/>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5" name="Oval 164">
                <a:extLst>
                  <a:ext uri="{FF2B5EF4-FFF2-40B4-BE49-F238E27FC236}">
                    <a16:creationId xmlns:a16="http://schemas.microsoft.com/office/drawing/2014/main" id="{4DF158F9-E79F-1245-8E77-4DAA670FCA02}"/>
                  </a:ext>
                </a:extLst>
              </p:cNvPr>
              <p:cNvSpPr/>
              <p:nvPr/>
            </p:nvSpPr>
            <p:spPr>
              <a:xfrm>
                <a:off x="6223601" y="2996393"/>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6" name="Oval 165">
                <a:extLst>
                  <a:ext uri="{FF2B5EF4-FFF2-40B4-BE49-F238E27FC236}">
                    <a16:creationId xmlns:a16="http://schemas.microsoft.com/office/drawing/2014/main" id="{F2113118-D8FB-3743-9D8B-AFB11BE35CEA}"/>
                  </a:ext>
                </a:extLst>
              </p:cNvPr>
              <p:cNvSpPr/>
              <p:nvPr/>
            </p:nvSpPr>
            <p:spPr>
              <a:xfrm>
                <a:off x="6223601" y="1757617"/>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grpSp>
          <p:nvGrpSpPr>
            <p:cNvPr id="93" name="Group 92">
              <a:extLst>
                <a:ext uri="{FF2B5EF4-FFF2-40B4-BE49-F238E27FC236}">
                  <a16:creationId xmlns:a16="http://schemas.microsoft.com/office/drawing/2014/main" id="{DD61519B-06F1-6340-8A85-23A7A2775272}"/>
                </a:ext>
              </a:extLst>
            </p:cNvPr>
            <p:cNvGrpSpPr/>
            <p:nvPr/>
          </p:nvGrpSpPr>
          <p:grpSpPr>
            <a:xfrm>
              <a:off x="8119233" y="713680"/>
              <a:ext cx="320040" cy="1932121"/>
              <a:chOff x="6895336" y="1510920"/>
              <a:chExt cx="320040" cy="1932121"/>
            </a:xfrm>
          </p:grpSpPr>
          <p:sp>
            <p:nvSpPr>
              <p:cNvPr id="145" name="Oval 144">
                <a:extLst>
                  <a:ext uri="{FF2B5EF4-FFF2-40B4-BE49-F238E27FC236}">
                    <a16:creationId xmlns:a16="http://schemas.microsoft.com/office/drawing/2014/main" id="{0AA60B16-D10E-4A46-94B9-EA3947D63F99}"/>
                  </a:ext>
                </a:extLst>
              </p:cNvPr>
              <p:cNvSpPr/>
              <p:nvPr/>
            </p:nvSpPr>
            <p:spPr>
              <a:xfrm>
                <a:off x="6895336" y="271998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46" name="Oval 145">
                <a:extLst>
                  <a:ext uri="{FF2B5EF4-FFF2-40B4-BE49-F238E27FC236}">
                    <a16:creationId xmlns:a16="http://schemas.microsoft.com/office/drawing/2014/main" id="{96804C48-0739-4748-80A4-667B10DE3A7A}"/>
                  </a:ext>
                </a:extLst>
              </p:cNvPr>
              <p:cNvSpPr/>
              <p:nvPr/>
            </p:nvSpPr>
            <p:spPr>
              <a:xfrm>
                <a:off x="6895336" y="231696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47" name="Oval 146">
                <a:extLst>
                  <a:ext uri="{FF2B5EF4-FFF2-40B4-BE49-F238E27FC236}">
                    <a16:creationId xmlns:a16="http://schemas.microsoft.com/office/drawing/2014/main" id="{CCC27CD8-2B9A-DA48-8255-473A6259AC9B}"/>
                  </a:ext>
                </a:extLst>
              </p:cNvPr>
              <p:cNvSpPr/>
              <p:nvPr/>
            </p:nvSpPr>
            <p:spPr>
              <a:xfrm>
                <a:off x="6895336" y="3123001"/>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0" name="Oval 159">
                <a:extLst>
                  <a:ext uri="{FF2B5EF4-FFF2-40B4-BE49-F238E27FC236}">
                    <a16:creationId xmlns:a16="http://schemas.microsoft.com/office/drawing/2014/main" id="{7F1429C2-ABD7-A14C-A114-E5FBC2F1CEDC}"/>
                  </a:ext>
                </a:extLst>
              </p:cNvPr>
              <p:cNvSpPr/>
              <p:nvPr/>
            </p:nvSpPr>
            <p:spPr>
              <a:xfrm>
                <a:off x="6895336" y="191394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2" name="Oval 161">
                <a:extLst>
                  <a:ext uri="{FF2B5EF4-FFF2-40B4-BE49-F238E27FC236}">
                    <a16:creationId xmlns:a16="http://schemas.microsoft.com/office/drawing/2014/main" id="{56943EBC-122C-EB4D-9A89-5B73632F6C0B}"/>
                  </a:ext>
                </a:extLst>
              </p:cNvPr>
              <p:cNvSpPr/>
              <p:nvPr/>
            </p:nvSpPr>
            <p:spPr>
              <a:xfrm>
                <a:off x="6895336" y="151092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cxnSp>
          <p:nvCxnSpPr>
            <p:cNvPr id="94" name="Straight Arrow Connector 93">
              <a:extLst>
                <a:ext uri="{FF2B5EF4-FFF2-40B4-BE49-F238E27FC236}">
                  <a16:creationId xmlns:a16="http://schemas.microsoft.com/office/drawing/2014/main" id="{7A0DB973-BE01-C04E-A93D-139E2163C39E}"/>
                </a:ext>
              </a:extLst>
            </p:cNvPr>
            <p:cNvCxnSpPr>
              <a:cxnSpLocks/>
              <a:stCxn id="169" idx="6"/>
              <a:endCxn id="164" idx="2"/>
            </p:cNvCxnSpPr>
            <p:nvPr/>
          </p:nvCxnSpPr>
          <p:spPr>
            <a:xfrm>
              <a:off x="6742863" y="1338958"/>
              <a:ext cx="528165" cy="194364"/>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5" name="Straight Arrow Connector 94">
              <a:extLst>
                <a:ext uri="{FF2B5EF4-FFF2-40B4-BE49-F238E27FC236}">
                  <a16:creationId xmlns:a16="http://schemas.microsoft.com/office/drawing/2014/main" id="{8E9BAA57-21E9-7842-88FB-1F1FDCD19682}"/>
                </a:ext>
              </a:extLst>
            </p:cNvPr>
            <p:cNvCxnSpPr>
              <a:cxnSpLocks/>
              <a:stCxn id="169" idx="6"/>
              <a:endCxn id="166" idx="2"/>
            </p:cNvCxnSpPr>
            <p:nvPr/>
          </p:nvCxnSpPr>
          <p:spPr>
            <a:xfrm flipV="1">
              <a:off x="6742863" y="1120397"/>
              <a:ext cx="528165" cy="218561"/>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7" name="Straight Arrow Connector 96">
              <a:extLst>
                <a:ext uri="{FF2B5EF4-FFF2-40B4-BE49-F238E27FC236}">
                  <a16:creationId xmlns:a16="http://schemas.microsoft.com/office/drawing/2014/main" id="{0753296F-A855-8047-9442-EEBBD55C8666}"/>
                </a:ext>
              </a:extLst>
            </p:cNvPr>
            <p:cNvCxnSpPr>
              <a:cxnSpLocks/>
              <a:stCxn id="166" idx="6"/>
              <a:endCxn id="162" idx="2"/>
            </p:cNvCxnSpPr>
            <p:nvPr/>
          </p:nvCxnSpPr>
          <p:spPr>
            <a:xfrm flipV="1">
              <a:off x="7591068" y="873700"/>
              <a:ext cx="528165" cy="246697"/>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9" name="Straight Arrow Connector 98">
              <a:extLst>
                <a:ext uri="{FF2B5EF4-FFF2-40B4-BE49-F238E27FC236}">
                  <a16:creationId xmlns:a16="http://schemas.microsoft.com/office/drawing/2014/main" id="{98098AE7-9B26-AD48-9628-6684BB79BE8F}"/>
                </a:ext>
              </a:extLst>
            </p:cNvPr>
            <p:cNvCxnSpPr>
              <a:cxnSpLocks/>
              <a:stCxn id="166" idx="6"/>
              <a:endCxn id="160" idx="2"/>
            </p:cNvCxnSpPr>
            <p:nvPr/>
          </p:nvCxnSpPr>
          <p:spPr>
            <a:xfrm>
              <a:off x="7591068" y="1120397"/>
              <a:ext cx="528165" cy="15632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2" name="Straight Arrow Connector 101">
              <a:extLst>
                <a:ext uri="{FF2B5EF4-FFF2-40B4-BE49-F238E27FC236}">
                  <a16:creationId xmlns:a16="http://schemas.microsoft.com/office/drawing/2014/main" id="{32A0716D-769E-A544-8125-7DBC91125459}"/>
                </a:ext>
              </a:extLst>
            </p:cNvPr>
            <p:cNvCxnSpPr>
              <a:cxnSpLocks/>
              <a:stCxn id="164" idx="6"/>
              <a:endCxn id="160" idx="2"/>
            </p:cNvCxnSpPr>
            <p:nvPr/>
          </p:nvCxnSpPr>
          <p:spPr>
            <a:xfrm flipV="1">
              <a:off x="7591068" y="1276720"/>
              <a:ext cx="528165" cy="25660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3" name="Straight Arrow Connector 102">
              <a:extLst>
                <a:ext uri="{FF2B5EF4-FFF2-40B4-BE49-F238E27FC236}">
                  <a16:creationId xmlns:a16="http://schemas.microsoft.com/office/drawing/2014/main" id="{ECE628D4-F78F-C949-B98C-626D0C617086}"/>
                </a:ext>
              </a:extLst>
            </p:cNvPr>
            <p:cNvCxnSpPr>
              <a:cxnSpLocks/>
              <a:stCxn id="164" idx="6"/>
              <a:endCxn id="146" idx="2"/>
            </p:cNvCxnSpPr>
            <p:nvPr/>
          </p:nvCxnSpPr>
          <p:spPr>
            <a:xfrm>
              <a:off x="7591068" y="1533322"/>
              <a:ext cx="528165" cy="14641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4" name="Straight Arrow Connector 103">
              <a:extLst>
                <a:ext uri="{FF2B5EF4-FFF2-40B4-BE49-F238E27FC236}">
                  <a16:creationId xmlns:a16="http://schemas.microsoft.com/office/drawing/2014/main" id="{FF8742FB-9AF3-CB49-ADEB-C930AF0274CC}"/>
                </a:ext>
              </a:extLst>
            </p:cNvPr>
            <p:cNvCxnSpPr>
              <a:cxnSpLocks/>
              <a:stCxn id="163" idx="6"/>
              <a:endCxn id="146" idx="2"/>
            </p:cNvCxnSpPr>
            <p:nvPr/>
          </p:nvCxnSpPr>
          <p:spPr>
            <a:xfrm flipV="1">
              <a:off x="7591068" y="1679740"/>
              <a:ext cx="528165" cy="266507"/>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5" name="Straight Arrow Connector 104">
              <a:extLst>
                <a:ext uri="{FF2B5EF4-FFF2-40B4-BE49-F238E27FC236}">
                  <a16:creationId xmlns:a16="http://schemas.microsoft.com/office/drawing/2014/main" id="{FC0BEE44-ABA0-C24F-9D19-C325C851A0E4}"/>
                </a:ext>
              </a:extLst>
            </p:cNvPr>
            <p:cNvCxnSpPr>
              <a:cxnSpLocks/>
              <a:stCxn id="163" idx="6"/>
              <a:endCxn id="145" idx="2"/>
            </p:cNvCxnSpPr>
            <p:nvPr/>
          </p:nvCxnSpPr>
          <p:spPr>
            <a:xfrm>
              <a:off x="7591068" y="1946247"/>
              <a:ext cx="528165" cy="13651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7" name="Straight Arrow Connector 106">
              <a:extLst>
                <a:ext uri="{FF2B5EF4-FFF2-40B4-BE49-F238E27FC236}">
                  <a16:creationId xmlns:a16="http://schemas.microsoft.com/office/drawing/2014/main" id="{8999B78F-8B32-9946-B990-BFF5D748FCAA}"/>
                </a:ext>
              </a:extLst>
            </p:cNvPr>
            <p:cNvCxnSpPr>
              <a:cxnSpLocks/>
              <a:stCxn id="165" idx="6"/>
              <a:endCxn id="145" idx="2"/>
            </p:cNvCxnSpPr>
            <p:nvPr/>
          </p:nvCxnSpPr>
          <p:spPr>
            <a:xfrm flipV="1">
              <a:off x="7591068" y="2082760"/>
              <a:ext cx="528165" cy="27641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10" name="Straight Arrow Connector 109">
              <a:extLst>
                <a:ext uri="{FF2B5EF4-FFF2-40B4-BE49-F238E27FC236}">
                  <a16:creationId xmlns:a16="http://schemas.microsoft.com/office/drawing/2014/main" id="{1FD8387B-00FB-294B-910D-D8A9603ABD58}"/>
                </a:ext>
              </a:extLst>
            </p:cNvPr>
            <p:cNvCxnSpPr>
              <a:cxnSpLocks/>
              <a:stCxn id="165" idx="6"/>
              <a:endCxn id="147" idx="2"/>
            </p:cNvCxnSpPr>
            <p:nvPr/>
          </p:nvCxnSpPr>
          <p:spPr>
            <a:xfrm>
              <a:off x="7591068" y="2359173"/>
              <a:ext cx="528165" cy="12660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13" name="TextBox 112">
              <a:extLst>
                <a:ext uri="{FF2B5EF4-FFF2-40B4-BE49-F238E27FC236}">
                  <a16:creationId xmlns:a16="http://schemas.microsoft.com/office/drawing/2014/main" id="{2F0912CF-7CAC-F84E-BEBE-BEC5498E9051}"/>
                </a:ext>
              </a:extLst>
            </p:cNvPr>
            <p:cNvSpPr txBox="1"/>
            <p:nvPr/>
          </p:nvSpPr>
          <p:spPr>
            <a:xfrm>
              <a:off x="6363610" y="1624264"/>
              <a:ext cx="457200" cy="307777"/>
            </a:xfrm>
            <a:prstGeom prst="rect">
              <a:avLst/>
            </a:prstGeom>
            <a:noFill/>
          </p:spPr>
          <p:txBody>
            <a:bodyPr wrap="square" rtlCol="0">
              <a:spAutoFit/>
            </a:bodyPr>
            <a:lstStyle/>
            <a:p>
              <a:pPr algn="ctr"/>
              <a:r>
                <a:rPr lang="en-US" sz="1400" dirty="0"/>
                <a:t>B</a:t>
              </a:r>
              <a:r>
                <a:rPr lang="en-US" sz="1400" baseline="-25000" dirty="0"/>
                <a:t>2</a:t>
              </a:r>
              <a:endParaRPr lang="en-US" sz="1400" dirty="0"/>
            </a:p>
          </p:txBody>
        </p:sp>
        <p:sp>
          <p:nvSpPr>
            <p:cNvPr id="116" name="TextBox 115">
              <a:extLst>
                <a:ext uri="{FF2B5EF4-FFF2-40B4-BE49-F238E27FC236}">
                  <a16:creationId xmlns:a16="http://schemas.microsoft.com/office/drawing/2014/main" id="{5DCE0771-D507-824B-8193-922BE8715ABC}"/>
                </a:ext>
              </a:extLst>
            </p:cNvPr>
            <p:cNvSpPr txBox="1"/>
            <p:nvPr/>
          </p:nvSpPr>
          <p:spPr>
            <a:xfrm>
              <a:off x="6386991" y="2044272"/>
              <a:ext cx="457200" cy="307777"/>
            </a:xfrm>
            <a:prstGeom prst="rect">
              <a:avLst/>
            </a:prstGeom>
            <a:noFill/>
          </p:spPr>
          <p:txBody>
            <a:bodyPr wrap="square" rtlCol="0">
              <a:spAutoFit/>
            </a:bodyPr>
            <a:lstStyle/>
            <a:p>
              <a:pPr algn="ctr"/>
              <a:r>
                <a:rPr lang="en-US" sz="1400" dirty="0"/>
                <a:t>B</a:t>
              </a:r>
              <a:r>
                <a:rPr lang="en-US" sz="1400" baseline="-25000" dirty="0"/>
                <a:t>3</a:t>
              </a:r>
              <a:endParaRPr lang="en-US" sz="1400" dirty="0"/>
            </a:p>
          </p:txBody>
        </p:sp>
        <p:sp>
          <p:nvSpPr>
            <p:cNvPr id="118" name="Oval 117">
              <a:extLst>
                <a:ext uri="{FF2B5EF4-FFF2-40B4-BE49-F238E27FC236}">
                  <a16:creationId xmlns:a16="http://schemas.microsoft.com/office/drawing/2014/main" id="{B6A86884-FB42-FB42-BF6D-7B8BEA4355E5}"/>
                </a:ext>
              </a:extLst>
            </p:cNvPr>
            <p:cNvSpPr/>
            <p:nvPr/>
          </p:nvSpPr>
          <p:spPr>
            <a:xfrm>
              <a:off x="4920664" y="675612"/>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19" name="Oval 118">
              <a:extLst>
                <a:ext uri="{FF2B5EF4-FFF2-40B4-BE49-F238E27FC236}">
                  <a16:creationId xmlns:a16="http://schemas.microsoft.com/office/drawing/2014/main" id="{5210E2CA-23B5-B34B-921D-EFE3A3A4919F}"/>
                </a:ext>
              </a:extLst>
            </p:cNvPr>
            <p:cNvSpPr/>
            <p:nvPr/>
          </p:nvSpPr>
          <p:spPr>
            <a:xfrm>
              <a:off x="4720475" y="1306864"/>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20" name="Oval 119">
              <a:extLst>
                <a:ext uri="{FF2B5EF4-FFF2-40B4-BE49-F238E27FC236}">
                  <a16:creationId xmlns:a16="http://schemas.microsoft.com/office/drawing/2014/main" id="{CCF2672F-748E-7F4B-B858-5CAFC774678A}"/>
                </a:ext>
              </a:extLst>
            </p:cNvPr>
            <p:cNvSpPr/>
            <p:nvPr/>
          </p:nvSpPr>
          <p:spPr>
            <a:xfrm>
              <a:off x="8699504" y="1310245"/>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23" name="Oval 122">
              <a:extLst>
                <a:ext uri="{FF2B5EF4-FFF2-40B4-BE49-F238E27FC236}">
                  <a16:creationId xmlns:a16="http://schemas.microsoft.com/office/drawing/2014/main" id="{8C1392AD-398C-0A40-A646-B1EA4F121CE0}"/>
                </a:ext>
              </a:extLst>
            </p:cNvPr>
            <p:cNvSpPr/>
            <p:nvPr/>
          </p:nvSpPr>
          <p:spPr>
            <a:xfrm>
              <a:off x="8701912" y="1985447"/>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cxnSp>
          <p:nvCxnSpPr>
            <p:cNvPr id="124" name="Straight Arrow Connector 123">
              <a:extLst>
                <a:ext uri="{FF2B5EF4-FFF2-40B4-BE49-F238E27FC236}">
                  <a16:creationId xmlns:a16="http://schemas.microsoft.com/office/drawing/2014/main" id="{4D686E41-73F0-6E49-A90B-67F2ED53F515}"/>
                </a:ext>
              </a:extLst>
            </p:cNvPr>
            <p:cNvCxnSpPr>
              <a:cxnSpLocks/>
              <a:stCxn id="119" idx="7"/>
              <a:endCxn id="118" idx="4"/>
            </p:cNvCxnSpPr>
            <p:nvPr/>
          </p:nvCxnSpPr>
          <p:spPr>
            <a:xfrm flipV="1">
              <a:off x="4993646" y="995652"/>
              <a:ext cx="87038" cy="358081"/>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25" name="Straight Arrow Connector 124">
              <a:extLst>
                <a:ext uri="{FF2B5EF4-FFF2-40B4-BE49-F238E27FC236}">
                  <a16:creationId xmlns:a16="http://schemas.microsoft.com/office/drawing/2014/main" id="{67A94539-F742-5D4E-A2AD-D254FF1FCEAA}"/>
                </a:ext>
              </a:extLst>
            </p:cNvPr>
            <p:cNvCxnSpPr>
              <a:cxnSpLocks/>
              <a:stCxn id="120" idx="4"/>
              <a:endCxn id="123" idx="0"/>
            </p:cNvCxnSpPr>
            <p:nvPr/>
          </p:nvCxnSpPr>
          <p:spPr>
            <a:xfrm>
              <a:off x="8859524" y="1630285"/>
              <a:ext cx="2408" cy="35516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26" name="Oval 125">
              <a:extLst>
                <a:ext uri="{FF2B5EF4-FFF2-40B4-BE49-F238E27FC236}">
                  <a16:creationId xmlns:a16="http://schemas.microsoft.com/office/drawing/2014/main" id="{F1A39944-1C01-E046-9012-4EF3E588655B}"/>
                </a:ext>
              </a:extLst>
            </p:cNvPr>
            <p:cNvSpPr/>
            <p:nvPr/>
          </p:nvSpPr>
          <p:spPr>
            <a:xfrm>
              <a:off x="5483590" y="797631"/>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cxnSp>
          <p:nvCxnSpPr>
            <p:cNvPr id="127" name="Straight Arrow Connector 126">
              <a:extLst>
                <a:ext uri="{FF2B5EF4-FFF2-40B4-BE49-F238E27FC236}">
                  <a16:creationId xmlns:a16="http://schemas.microsoft.com/office/drawing/2014/main" id="{2DA37BF0-D1B3-2C40-85D8-5DC655D66E92}"/>
                </a:ext>
              </a:extLst>
            </p:cNvPr>
            <p:cNvCxnSpPr>
              <a:cxnSpLocks/>
              <a:stCxn id="119" idx="6"/>
              <a:endCxn id="126" idx="3"/>
            </p:cNvCxnSpPr>
            <p:nvPr/>
          </p:nvCxnSpPr>
          <p:spPr>
            <a:xfrm flipV="1">
              <a:off x="5040515" y="1070802"/>
              <a:ext cx="489944" cy="39608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1" name="Straight Arrow Connector 130">
              <a:extLst>
                <a:ext uri="{FF2B5EF4-FFF2-40B4-BE49-F238E27FC236}">
                  <a16:creationId xmlns:a16="http://schemas.microsoft.com/office/drawing/2014/main" id="{4F6012BC-7538-A14C-B681-CF2C7C7310D5}"/>
                </a:ext>
              </a:extLst>
            </p:cNvPr>
            <p:cNvCxnSpPr>
              <a:cxnSpLocks/>
              <a:stCxn id="126" idx="2"/>
              <a:endCxn id="118" idx="5"/>
            </p:cNvCxnSpPr>
            <p:nvPr/>
          </p:nvCxnSpPr>
          <p:spPr>
            <a:xfrm flipH="1" flipV="1">
              <a:off x="5193835" y="948783"/>
              <a:ext cx="289755" cy="886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32" name="TextBox 131">
              <a:extLst>
                <a:ext uri="{FF2B5EF4-FFF2-40B4-BE49-F238E27FC236}">
                  <a16:creationId xmlns:a16="http://schemas.microsoft.com/office/drawing/2014/main" id="{8404225C-ABA4-4640-A067-103DD586BFE2}"/>
                </a:ext>
              </a:extLst>
            </p:cNvPr>
            <p:cNvSpPr txBox="1"/>
            <p:nvPr/>
          </p:nvSpPr>
          <p:spPr>
            <a:xfrm>
              <a:off x="5515228" y="1414089"/>
              <a:ext cx="457200" cy="307777"/>
            </a:xfrm>
            <a:prstGeom prst="rect">
              <a:avLst/>
            </a:prstGeom>
            <a:noFill/>
          </p:spPr>
          <p:txBody>
            <a:bodyPr wrap="square" rtlCol="0">
              <a:spAutoFit/>
            </a:bodyPr>
            <a:lstStyle/>
            <a:p>
              <a:pPr algn="ctr"/>
              <a:r>
                <a:rPr lang="en-US" sz="1400" dirty="0"/>
                <a:t>A</a:t>
              </a:r>
              <a:r>
                <a:rPr lang="en-US" sz="1400" baseline="-25000" dirty="0"/>
                <a:t>1</a:t>
              </a:r>
              <a:endParaRPr lang="en-US" sz="1400" dirty="0"/>
            </a:p>
          </p:txBody>
        </p:sp>
        <p:sp>
          <p:nvSpPr>
            <p:cNvPr id="134" name="TextBox 133">
              <a:extLst>
                <a:ext uri="{FF2B5EF4-FFF2-40B4-BE49-F238E27FC236}">
                  <a16:creationId xmlns:a16="http://schemas.microsoft.com/office/drawing/2014/main" id="{F2B96E5A-3378-9F42-8BF6-C6FA3EFE7BF6}"/>
                </a:ext>
              </a:extLst>
            </p:cNvPr>
            <p:cNvSpPr txBox="1"/>
            <p:nvPr/>
          </p:nvSpPr>
          <p:spPr>
            <a:xfrm>
              <a:off x="5512308" y="1917724"/>
              <a:ext cx="457200" cy="307777"/>
            </a:xfrm>
            <a:prstGeom prst="rect">
              <a:avLst/>
            </a:prstGeom>
            <a:noFill/>
          </p:spPr>
          <p:txBody>
            <a:bodyPr wrap="square" rtlCol="0">
              <a:spAutoFit/>
            </a:bodyPr>
            <a:lstStyle/>
            <a:p>
              <a:pPr algn="ctr"/>
              <a:r>
                <a:rPr lang="en-US" sz="1400" dirty="0"/>
                <a:t>A</a:t>
              </a:r>
              <a:r>
                <a:rPr lang="en-US" sz="1400" baseline="-25000" dirty="0"/>
                <a:t>2</a:t>
              </a:r>
              <a:endParaRPr lang="en-US" sz="1400" dirty="0"/>
            </a:p>
          </p:txBody>
        </p:sp>
        <p:sp>
          <p:nvSpPr>
            <p:cNvPr id="135" name="TextBox 134">
              <a:extLst>
                <a:ext uri="{FF2B5EF4-FFF2-40B4-BE49-F238E27FC236}">
                  <a16:creationId xmlns:a16="http://schemas.microsoft.com/office/drawing/2014/main" id="{B784DEA0-0C63-D146-8DE6-6407EB966254}"/>
                </a:ext>
              </a:extLst>
            </p:cNvPr>
            <p:cNvSpPr txBox="1"/>
            <p:nvPr/>
          </p:nvSpPr>
          <p:spPr>
            <a:xfrm>
              <a:off x="7218413" y="948650"/>
              <a:ext cx="457200" cy="307777"/>
            </a:xfrm>
            <a:prstGeom prst="rect">
              <a:avLst/>
            </a:prstGeom>
            <a:noFill/>
          </p:spPr>
          <p:txBody>
            <a:bodyPr wrap="square" rtlCol="0">
              <a:spAutoFit/>
            </a:bodyPr>
            <a:lstStyle/>
            <a:p>
              <a:pPr algn="ctr"/>
              <a:r>
                <a:rPr lang="en-US" sz="1400" dirty="0"/>
                <a:t>C</a:t>
              </a:r>
              <a:r>
                <a:rPr lang="en-US" sz="1400" baseline="-25000" dirty="0"/>
                <a:t>1</a:t>
              </a:r>
              <a:endParaRPr lang="en-US" sz="1400" dirty="0"/>
            </a:p>
          </p:txBody>
        </p:sp>
        <p:sp>
          <p:nvSpPr>
            <p:cNvPr id="136" name="TextBox 135">
              <a:extLst>
                <a:ext uri="{FF2B5EF4-FFF2-40B4-BE49-F238E27FC236}">
                  <a16:creationId xmlns:a16="http://schemas.microsoft.com/office/drawing/2014/main" id="{8C7273BD-6E91-1A4D-9C87-E71E4153B7F0}"/>
                </a:ext>
              </a:extLst>
            </p:cNvPr>
            <p:cNvSpPr txBox="1"/>
            <p:nvPr/>
          </p:nvSpPr>
          <p:spPr>
            <a:xfrm>
              <a:off x="7216496" y="1366946"/>
              <a:ext cx="457200" cy="307777"/>
            </a:xfrm>
            <a:prstGeom prst="rect">
              <a:avLst/>
            </a:prstGeom>
            <a:noFill/>
          </p:spPr>
          <p:txBody>
            <a:bodyPr wrap="square" rtlCol="0">
              <a:spAutoFit/>
            </a:bodyPr>
            <a:lstStyle/>
            <a:p>
              <a:pPr algn="ctr"/>
              <a:r>
                <a:rPr lang="en-US" sz="1400" dirty="0"/>
                <a:t>C</a:t>
              </a:r>
              <a:r>
                <a:rPr lang="en-US" sz="1400" baseline="-25000" dirty="0"/>
                <a:t>2</a:t>
              </a:r>
              <a:endParaRPr lang="en-US" sz="1400" dirty="0"/>
            </a:p>
          </p:txBody>
        </p:sp>
        <p:sp>
          <p:nvSpPr>
            <p:cNvPr id="137" name="TextBox 136">
              <a:extLst>
                <a:ext uri="{FF2B5EF4-FFF2-40B4-BE49-F238E27FC236}">
                  <a16:creationId xmlns:a16="http://schemas.microsoft.com/office/drawing/2014/main" id="{B72F6635-5E12-DB4A-A7F0-24CA04CCD754}"/>
                </a:ext>
              </a:extLst>
            </p:cNvPr>
            <p:cNvSpPr txBox="1"/>
            <p:nvPr/>
          </p:nvSpPr>
          <p:spPr>
            <a:xfrm>
              <a:off x="7200040" y="1773305"/>
              <a:ext cx="457200" cy="307777"/>
            </a:xfrm>
            <a:prstGeom prst="rect">
              <a:avLst/>
            </a:prstGeom>
            <a:noFill/>
          </p:spPr>
          <p:txBody>
            <a:bodyPr wrap="square" rtlCol="0">
              <a:spAutoFit/>
            </a:bodyPr>
            <a:lstStyle/>
            <a:p>
              <a:pPr algn="ctr"/>
              <a:r>
                <a:rPr lang="en-US" sz="1400" dirty="0"/>
                <a:t>C</a:t>
              </a:r>
              <a:r>
                <a:rPr lang="en-US" sz="1400" baseline="-25000" dirty="0"/>
                <a:t>3</a:t>
              </a:r>
              <a:endParaRPr lang="en-US" sz="1400" dirty="0"/>
            </a:p>
          </p:txBody>
        </p:sp>
        <p:sp>
          <p:nvSpPr>
            <p:cNvPr id="138" name="TextBox 137">
              <a:extLst>
                <a:ext uri="{FF2B5EF4-FFF2-40B4-BE49-F238E27FC236}">
                  <a16:creationId xmlns:a16="http://schemas.microsoft.com/office/drawing/2014/main" id="{1C567FD0-13BC-644E-B69B-765FD45F6797}"/>
                </a:ext>
              </a:extLst>
            </p:cNvPr>
            <p:cNvSpPr txBox="1"/>
            <p:nvPr/>
          </p:nvSpPr>
          <p:spPr>
            <a:xfrm>
              <a:off x="7215502" y="2221175"/>
              <a:ext cx="457200" cy="307777"/>
            </a:xfrm>
            <a:prstGeom prst="rect">
              <a:avLst/>
            </a:prstGeom>
            <a:noFill/>
          </p:spPr>
          <p:txBody>
            <a:bodyPr wrap="square" rtlCol="0">
              <a:spAutoFit/>
            </a:bodyPr>
            <a:lstStyle/>
            <a:p>
              <a:pPr algn="ctr"/>
              <a:r>
                <a:rPr lang="en-US" sz="1400" dirty="0"/>
                <a:t>C</a:t>
              </a:r>
              <a:r>
                <a:rPr lang="en-US" sz="1400" baseline="-25000" dirty="0"/>
                <a:t>4</a:t>
              </a:r>
              <a:endParaRPr lang="en-US" sz="1400" dirty="0"/>
            </a:p>
          </p:txBody>
        </p:sp>
        <p:sp>
          <p:nvSpPr>
            <p:cNvPr id="139" name="TextBox 138">
              <a:extLst>
                <a:ext uri="{FF2B5EF4-FFF2-40B4-BE49-F238E27FC236}">
                  <a16:creationId xmlns:a16="http://schemas.microsoft.com/office/drawing/2014/main" id="{1E709B9C-16EC-C34E-A2FB-6F86A4CF8245}"/>
                </a:ext>
              </a:extLst>
            </p:cNvPr>
            <p:cNvSpPr txBox="1"/>
            <p:nvPr/>
          </p:nvSpPr>
          <p:spPr>
            <a:xfrm>
              <a:off x="8058083" y="707660"/>
              <a:ext cx="457200" cy="307777"/>
            </a:xfrm>
            <a:prstGeom prst="rect">
              <a:avLst/>
            </a:prstGeom>
            <a:noFill/>
          </p:spPr>
          <p:txBody>
            <a:bodyPr wrap="square" rtlCol="0">
              <a:spAutoFit/>
            </a:bodyPr>
            <a:lstStyle/>
            <a:p>
              <a:pPr algn="ctr"/>
              <a:r>
                <a:rPr lang="en-US" sz="1400" dirty="0"/>
                <a:t>D</a:t>
              </a:r>
              <a:r>
                <a:rPr lang="en-US" sz="1400" baseline="-25000" dirty="0"/>
                <a:t>1</a:t>
              </a:r>
              <a:endParaRPr lang="en-US" sz="1400" dirty="0"/>
            </a:p>
          </p:txBody>
        </p:sp>
        <p:sp>
          <p:nvSpPr>
            <p:cNvPr id="141" name="TextBox 140">
              <a:extLst>
                <a:ext uri="{FF2B5EF4-FFF2-40B4-BE49-F238E27FC236}">
                  <a16:creationId xmlns:a16="http://schemas.microsoft.com/office/drawing/2014/main" id="{46955722-ADF2-FB46-9DC2-5AE59F8B6E8C}"/>
                </a:ext>
              </a:extLst>
            </p:cNvPr>
            <p:cNvSpPr txBox="1"/>
            <p:nvPr/>
          </p:nvSpPr>
          <p:spPr>
            <a:xfrm>
              <a:off x="8071909" y="1113147"/>
              <a:ext cx="457200" cy="307777"/>
            </a:xfrm>
            <a:prstGeom prst="rect">
              <a:avLst/>
            </a:prstGeom>
            <a:noFill/>
          </p:spPr>
          <p:txBody>
            <a:bodyPr wrap="square" rtlCol="0">
              <a:spAutoFit/>
            </a:bodyPr>
            <a:lstStyle/>
            <a:p>
              <a:pPr algn="ctr"/>
              <a:r>
                <a:rPr lang="en-US" sz="1400" dirty="0"/>
                <a:t>D</a:t>
              </a:r>
              <a:r>
                <a:rPr lang="en-US" sz="1400" baseline="-25000" dirty="0"/>
                <a:t>2</a:t>
              </a:r>
              <a:endParaRPr lang="en-US" sz="1400" dirty="0"/>
            </a:p>
          </p:txBody>
        </p:sp>
        <p:sp>
          <p:nvSpPr>
            <p:cNvPr id="142" name="TextBox 141">
              <a:extLst>
                <a:ext uri="{FF2B5EF4-FFF2-40B4-BE49-F238E27FC236}">
                  <a16:creationId xmlns:a16="http://schemas.microsoft.com/office/drawing/2014/main" id="{485B61EF-8FDD-F545-92E0-B0F96140892C}"/>
                </a:ext>
              </a:extLst>
            </p:cNvPr>
            <p:cNvSpPr txBox="1"/>
            <p:nvPr/>
          </p:nvSpPr>
          <p:spPr>
            <a:xfrm>
              <a:off x="8084077" y="1532925"/>
              <a:ext cx="457200" cy="307777"/>
            </a:xfrm>
            <a:prstGeom prst="rect">
              <a:avLst/>
            </a:prstGeom>
            <a:noFill/>
          </p:spPr>
          <p:txBody>
            <a:bodyPr wrap="square" rtlCol="0">
              <a:spAutoFit/>
            </a:bodyPr>
            <a:lstStyle/>
            <a:p>
              <a:pPr algn="ctr"/>
              <a:r>
                <a:rPr lang="en-US" sz="1400" dirty="0"/>
                <a:t>D</a:t>
              </a:r>
              <a:r>
                <a:rPr lang="en-US" sz="1400" baseline="-25000" dirty="0"/>
                <a:t>3</a:t>
              </a:r>
              <a:endParaRPr lang="en-US" sz="1400" dirty="0"/>
            </a:p>
          </p:txBody>
        </p:sp>
        <p:sp>
          <p:nvSpPr>
            <p:cNvPr id="143" name="TextBox 142">
              <a:extLst>
                <a:ext uri="{FF2B5EF4-FFF2-40B4-BE49-F238E27FC236}">
                  <a16:creationId xmlns:a16="http://schemas.microsoft.com/office/drawing/2014/main" id="{7A4AE81A-503C-F640-B365-94D5A393C1FD}"/>
                </a:ext>
              </a:extLst>
            </p:cNvPr>
            <p:cNvSpPr txBox="1"/>
            <p:nvPr/>
          </p:nvSpPr>
          <p:spPr>
            <a:xfrm>
              <a:off x="8055628" y="1925986"/>
              <a:ext cx="457200" cy="307777"/>
            </a:xfrm>
            <a:prstGeom prst="rect">
              <a:avLst/>
            </a:prstGeom>
            <a:noFill/>
          </p:spPr>
          <p:txBody>
            <a:bodyPr wrap="square" rtlCol="0">
              <a:spAutoFit/>
            </a:bodyPr>
            <a:lstStyle/>
            <a:p>
              <a:pPr algn="ctr"/>
              <a:r>
                <a:rPr lang="en-US" sz="1400" dirty="0"/>
                <a:t>D</a:t>
              </a:r>
              <a:r>
                <a:rPr lang="en-US" sz="1400" baseline="-25000" dirty="0"/>
                <a:t>4</a:t>
              </a:r>
              <a:endParaRPr lang="en-US" sz="1400" dirty="0"/>
            </a:p>
          </p:txBody>
        </p:sp>
        <p:sp>
          <p:nvSpPr>
            <p:cNvPr id="144" name="TextBox 143">
              <a:extLst>
                <a:ext uri="{FF2B5EF4-FFF2-40B4-BE49-F238E27FC236}">
                  <a16:creationId xmlns:a16="http://schemas.microsoft.com/office/drawing/2014/main" id="{EB993608-771B-3F48-BFC5-7CF912C97313}"/>
                </a:ext>
              </a:extLst>
            </p:cNvPr>
            <p:cNvSpPr txBox="1"/>
            <p:nvPr/>
          </p:nvSpPr>
          <p:spPr>
            <a:xfrm>
              <a:off x="8066329" y="2316744"/>
              <a:ext cx="457200" cy="307777"/>
            </a:xfrm>
            <a:prstGeom prst="rect">
              <a:avLst/>
            </a:prstGeom>
            <a:noFill/>
          </p:spPr>
          <p:txBody>
            <a:bodyPr wrap="square" rtlCol="0">
              <a:spAutoFit/>
            </a:bodyPr>
            <a:lstStyle/>
            <a:p>
              <a:pPr algn="ctr"/>
              <a:r>
                <a:rPr lang="en-US" sz="1400" dirty="0"/>
                <a:t>D</a:t>
              </a:r>
              <a:r>
                <a:rPr lang="en-US" sz="1400" baseline="-25000" dirty="0"/>
                <a:t>5</a:t>
              </a:r>
              <a:endParaRPr lang="en-US" sz="1400" dirty="0"/>
            </a:p>
          </p:txBody>
        </p:sp>
      </p:grpSp>
      <p:sp>
        <p:nvSpPr>
          <p:cNvPr id="172" name="Trapezoid 171">
            <a:extLst>
              <a:ext uri="{FF2B5EF4-FFF2-40B4-BE49-F238E27FC236}">
                <a16:creationId xmlns:a16="http://schemas.microsoft.com/office/drawing/2014/main" id="{14CE9E5A-A028-1F44-8F53-4244823187B4}"/>
              </a:ext>
            </a:extLst>
          </p:cNvPr>
          <p:cNvSpPr/>
          <p:nvPr/>
        </p:nvSpPr>
        <p:spPr>
          <a:xfrm rot="16200000">
            <a:off x="5841927" y="242660"/>
            <a:ext cx="2266235" cy="3070956"/>
          </a:xfrm>
          <a:prstGeom prst="trapezoid">
            <a:avLst/>
          </a:prstGeom>
          <a:noFill/>
          <a:ln w="3492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76888600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3504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a:xfrm>
            <a:off x="7003891" y="6588680"/>
            <a:ext cx="2133600" cy="365125"/>
          </a:xfrm>
        </p:spPr>
        <p:txBody>
          <a:bodyPr/>
          <a:lstStyle/>
          <a:p>
            <a:fld id="{65CC13EC-677E-384F-B278-2939878C589F}" type="slidenum">
              <a:rPr lang="en-US" smtClean="0"/>
              <a:t>41</a:t>
            </a:fld>
            <a:endParaRPr lang="en-US"/>
          </a:p>
        </p:txBody>
      </p:sp>
      <p:sp>
        <p:nvSpPr>
          <p:cNvPr id="16" name="TextBox 15">
            <a:extLst>
              <a:ext uri="{FF2B5EF4-FFF2-40B4-BE49-F238E27FC236}">
                <a16:creationId xmlns:a16="http://schemas.microsoft.com/office/drawing/2014/main" id="{70B28615-162E-0446-97BA-6A74199ED555}"/>
              </a:ext>
            </a:extLst>
          </p:cNvPr>
          <p:cNvSpPr txBox="1"/>
          <p:nvPr/>
        </p:nvSpPr>
        <p:spPr>
          <a:xfrm>
            <a:off x="24111" y="-10993"/>
            <a:ext cx="9258085" cy="523220"/>
          </a:xfrm>
          <a:prstGeom prst="rect">
            <a:avLst/>
          </a:prstGeom>
          <a:noFill/>
        </p:spPr>
        <p:txBody>
          <a:bodyPr wrap="square" rtlCol="0">
            <a:spAutoFit/>
          </a:bodyPr>
          <a:lstStyle/>
          <a:p>
            <a:pPr marL="274320" indent="-457200"/>
            <a:r>
              <a:rPr lang="en-US" sz="2800" kern="0" dirty="0">
                <a:latin typeface="Arial"/>
                <a:cs typeface="Arial"/>
              </a:rPr>
              <a:t>Further Value Repetitions</a:t>
            </a:r>
            <a:endParaRPr lang="en-US" sz="2800" dirty="0">
              <a:latin typeface="Arial" panose="020B0604020202020204" pitchFamily="34" charset="0"/>
              <a:cs typeface="Arial" panose="020B0604020202020204" pitchFamily="34" charset="0"/>
            </a:endParaRPr>
          </a:p>
        </p:txBody>
      </p:sp>
      <p:grpSp>
        <p:nvGrpSpPr>
          <p:cNvPr id="19" name="Group 18">
            <a:extLst>
              <a:ext uri="{FF2B5EF4-FFF2-40B4-BE49-F238E27FC236}">
                <a16:creationId xmlns:a16="http://schemas.microsoft.com/office/drawing/2014/main" id="{169F048F-F147-5749-86C5-32E21069966B}"/>
              </a:ext>
            </a:extLst>
          </p:cNvPr>
          <p:cNvGrpSpPr/>
          <p:nvPr/>
        </p:nvGrpSpPr>
        <p:grpSpPr>
          <a:xfrm>
            <a:off x="142032" y="683971"/>
            <a:ext cx="4507234" cy="922560"/>
            <a:chOff x="220440" y="1015608"/>
            <a:chExt cx="4507234" cy="922560"/>
          </a:xfrm>
        </p:grpSpPr>
        <p:sp>
          <p:nvSpPr>
            <p:cNvPr id="8" name="TextBox 7">
              <a:extLst>
                <a:ext uri="{FF2B5EF4-FFF2-40B4-BE49-F238E27FC236}">
                  <a16:creationId xmlns:a16="http://schemas.microsoft.com/office/drawing/2014/main" id="{740527AC-CAF8-7148-B2D3-489FAD2D3331}"/>
                </a:ext>
              </a:extLst>
            </p:cNvPr>
            <p:cNvSpPr txBox="1"/>
            <p:nvPr/>
          </p:nvSpPr>
          <p:spPr>
            <a:xfrm>
              <a:off x="220440" y="1015608"/>
              <a:ext cx="4507234" cy="922560"/>
            </a:xfrm>
            <a:prstGeom prst="rect">
              <a:avLst/>
            </a:prstGeom>
            <a:noFill/>
          </p:spPr>
          <p:txBody>
            <a:bodyPr wrap="square" rtlCol="0">
              <a:spAutoFit/>
            </a:bodyPr>
            <a:lstStyle/>
            <a:p>
              <a:pPr>
                <a:lnSpc>
                  <a:spcPct val="150000"/>
                </a:lnSpc>
              </a:pPr>
              <a:r>
                <a:rPr lang="en-US" sz="1900" dirty="0">
                  <a:latin typeface="Consolas"/>
                  <a:cs typeface="Consolas"/>
                </a:rPr>
                <a:t>MATCH </a:t>
              </a:r>
            </a:p>
            <a:p>
              <a:pPr>
                <a:lnSpc>
                  <a:spcPct val="150000"/>
                </a:lnSpc>
              </a:pPr>
              <a:r>
                <a:rPr lang="en-US" sz="1900" dirty="0">
                  <a:latin typeface="Consolas"/>
                  <a:cs typeface="Consolas"/>
                </a:rPr>
                <a:t>WHERE </a:t>
              </a:r>
              <a:r>
                <a:rPr lang="en-US" sz="1900" dirty="0" err="1">
                  <a:latin typeface="Consolas"/>
                  <a:cs typeface="Consolas"/>
                </a:rPr>
                <a:t>a.cntr</a:t>
              </a:r>
              <a:r>
                <a:rPr lang="en-US" sz="1900" dirty="0">
                  <a:latin typeface="Consolas"/>
                  <a:cs typeface="Consolas"/>
                </a:rPr>
                <a:t>=‘US’ &amp; </a:t>
              </a:r>
              <a:r>
                <a:rPr lang="en-US" sz="1900" dirty="0" err="1">
                  <a:latin typeface="Consolas"/>
                  <a:cs typeface="Consolas"/>
                </a:rPr>
                <a:t>e.cntr</a:t>
              </a:r>
              <a:r>
                <a:rPr lang="en-US" sz="1900" dirty="0">
                  <a:latin typeface="Consolas"/>
                  <a:cs typeface="Consolas"/>
                </a:rPr>
                <a:t>=‘CAD’</a:t>
              </a:r>
            </a:p>
          </p:txBody>
        </p:sp>
        <p:sp>
          <p:nvSpPr>
            <p:cNvPr id="5" name="Oval 4">
              <a:extLst>
                <a:ext uri="{FF2B5EF4-FFF2-40B4-BE49-F238E27FC236}">
                  <a16:creationId xmlns:a16="http://schemas.microsoft.com/office/drawing/2014/main" id="{093845A2-EA63-2A48-96FB-89A8BDD09BE2}"/>
                </a:ext>
              </a:extLst>
            </p:cNvPr>
            <p:cNvSpPr/>
            <p:nvPr/>
          </p:nvSpPr>
          <p:spPr>
            <a:xfrm>
              <a:off x="1311894"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a</a:t>
              </a:r>
            </a:p>
          </p:txBody>
        </p:sp>
        <p:sp>
          <p:nvSpPr>
            <p:cNvPr id="17" name="Oval 16">
              <a:extLst>
                <a:ext uri="{FF2B5EF4-FFF2-40B4-BE49-F238E27FC236}">
                  <a16:creationId xmlns:a16="http://schemas.microsoft.com/office/drawing/2014/main" id="{2CA3F555-B73D-D74F-84F0-069B0C51A236}"/>
                </a:ext>
              </a:extLst>
            </p:cNvPr>
            <p:cNvSpPr/>
            <p:nvPr/>
          </p:nvSpPr>
          <p:spPr>
            <a:xfrm>
              <a:off x="1962543"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b</a:t>
              </a:r>
            </a:p>
          </p:txBody>
        </p:sp>
        <p:sp>
          <p:nvSpPr>
            <p:cNvPr id="18" name="Oval 17">
              <a:extLst>
                <a:ext uri="{FF2B5EF4-FFF2-40B4-BE49-F238E27FC236}">
                  <a16:creationId xmlns:a16="http://schemas.microsoft.com/office/drawing/2014/main" id="{55AA706A-0088-3742-ABA8-E262BEC52B17}"/>
                </a:ext>
              </a:extLst>
            </p:cNvPr>
            <p:cNvSpPr/>
            <p:nvPr/>
          </p:nvSpPr>
          <p:spPr>
            <a:xfrm>
              <a:off x="2613192"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c</a:t>
              </a:r>
            </a:p>
          </p:txBody>
        </p:sp>
        <p:cxnSp>
          <p:nvCxnSpPr>
            <p:cNvPr id="20" name="Straight Arrow Connector 19">
              <a:extLst>
                <a:ext uri="{FF2B5EF4-FFF2-40B4-BE49-F238E27FC236}">
                  <a16:creationId xmlns:a16="http://schemas.microsoft.com/office/drawing/2014/main" id="{87CB77D0-F2C2-BB44-B3E6-C4B9BE0FB2BA}"/>
                </a:ext>
              </a:extLst>
            </p:cNvPr>
            <p:cNvCxnSpPr>
              <a:cxnSpLocks/>
              <a:stCxn id="5" idx="6"/>
              <a:endCxn id="17" idx="2"/>
            </p:cNvCxnSpPr>
            <p:nvPr/>
          </p:nvCxnSpPr>
          <p:spPr>
            <a:xfrm>
              <a:off x="1650222" y="1338188"/>
              <a:ext cx="312321"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D6A49FF7-EF66-6C49-AF9F-B02D0CA44C23}"/>
                </a:ext>
              </a:extLst>
            </p:cNvPr>
            <p:cNvCxnSpPr>
              <a:cxnSpLocks/>
              <a:stCxn id="17" idx="6"/>
              <a:endCxn id="18" idx="2"/>
            </p:cNvCxnSpPr>
            <p:nvPr/>
          </p:nvCxnSpPr>
          <p:spPr>
            <a:xfrm>
              <a:off x="2300871" y="1338188"/>
              <a:ext cx="312321"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sp>
          <p:nvSpPr>
            <p:cNvPr id="61" name="Oval 60">
              <a:extLst>
                <a:ext uri="{FF2B5EF4-FFF2-40B4-BE49-F238E27FC236}">
                  <a16:creationId xmlns:a16="http://schemas.microsoft.com/office/drawing/2014/main" id="{A8386AFD-2383-1440-B34F-BF31FBD94355}"/>
                </a:ext>
              </a:extLst>
            </p:cNvPr>
            <p:cNvSpPr/>
            <p:nvPr/>
          </p:nvSpPr>
          <p:spPr>
            <a:xfrm>
              <a:off x="3263842"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d</a:t>
              </a:r>
            </a:p>
          </p:txBody>
        </p:sp>
        <p:cxnSp>
          <p:nvCxnSpPr>
            <p:cNvPr id="62" name="Straight Arrow Connector 61">
              <a:extLst>
                <a:ext uri="{FF2B5EF4-FFF2-40B4-BE49-F238E27FC236}">
                  <a16:creationId xmlns:a16="http://schemas.microsoft.com/office/drawing/2014/main" id="{5E2EB08A-3140-4F42-B9D8-81DEB9300D66}"/>
                </a:ext>
              </a:extLst>
            </p:cNvPr>
            <p:cNvCxnSpPr>
              <a:cxnSpLocks/>
              <a:stCxn id="18" idx="6"/>
              <a:endCxn id="61" idx="2"/>
            </p:cNvCxnSpPr>
            <p:nvPr/>
          </p:nvCxnSpPr>
          <p:spPr>
            <a:xfrm>
              <a:off x="2951520" y="1338188"/>
              <a:ext cx="312322"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grpSp>
      <p:grpSp>
        <p:nvGrpSpPr>
          <p:cNvPr id="215" name="Group 214">
            <a:extLst>
              <a:ext uri="{FF2B5EF4-FFF2-40B4-BE49-F238E27FC236}">
                <a16:creationId xmlns:a16="http://schemas.microsoft.com/office/drawing/2014/main" id="{7083A86C-AE3F-B544-9C3A-2D571BEA62E0}"/>
              </a:ext>
            </a:extLst>
          </p:cNvPr>
          <p:cNvGrpSpPr/>
          <p:nvPr/>
        </p:nvGrpSpPr>
        <p:grpSpPr>
          <a:xfrm>
            <a:off x="212022" y="2325761"/>
            <a:ext cx="5050745" cy="640080"/>
            <a:chOff x="2181026" y="2593037"/>
            <a:chExt cx="5050745" cy="640080"/>
          </a:xfrm>
        </p:grpSpPr>
        <p:sp>
          <p:nvSpPr>
            <p:cNvPr id="200" name="Rounded Rectangle 199">
              <a:extLst>
                <a:ext uri="{FF2B5EF4-FFF2-40B4-BE49-F238E27FC236}">
                  <a16:creationId xmlns:a16="http://schemas.microsoft.com/office/drawing/2014/main" id="{23D11F47-D2B8-264D-8216-B7F55A32B7C7}"/>
                </a:ext>
              </a:extLst>
            </p:cNvPr>
            <p:cNvSpPr/>
            <p:nvPr/>
          </p:nvSpPr>
          <p:spPr>
            <a:xfrm>
              <a:off x="2181026" y="2593801"/>
              <a:ext cx="1272321"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Scan (a)</a:t>
              </a:r>
            </a:p>
            <a:p>
              <a:pPr algn="ctr"/>
              <a:r>
                <a:rPr lang="en-US" sz="1700" dirty="0" err="1">
                  <a:solidFill>
                    <a:schemeClr val="tx1"/>
                  </a:solidFill>
                  <a:latin typeface="Arial" panose="020B0604020202020204" pitchFamily="34" charset="0"/>
                  <a:cs typeface="Arial" panose="020B0604020202020204" pitchFamily="34" charset="0"/>
                </a:rPr>
                <a:t>cntr</a:t>
              </a:r>
              <a:r>
                <a:rPr lang="en-US" sz="1700" dirty="0">
                  <a:solidFill>
                    <a:schemeClr val="tx1"/>
                  </a:solidFill>
                  <a:latin typeface="Arial" panose="020B0604020202020204" pitchFamily="34" charset="0"/>
                  <a:cs typeface="Arial" panose="020B0604020202020204" pitchFamily="34" charset="0"/>
                </a:rPr>
                <a:t>=`US’</a:t>
              </a:r>
            </a:p>
          </p:txBody>
        </p:sp>
        <p:sp>
          <p:nvSpPr>
            <p:cNvPr id="201" name="Rounded Rectangle 200">
              <a:extLst>
                <a:ext uri="{FF2B5EF4-FFF2-40B4-BE49-F238E27FC236}">
                  <a16:creationId xmlns:a16="http://schemas.microsoft.com/office/drawing/2014/main" id="{26BFA326-269B-BD44-8B8B-F533CA3EEF74}"/>
                </a:ext>
              </a:extLst>
            </p:cNvPr>
            <p:cNvSpPr/>
            <p:nvPr/>
          </p:nvSpPr>
          <p:spPr>
            <a:xfrm>
              <a:off x="3714907" y="2593037"/>
              <a:ext cx="986868" cy="640080"/>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Extend (b)</a:t>
              </a:r>
            </a:p>
          </p:txBody>
        </p:sp>
        <p:cxnSp>
          <p:nvCxnSpPr>
            <p:cNvPr id="202" name="Straight Arrow Connector 201">
              <a:extLst>
                <a:ext uri="{FF2B5EF4-FFF2-40B4-BE49-F238E27FC236}">
                  <a16:creationId xmlns:a16="http://schemas.microsoft.com/office/drawing/2014/main" id="{2A89FFDD-5DCB-BC45-8702-F3E57C543555}"/>
                </a:ext>
              </a:extLst>
            </p:cNvPr>
            <p:cNvCxnSpPr>
              <a:cxnSpLocks/>
              <a:stCxn id="200" idx="3"/>
              <a:endCxn id="201" idx="1"/>
            </p:cNvCxnSpPr>
            <p:nvPr/>
          </p:nvCxnSpPr>
          <p:spPr>
            <a:xfrm flipV="1">
              <a:off x="3453347" y="2913077"/>
              <a:ext cx="261560" cy="1"/>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203" name="Rounded Rectangle 202">
              <a:extLst>
                <a:ext uri="{FF2B5EF4-FFF2-40B4-BE49-F238E27FC236}">
                  <a16:creationId xmlns:a16="http://schemas.microsoft.com/office/drawing/2014/main" id="{CCC81B37-A2E7-6F41-9992-59967E5C9F42}"/>
                </a:ext>
              </a:extLst>
            </p:cNvPr>
            <p:cNvSpPr/>
            <p:nvPr/>
          </p:nvSpPr>
          <p:spPr>
            <a:xfrm>
              <a:off x="5029345" y="2593801"/>
              <a:ext cx="987552"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Extend (c)</a:t>
              </a:r>
            </a:p>
          </p:txBody>
        </p:sp>
        <p:cxnSp>
          <p:nvCxnSpPr>
            <p:cNvPr id="204" name="Straight Arrow Connector 203">
              <a:extLst>
                <a:ext uri="{FF2B5EF4-FFF2-40B4-BE49-F238E27FC236}">
                  <a16:creationId xmlns:a16="http://schemas.microsoft.com/office/drawing/2014/main" id="{1D3FD4A6-C16B-B04F-AF88-6B1E9A2983CC}"/>
                </a:ext>
              </a:extLst>
            </p:cNvPr>
            <p:cNvCxnSpPr>
              <a:cxnSpLocks/>
              <a:stCxn id="201" idx="3"/>
              <a:endCxn id="203" idx="1"/>
            </p:cNvCxnSpPr>
            <p:nvPr/>
          </p:nvCxnSpPr>
          <p:spPr>
            <a:xfrm>
              <a:off x="4701775" y="2913077"/>
              <a:ext cx="327570" cy="1"/>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209" name="Rounded Rectangle 208">
              <a:extLst>
                <a:ext uri="{FF2B5EF4-FFF2-40B4-BE49-F238E27FC236}">
                  <a16:creationId xmlns:a16="http://schemas.microsoft.com/office/drawing/2014/main" id="{23651AFD-1542-B242-9230-71855C31B33D}"/>
                </a:ext>
              </a:extLst>
            </p:cNvPr>
            <p:cNvSpPr/>
            <p:nvPr/>
          </p:nvSpPr>
          <p:spPr>
            <a:xfrm>
              <a:off x="6244219" y="2593801"/>
              <a:ext cx="987552"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a:solidFill>
                    <a:schemeClr val="tx1"/>
                  </a:solidFill>
                  <a:latin typeface="Arial" panose="020B0604020202020204" pitchFamily="34" charset="0"/>
                  <a:cs typeface="Arial" panose="020B0604020202020204" pitchFamily="34" charset="0"/>
                </a:rPr>
                <a:t>Extend (d)</a:t>
              </a:r>
            </a:p>
          </p:txBody>
        </p:sp>
        <p:cxnSp>
          <p:nvCxnSpPr>
            <p:cNvPr id="210" name="Straight Arrow Connector 209">
              <a:extLst>
                <a:ext uri="{FF2B5EF4-FFF2-40B4-BE49-F238E27FC236}">
                  <a16:creationId xmlns:a16="http://schemas.microsoft.com/office/drawing/2014/main" id="{F2CD929E-FC5F-B844-957F-190330FD67CE}"/>
                </a:ext>
              </a:extLst>
            </p:cNvPr>
            <p:cNvCxnSpPr>
              <a:cxnSpLocks/>
              <a:stCxn id="203" idx="3"/>
              <a:endCxn id="209" idx="1"/>
            </p:cNvCxnSpPr>
            <p:nvPr/>
          </p:nvCxnSpPr>
          <p:spPr>
            <a:xfrm>
              <a:off x="6016897" y="2913078"/>
              <a:ext cx="227322"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grpSp>
      <p:graphicFrame>
        <p:nvGraphicFramePr>
          <p:cNvPr id="216" name="Table 5">
            <a:extLst>
              <a:ext uri="{FF2B5EF4-FFF2-40B4-BE49-F238E27FC236}">
                <a16:creationId xmlns:a16="http://schemas.microsoft.com/office/drawing/2014/main" id="{711D87CF-56AF-E840-B19E-A4BF253915DF}"/>
              </a:ext>
            </a:extLst>
          </p:cNvPr>
          <p:cNvGraphicFramePr>
            <a:graphicFrameLocks noGrp="1"/>
          </p:cNvGraphicFramePr>
          <p:nvPr/>
        </p:nvGraphicFramePr>
        <p:xfrm>
          <a:off x="289454" y="3407751"/>
          <a:ext cx="4784229" cy="2961640"/>
        </p:xfrm>
        <a:graphic>
          <a:graphicData uri="http://schemas.openxmlformats.org/drawingml/2006/table">
            <a:tbl>
              <a:tblPr firstRow="1" bandRow="1">
                <a:tableStyleId>{2D5ABB26-0587-4C30-8999-92F81FD0307C}</a:tableStyleId>
              </a:tblPr>
              <a:tblGrid>
                <a:gridCol w="668179">
                  <a:extLst>
                    <a:ext uri="{9D8B030D-6E8A-4147-A177-3AD203B41FA5}">
                      <a16:colId xmlns:a16="http://schemas.microsoft.com/office/drawing/2014/main" val="4052512296"/>
                    </a:ext>
                  </a:extLst>
                </a:gridCol>
                <a:gridCol w="219668">
                  <a:extLst>
                    <a:ext uri="{9D8B030D-6E8A-4147-A177-3AD203B41FA5}">
                      <a16:colId xmlns:a16="http://schemas.microsoft.com/office/drawing/2014/main" val="400113096"/>
                    </a:ext>
                  </a:extLst>
                </a:gridCol>
                <a:gridCol w="893831">
                  <a:extLst>
                    <a:ext uri="{9D8B030D-6E8A-4147-A177-3AD203B41FA5}">
                      <a16:colId xmlns:a16="http://schemas.microsoft.com/office/drawing/2014/main" val="4248055157"/>
                    </a:ext>
                  </a:extLst>
                </a:gridCol>
                <a:gridCol w="274047">
                  <a:extLst>
                    <a:ext uri="{9D8B030D-6E8A-4147-A177-3AD203B41FA5}">
                      <a16:colId xmlns:a16="http://schemas.microsoft.com/office/drawing/2014/main" val="3025983691"/>
                    </a:ext>
                  </a:extLst>
                </a:gridCol>
                <a:gridCol w="908594">
                  <a:extLst>
                    <a:ext uri="{9D8B030D-6E8A-4147-A177-3AD203B41FA5}">
                      <a16:colId xmlns:a16="http://schemas.microsoft.com/office/drawing/2014/main" val="24072432"/>
                    </a:ext>
                  </a:extLst>
                </a:gridCol>
                <a:gridCol w="354330">
                  <a:extLst>
                    <a:ext uri="{9D8B030D-6E8A-4147-A177-3AD203B41FA5}">
                      <a16:colId xmlns:a16="http://schemas.microsoft.com/office/drawing/2014/main" val="555914099"/>
                    </a:ext>
                  </a:extLst>
                </a:gridCol>
                <a:gridCol w="1465580">
                  <a:extLst>
                    <a:ext uri="{9D8B030D-6E8A-4147-A177-3AD203B41FA5}">
                      <a16:colId xmlns:a16="http://schemas.microsoft.com/office/drawing/2014/main" val="2289845140"/>
                    </a:ext>
                  </a:extLst>
                </a:gridCol>
              </a:tblGrid>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b="1" u="sng"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b="1" u="sng"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u="sng" dirty="0"/>
                        <a:t>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53373077"/>
                  </a:ext>
                </a:extLst>
              </a:tr>
              <a:tr h="143107">
                <a:tc gridSpan="7">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1909625"/>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1</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1</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2</a:t>
                      </a:r>
                      <a:r>
                        <a:rPr lang="en-US" dirty="0"/>
                        <a:t>, D</a:t>
                      </a:r>
                      <a:r>
                        <a:rPr lang="en-US" baseline="-25000" dirty="0"/>
                        <a:t>3</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8422265"/>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1</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2</a:t>
                      </a:r>
                      <a:r>
                        <a:rPr lang="en-US" dirty="0"/>
                        <a:t>, D</a:t>
                      </a:r>
                      <a:r>
                        <a:rPr lang="en-US" baseline="-25000" dirty="0"/>
                        <a:t>3</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42706771"/>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1</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3</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3</a:t>
                      </a:r>
                      <a:r>
                        <a:rPr lang="en-US" dirty="0"/>
                        <a:t>, D</a:t>
                      </a:r>
                      <a:r>
                        <a:rPr lang="en-US" baseline="-25000" dirty="0"/>
                        <a:t>4</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95826058"/>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3</a:t>
                      </a:r>
                      <a:r>
                        <a:rPr lang="en-US" dirty="0"/>
                        <a:t>, D</a:t>
                      </a:r>
                      <a:r>
                        <a:rPr lang="en-US" baseline="-25000" dirty="0"/>
                        <a:t>4</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6024570"/>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{B</a:t>
                      </a:r>
                      <a:r>
                        <a:rPr lang="en-US" baseline="-25000" dirty="0"/>
                        <a:t>2</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a:t>
                      </a:r>
                      <a:r>
                        <a:rPr lang="en-US" baseline="-25000" dirty="0"/>
                        <a:t>3</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baseline="-25000" dirty="0"/>
                        <a:t>3</a:t>
                      </a:r>
                      <a:r>
                        <a:rPr lang="en-US" dirty="0"/>
                        <a:t>, D</a:t>
                      </a:r>
                      <a:r>
                        <a:rPr lang="en-US" baseline="-25000" dirty="0"/>
                        <a:t>4</a:t>
                      </a:r>
                      <a:r>
                        <a:rPr lang="en-US" baseline="0" dirty="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8975258"/>
                  </a:ext>
                </a:extLst>
              </a:tr>
              <a:tr h="370840">
                <a:tc gridSpan="7">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4174230"/>
                  </a:ext>
                </a:extLst>
              </a:tr>
            </a:tbl>
          </a:graphicData>
        </a:graphic>
      </p:graphicFrame>
      <p:sp>
        <p:nvSpPr>
          <p:cNvPr id="217" name="Rectangle 216">
            <a:extLst>
              <a:ext uri="{FF2B5EF4-FFF2-40B4-BE49-F238E27FC236}">
                <a16:creationId xmlns:a16="http://schemas.microsoft.com/office/drawing/2014/main" id="{F9899835-C961-FF41-A466-6B1A703F4FDB}"/>
              </a:ext>
            </a:extLst>
          </p:cNvPr>
          <p:cNvSpPr/>
          <p:nvPr/>
        </p:nvSpPr>
        <p:spPr>
          <a:xfrm>
            <a:off x="1571814" y="6330410"/>
            <a:ext cx="2346956" cy="456472"/>
          </a:xfrm>
          <a:prstGeom prst="rect">
            <a:avLst/>
          </a:prstGeom>
        </p:spPr>
        <p:txBody>
          <a:bodyPr wrap="square">
            <a:spAutoFit/>
          </a:bodyPr>
          <a:lstStyle/>
          <a:p>
            <a:pPr algn="ctr">
              <a:lnSpc>
                <a:spcPct val="150000"/>
              </a:lnSpc>
            </a:pPr>
            <a:r>
              <a:rPr lang="en-US" kern="0" dirty="0">
                <a:solidFill>
                  <a:srgbClr val="0000CC"/>
                </a:solidFill>
                <a:latin typeface="Arial"/>
                <a:cs typeface="Arial"/>
              </a:rPr>
              <a:t>F-Representation</a:t>
            </a:r>
          </a:p>
        </p:txBody>
      </p:sp>
      <p:sp>
        <p:nvSpPr>
          <p:cNvPr id="218" name="TextBox 217">
            <a:extLst>
              <a:ext uri="{FF2B5EF4-FFF2-40B4-BE49-F238E27FC236}">
                <a16:creationId xmlns:a16="http://schemas.microsoft.com/office/drawing/2014/main" id="{31E4E229-183F-6748-A632-591C5A9E0BE2}"/>
              </a:ext>
            </a:extLst>
          </p:cNvPr>
          <p:cNvSpPr txBox="1"/>
          <p:nvPr/>
        </p:nvSpPr>
        <p:spPr>
          <a:xfrm>
            <a:off x="329858" y="3040275"/>
            <a:ext cx="552028" cy="369332"/>
          </a:xfrm>
          <a:prstGeom prst="rect">
            <a:avLst/>
          </a:prstGeom>
          <a:noFill/>
        </p:spPr>
        <p:txBody>
          <a:bodyPr wrap="square" rtlCol="0">
            <a:spAutoFit/>
          </a:bodyPr>
          <a:lstStyle/>
          <a:p>
            <a:r>
              <a:rPr lang="en-US" dirty="0"/>
              <a:t>LG1</a:t>
            </a:r>
          </a:p>
        </p:txBody>
      </p:sp>
      <p:sp>
        <p:nvSpPr>
          <p:cNvPr id="219" name="TextBox 218">
            <a:extLst>
              <a:ext uri="{FF2B5EF4-FFF2-40B4-BE49-F238E27FC236}">
                <a16:creationId xmlns:a16="http://schemas.microsoft.com/office/drawing/2014/main" id="{BC85584D-56CB-C245-9403-B9E4D714F8F8}"/>
              </a:ext>
            </a:extLst>
          </p:cNvPr>
          <p:cNvSpPr txBox="1"/>
          <p:nvPr/>
        </p:nvSpPr>
        <p:spPr>
          <a:xfrm>
            <a:off x="1424049" y="3042061"/>
            <a:ext cx="552028" cy="369332"/>
          </a:xfrm>
          <a:prstGeom prst="rect">
            <a:avLst/>
          </a:prstGeom>
          <a:noFill/>
        </p:spPr>
        <p:txBody>
          <a:bodyPr wrap="square" rtlCol="0">
            <a:spAutoFit/>
          </a:bodyPr>
          <a:lstStyle/>
          <a:p>
            <a:r>
              <a:rPr lang="en-US" dirty="0"/>
              <a:t>LG2</a:t>
            </a:r>
          </a:p>
        </p:txBody>
      </p:sp>
      <p:sp>
        <p:nvSpPr>
          <p:cNvPr id="220" name="TextBox 219">
            <a:extLst>
              <a:ext uri="{FF2B5EF4-FFF2-40B4-BE49-F238E27FC236}">
                <a16:creationId xmlns:a16="http://schemas.microsoft.com/office/drawing/2014/main" id="{05E2059A-AF3B-3641-B0A8-992A7EA23133}"/>
              </a:ext>
            </a:extLst>
          </p:cNvPr>
          <p:cNvSpPr txBox="1"/>
          <p:nvPr/>
        </p:nvSpPr>
        <p:spPr>
          <a:xfrm>
            <a:off x="2590580" y="3040275"/>
            <a:ext cx="552028" cy="369332"/>
          </a:xfrm>
          <a:prstGeom prst="rect">
            <a:avLst/>
          </a:prstGeom>
          <a:noFill/>
        </p:spPr>
        <p:txBody>
          <a:bodyPr wrap="square" rtlCol="0">
            <a:spAutoFit/>
          </a:bodyPr>
          <a:lstStyle/>
          <a:p>
            <a:r>
              <a:rPr lang="en-US" dirty="0"/>
              <a:t>LG3</a:t>
            </a:r>
          </a:p>
        </p:txBody>
      </p:sp>
      <p:sp>
        <p:nvSpPr>
          <p:cNvPr id="221" name="TextBox 220">
            <a:extLst>
              <a:ext uri="{FF2B5EF4-FFF2-40B4-BE49-F238E27FC236}">
                <a16:creationId xmlns:a16="http://schemas.microsoft.com/office/drawing/2014/main" id="{52213690-EA2C-694A-8A6C-C94B20004738}"/>
              </a:ext>
            </a:extLst>
          </p:cNvPr>
          <p:cNvSpPr txBox="1"/>
          <p:nvPr/>
        </p:nvSpPr>
        <p:spPr>
          <a:xfrm>
            <a:off x="4079965" y="3038419"/>
            <a:ext cx="552028" cy="369332"/>
          </a:xfrm>
          <a:prstGeom prst="rect">
            <a:avLst/>
          </a:prstGeom>
          <a:noFill/>
        </p:spPr>
        <p:txBody>
          <a:bodyPr wrap="square" rtlCol="0">
            <a:spAutoFit/>
          </a:bodyPr>
          <a:lstStyle/>
          <a:p>
            <a:r>
              <a:rPr lang="en-US" dirty="0"/>
              <a:t>LG4</a:t>
            </a:r>
          </a:p>
        </p:txBody>
      </p:sp>
      <p:sp>
        <p:nvSpPr>
          <p:cNvPr id="247" name="Rectangle 246">
            <a:extLst>
              <a:ext uri="{FF2B5EF4-FFF2-40B4-BE49-F238E27FC236}">
                <a16:creationId xmlns:a16="http://schemas.microsoft.com/office/drawing/2014/main" id="{0DB32E95-A40F-1E42-A09A-C75F43E31442}"/>
              </a:ext>
            </a:extLst>
          </p:cNvPr>
          <p:cNvSpPr/>
          <p:nvPr/>
        </p:nvSpPr>
        <p:spPr>
          <a:xfrm>
            <a:off x="8304" y="1674923"/>
            <a:ext cx="5112822" cy="496931"/>
          </a:xfrm>
          <a:prstGeom prst="rect">
            <a:avLst/>
          </a:prstGeom>
        </p:spPr>
        <p:txBody>
          <a:bodyPr wrap="square">
            <a:spAutoFit/>
          </a:bodyPr>
          <a:lstStyle/>
          <a:p>
            <a:pPr marL="342900" indent="-342900">
              <a:lnSpc>
                <a:spcPct val="150000"/>
              </a:lnSpc>
              <a:buFont typeface="Wingdings" pitchFamily="2" charset="2"/>
              <a:buChar char="Ø"/>
            </a:pPr>
            <a:r>
              <a:rPr lang="en-US" sz="2000" kern="0" dirty="0">
                <a:latin typeface="Arial"/>
                <a:cs typeface="Arial"/>
              </a:rPr>
              <a:t>Most compact output: relevant subgraph</a:t>
            </a:r>
          </a:p>
        </p:txBody>
      </p:sp>
      <p:sp>
        <p:nvSpPr>
          <p:cNvPr id="79" name="Rounded Rectangle 78">
            <a:extLst>
              <a:ext uri="{FF2B5EF4-FFF2-40B4-BE49-F238E27FC236}">
                <a16:creationId xmlns:a16="http://schemas.microsoft.com/office/drawing/2014/main" id="{9A4CBC2F-3D7A-2E48-8BE4-05F6CA7B054B}"/>
              </a:ext>
            </a:extLst>
          </p:cNvPr>
          <p:cNvSpPr/>
          <p:nvPr/>
        </p:nvSpPr>
        <p:spPr>
          <a:xfrm>
            <a:off x="1196968" y="5252250"/>
            <a:ext cx="3840197" cy="770212"/>
          </a:xfrm>
          <a:prstGeom prst="roundRect">
            <a:avLst/>
          </a:prstGeom>
          <a:noFill/>
          <a:ln w="3492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465A969E-7022-D046-B614-69D30250CC7C}"/>
              </a:ext>
            </a:extLst>
          </p:cNvPr>
          <p:cNvSpPr/>
          <p:nvPr/>
        </p:nvSpPr>
        <p:spPr>
          <a:xfrm>
            <a:off x="4993646" y="3612097"/>
            <a:ext cx="4109343" cy="1881925"/>
          </a:xfrm>
          <a:prstGeom prst="rect">
            <a:avLst/>
          </a:prstGeom>
        </p:spPr>
        <p:txBody>
          <a:bodyPr wrap="square">
            <a:spAutoFit/>
          </a:bodyPr>
          <a:lstStyle/>
          <a:p>
            <a:pPr marL="342900" indent="-342900" algn="ctr">
              <a:lnSpc>
                <a:spcPct val="150000"/>
              </a:lnSpc>
              <a:buFont typeface="Wingdings" pitchFamily="2" charset="2"/>
              <a:buChar char="Ø"/>
            </a:pPr>
            <a:r>
              <a:rPr lang="en-US" sz="2000" kern="0" dirty="0">
                <a:latin typeface="Arial"/>
                <a:cs typeface="Arial"/>
              </a:rPr>
              <a:t>F-representations do not capture such repetitions</a:t>
            </a:r>
          </a:p>
          <a:p>
            <a:pPr marL="342900" indent="-342900" algn="ctr">
              <a:lnSpc>
                <a:spcPct val="150000"/>
              </a:lnSpc>
              <a:buFont typeface="Wingdings" pitchFamily="2" charset="2"/>
              <a:buChar char="Ø"/>
            </a:pPr>
            <a:r>
              <a:rPr lang="en-US" sz="2000" kern="0" dirty="0">
                <a:latin typeface="Arial"/>
                <a:cs typeface="Arial"/>
              </a:rPr>
              <a:t>Need to group tuples into sets and point to them</a:t>
            </a:r>
          </a:p>
        </p:txBody>
      </p:sp>
      <p:grpSp>
        <p:nvGrpSpPr>
          <p:cNvPr id="81" name="Group 80">
            <a:extLst>
              <a:ext uri="{FF2B5EF4-FFF2-40B4-BE49-F238E27FC236}">
                <a16:creationId xmlns:a16="http://schemas.microsoft.com/office/drawing/2014/main" id="{8CC965B7-26D1-6444-8454-DAE17A7C1B15}"/>
              </a:ext>
            </a:extLst>
          </p:cNvPr>
          <p:cNvGrpSpPr/>
          <p:nvPr/>
        </p:nvGrpSpPr>
        <p:grpSpPr>
          <a:xfrm>
            <a:off x="4720475" y="675612"/>
            <a:ext cx="4301477" cy="1970189"/>
            <a:chOff x="4720475" y="675612"/>
            <a:chExt cx="4301477" cy="1970189"/>
          </a:xfrm>
        </p:grpSpPr>
        <p:sp>
          <p:nvSpPr>
            <p:cNvPr id="82" name="TextBox 81">
              <a:extLst>
                <a:ext uri="{FF2B5EF4-FFF2-40B4-BE49-F238E27FC236}">
                  <a16:creationId xmlns:a16="http://schemas.microsoft.com/office/drawing/2014/main" id="{EA28A787-A0D2-8B44-9362-41C91084DF43}"/>
                </a:ext>
              </a:extLst>
            </p:cNvPr>
            <p:cNvSpPr txBox="1"/>
            <p:nvPr/>
          </p:nvSpPr>
          <p:spPr>
            <a:xfrm>
              <a:off x="6362293" y="1205269"/>
              <a:ext cx="457200" cy="307777"/>
            </a:xfrm>
            <a:prstGeom prst="rect">
              <a:avLst/>
            </a:prstGeom>
            <a:noFill/>
          </p:spPr>
          <p:txBody>
            <a:bodyPr wrap="square" rtlCol="0">
              <a:spAutoFit/>
            </a:bodyPr>
            <a:lstStyle/>
            <a:p>
              <a:pPr algn="ctr"/>
              <a:r>
                <a:rPr lang="en-US" sz="1400" dirty="0"/>
                <a:t>B</a:t>
              </a:r>
              <a:r>
                <a:rPr lang="en-US" sz="1400" baseline="-25000" dirty="0"/>
                <a:t>1</a:t>
              </a:r>
              <a:endParaRPr lang="en-US" sz="1400" dirty="0"/>
            </a:p>
          </p:txBody>
        </p:sp>
        <p:cxnSp>
          <p:nvCxnSpPr>
            <p:cNvPr id="83" name="Straight Arrow Connector 82">
              <a:extLst>
                <a:ext uri="{FF2B5EF4-FFF2-40B4-BE49-F238E27FC236}">
                  <a16:creationId xmlns:a16="http://schemas.microsoft.com/office/drawing/2014/main" id="{8A1092ED-1A78-8344-A7C3-A50758F3EA23}"/>
                </a:ext>
              </a:extLst>
            </p:cNvPr>
            <p:cNvCxnSpPr>
              <a:cxnSpLocks/>
              <a:stCxn id="172" idx="6"/>
              <a:endCxn id="166" idx="2"/>
            </p:cNvCxnSpPr>
            <p:nvPr/>
          </p:nvCxnSpPr>
          <p:spPr>
            <a:xfrm flipV="1">
              <a:off x="6742863" y="1533322"/>
              <a:ext cx="528165" cy="23837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5" name="Straight Arrow Connector 84">
              <a:extLst>
                <a:ext uri="{FF2B5EF4-FFF2-40B4-BE49-F238E27FC236}">
                  <a16:creationId xmlns:a16="http://schemas.microsoft.com/office/drawing/2014/main" id="{5682A6DE-606F-B440-AD23-FF1F4F4ECC94}"/>
                </a:ext>
              </a:extLst>
            </p:cNvPr>
            <p:cNvCxnSpPr>
              <a:cxnSpLocks/>
              <a:stCxn id="172" idx="6"/>
              <a:endCxn id="165" idx="2"/>
            </p:cNvCxnSpPr>
            <p:nvPr/>
          </p:nvCxnSpPr>
          <p:spPr>
            <a:xfrm>
              <a:off x="6742863" y="1771694"/>
              <a:ext cx="528165" cy="17455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6" name="Straight Arrow Connector 85">
              <a:extLst>
                <a:ext uri="{FF2B5EF4-FFF2-40B4-BE49-F238E27FC236}">
                  <a16:creationId xmlns:a16="http://schemas.microsoft.com/office/drawing/2014/main" id="{6D15DE78-78CA-2F43-878D-C223D24A000B}"/>
                </a:ext>
              </a:extLst>
            </p:cNvPr>
            <p:cNvCxnSpPr>
              <a:cxnSpLocks/>
              <a:stCxn id="169" idx="6"/>
              <a:endCxn id="172" idx="2"/>
            </p:cNvCxnSpPr>
            <p:nvPr/>
          </p:nvCxnSpPr>
          <p:spPr>
            <a:xfrm>
              <a:off x="5889790" y="1571587"/>
              <a:ext cx="533033" cy="200107"/>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87" name="Group 86">
              <a:extLst>
                <a:ext uri="{FF2B5EF4-FFF2-40B4-BE49-F238E27FC236}">
                  <a16:creationId xmlns:a16="http://schemas.microsoft.com/office/drawing/2014/main" id="{5DC78FA2-2E65-864E-924B-AB0DC6700DD8}"/>
                </a:ext>
              </a:extLst>
            </p:cNvPr>
            <p:cNvGrpSpPr/>
            <p:nvPr/>
          </p:nvGrpSpPr>
          <p:grpSpPr>
            <a:xfrm>
              <a:off x="6417955" y="1178938"/>
              <a:ext cx="324908" cy="1185512"/>
              <a:chOff x="5584299" y="2004314"/>
              <a:chExt cx="324908" cy="1185512"/>
            </a:xfrm>
          </p:grpSpPr>
          <p:sp>
            <p:nvSpPr>
              <p:cNvPr id="171" name="Oval 170">
                <a:extLst>
                  <a:ext uri="{FF2B5EF4-FFF2-40B4-BE49-F238E27FC236}">
                    <a16:creationId xmlns:a16="http://schemas.microsoft.com/office/drawing/2014/main" id="{841C82C6-BD0C-DB49-9B6E-BD632F7F62EB}"/>
                  </a:ext>
                </a:extLst>
              </p:cNvPr>
              <p:cNvSpPr/>
              <p:nvPr/>
            </p:nvSpPr>
            <p:spPr>
              <a:xfrm>
                <a:off x="5589167" y="2004314"/>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72" name="Oval 171">
                <a:extLst>
                  <a:ext uri="{FF2B5EF4-FFF2-40B4-BE49-F238E27FC236}">
                    <a16:creationId xmlns:a16="http://schemas.microsoft.com/office/drawing/2014/main" id="{9471D0B8-7561-3B47-8E5E-39DF7903E318}"/>
                  </a:ext>
                </a:extLst>
              </p:cNvPr>
              <p:cNvSpPr/>
              <p:nvPr/>
            </p:nvSpPr>
            <p:spPr>
              <a:xfrm>
                <a:off x="5589167" y="2437050"/>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chemeClr val="bg1"/>
                  </a:solidFill>
                </a:endParaRPr>
              </a:p>
            </p:txBody>
          </p:sp>
          <p:sp>
            <p:nvSpPr>
              <p:cNvPr id="173" name="Oval 172">
                <a:extLst>
                  <a:ext uri="{FF2B5EF4-FFF2-40B4-BE49-F238E27FC236}">
                    <a16:creationId xmlns:a16="http://schemas.microsoft.com/office/drawing/2014/main" id="{2A7E09E6-6036-694D-B846-3C14425F8A1A}"/>
                  </a:ext>
                </a:extLst>
              </p:cNvPr>
              <p:cNvSpPr/>
              <p:nvPr/>
            </p:nvSpPr>
            <p:spPr>
              <a:xfrm>
                <a:off x="5584299" y="2869786"/>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grpSp>
          <p:nvGrpSpPr>
            <p:cNvPr id="88" name="Group 87">
              <a:extLst>
                <a:ext uri="{FF2B5EF4-FFF2-40B4-BE49-F238E27FC236}">
                  <a16:creationId xmlns:a16="http://schemas.microsoft.com/office/drawing/2014/main" id="{5555A4F8-E86B-F247-80F4-870468463E51}"/>
                </a:ext>
              </a:extLst>
            </p:cNvPr>
            <p:cNvGrpSpPr/>
            <p:nvPr/>
          </p:nvGrpSpPr>
          <p:grpSpPr>
            <a:xfrm>
              <a:off x="5569750" y="1411567"/>
              <a:ext cx="320040" cy="812208"/>
              <a:chOff x="4781952" y="2251011"/>
              <a:chExt cx="320040" cy="812208"/>
            </a:xfrm>
          </p:grpSpPr>
          <p:sp>
            <p:nvSpPr>
              <p:cNvPr id="169" name="Oval 168">
                <a:extLst>
                  <a:ext uri="{FF2B5EF4-FFF2-40B4-BE49-F238E27FC236}">
                    <a16:creationId xmlns:a16="http://schemas.microsoft.com/office/drawing/2014/main" id="{1F407BB8-E143-0846-B5AF-0FDD41D70A4D}"/>
                  </a:ext>
                </a:extLst>
              </p:cNvPr>
              <p:cNvSpPr/>
              <p:nvPr/>
            </p:nvSpPr>
            <p:spPr>
              <a:xfrm>
                <a:off x="4781952" y="2251011"/>
                <a:ext cx="320040" cy="320040"/>
              </a:xfrm>
              <a:prstGeom prst="ellipse">
                <a:avLst/>
              </a:prstGeom>
              <a:noFill/>
              <a:ln w="22225">
                <a:solidFill>
                  <a:srgbClr val="00B0F0"/>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70" name="Oval 169">
                <a:extLst>
                  <a:ext uri="{FF2B5EF4-FFF2-40B4-BE49-F238E27FC236}">
                    <a16:creationId xmlns:a16="http://schemas.microsoft.com/office/drawing/2014/main" id="{274793BB-EEAD-7845-94FE-982360B9F53C}"/>
                  </a:ext>
                </a:extLst>
              </p:cNvPr>
              <p:cNvSpPr/>
              <p:nvPr/>
            </p:nvSpPr>
            <p:spPr>
              <a:xfrm>
                <a:off x="4781952" y="2743179"/>
                <a:ext cx="320040" cy="320040"/>
              </a:xfrm>
              <a:prstGeom prst="ellipse">
                <a:avLst/>
              </a:prstGeom>
              <a:noFill/>
              <a:ln w="22225">
                <a:solidFill>
                  <a:srgbClr val="00B0F0"/>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cxnSp>
          <p:nvCxnSpPr>
            <p:cNvPr id="89" name="Straight Arrow Connector 88">
              <a:extLst>
                <a:ext uri="{FF2B5EF4-FFF2-40B4-BE49-F238E27FC236}">
                  <a16:creationId xmlns:a16="http://schemas.microsoft.com/office/drawing/2014/main" id="{D22A718D-B5A0-9441-A95C-4C4E6B5F030D}"/>
                </a:ext>
              </a:extLst>
            </p:cNvPr>
            <p:cNvCxnSpPr>
              <a:cxnSpLocks/>
              <a:stCxn id="170" idx="6"/>
              <a:endCxn id="172" idx="2"/>
            </p:cNvCxnSpPr>
            <p:nvPr/>
          </p:nvCxnSpPr>
          <p:spPr>
            <a:xfrm flipV="1">
              <a:off x="5889790" y="1771694"/>
              <a:ext cx="533033" cy="292061"/>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0" name="Straight Arrow Connector 89">
              <a:extLst>
                <a:ext uri="{FF2B5EF4-FFF2-40B4-BE49-F238E27FC236}">
                  <a16:creationId xmlns:a16="http://schemas.microsoft.com/office/drawing/2014/main" id="{9A64C532-A62D-444A-A216-5F2376C023B3}"/>
                </a:ext>
              </a:extLst>
            </p:cNvPr>
            <p:cNvCxnSpPr>
              <a:cxnSpLocks/>
              <a:stCxn id="170" idx="6"/>
              <a:endCxn id="173" idx="2"/>
            </p:cNvCxnSpPr>
            <p:nvPr/>
          </p:nvCxnSpPr>
          <p:spPr>
            <a:xfrm>
              <a:off x="5889790" y="2063755"/>
              <a:ext cx="528165" cy="140675"/>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1" name="Straight Arrow Connector 90">
              <a:extLst>
                <a:ext uri="{FF2B5EF4-FFF2-40B4-BE49-F238E27FC236}">
                  <a16:creationId xmlns:a16="http://schemas.microsoft.com/office/drawing/2014/main" id="{1C0A2B89-6B28-A546-84C5-0036455CEB0B}"/>
                </a:ext>
              </a:extLst>
            </p:cNvPr>
            <p:cNvCxnSpPr>
              <a:cxnSpLocks/>
              <a:stCxn id="173" idx="6"/>
              <a:endCxn id="165" idx="2"/>
            </p:cNvCxnSpPr>
            <p:nvPr/>
          </p:nvCxnSpPr>
          <p:spPr>
            <a:xfrm flipV="1">
              <a:off x="6737995" y="1946247"/>
              <a:ext cx="533033" cy="25818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2" name="Straight Arrow Connector 91">
              <a:extLst>
                <a:ext uri="{FF2B5EF4-FFF2-40B4-BE49-F238E27FC236}">
                  <a16:creationId xmlns:a16="http://schemas.microsoft.com/office/drawing/2014/main" id="{8C8F047A-A1DD-A94C-97EC-ABC3B0EAEC20}"/>
                </a:ext>
              </a:extLst>
            </p:cNvPr>
            <p:cNvCxnSpPr>
              <a:cxnSpLocks/>
              <a:stCxn id="173" idx="6"/>
              <a:endCxn id="167" idx="2"/>
            </p:cNvCxnSpPr>
            <p:nvPr/>
          </p:nvCxnSpPr>
          <p:spPr>
            <a:xfrm>
              <a:off x="6737995" y="2204430"/>
              <a:ext cx="533033" cy="15474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3" name="Straight Arrow Connector 92">
              <a:extLst>
                <a:ext uri="{FF2B5EF4-FFF2-40B4-BE49-F238E27FC236}">
                  <a16:creationId xmlns:a16="http://schemas.microsoft.com/office/drawing/2014/main" id="{3C9E4CED-B4FF-274D-8153-4636DC1B3E95}"/>
                </a:ext>
              </a:extLst>
            </p:cNvPr>
            <p:cNvCxnSpPr>
              <a:cxnSpLocks/>
              <a:stCxn id="169" idx="6"/>
              <a:endCxn id="171" idx="3"/>
            </p:cNvCxnSpPr>
            <p:nvPr/>
          </p:nvCxnSpPr>
          <p:spPr>
            <a:xfrm flipV="1">
              <a:off x="5889790" y="1452109"/>
              <a:ext cx="579902" cy="11947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94" name="Group 93">
              <a:extLst>
                <a:ext uri="{FF2B5EF4-FFF2-40B4-BE49-F238E27FC236}">
                  <a16:creationId xmlns:a16="http://schemas.microsoft.com/office/drawing/2014/main" id="{3FD077D5-E32F-904A-B714-B344EE9C3B4B}"/>
                </a:ext>
              </a:extLst>
            </p:cNvPr>
            <p:cNvGrpSpPr/>
            <p:nvPr/>
          </p:nvGrpSpPr>
          <p:grpSpPr>
            <a:xfrm>
              <a:off x="7271028" y="960377"/>
              <a:ext cx="320040" cy="1558816"/>
              <a:chOff x="6223601" y="1757617"/>
              <a:chExt cx="320040" cy="1558816"/>
            </a:xfrm>
          </p:grpSpPr>
          <p:sp>
            <p:nvSpPr>
              <p:cNvPr id="165" name="Oval 164">
                <a:extLst>
                  <a:ext uri="{FF2B5EF4-FFF2-40B4-BE49-F238E27FC236}">
                    <a16:creationId xmlns:a16="http://schemas.microsoft.com/office/drawing/2014/main" id="{FC4268E0-AF3B-E947-8D4F-656B532D5A66}"/>
                  </a:ext>
                </a:extLst>
              </p:cNvPr>
              <p:cNvSpPr/>
              <p:nvPr/>
            </p:nvSpPr>
            <p:spPr>
              <a:xfrm>
                <a:off x="6223601" y="2583467"/>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6" name="Oval 165">
                <a:extLst>
                  <a:ext uri="{FF2B5EF4-FFF2-40B4-BE49-F238E27FC236}">
                    <a16:creationId xmlns:a16="http://schemas.microsoft.com/office/drawing/2014/main" id="{E1DBE2E7-FD2C-A140-9744-2844FBF0557B}"/>
                  </a:ext>
                </a:extLst>
              </p:cNvPr>
              <p:cNvSpPr/>
              <p:nvPr/>
            </p:nvSpPr>
            <p:spPr>
              <a:xfrm>
                <a:off x="6223601" y="2170542"/>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7" name="Oval 166">
                <a:extLst>
                  <a:ext uri="{FF2B5EF4-FFF2-40B4-BE49-F238E27FC236}">
                    <a16:creationId xmlns:a16="http://schemas.microsoft.com/office/drawing/2014/main" id="{F1FE1E67-ECF9-8944-8B46-2E9F37A17F1A}"/>
                  </a:ext>
                </a:extLst>
              </p:cNvPr>
              <p:cNvSpPr/>
              <p:nvPr/>
            </p:nvSpPr>
            <p:spPr>
              <a:xfrm>
                <a:off x="6223601" y="2996393"/>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8" name="Oval 167">
                <a:extLst>
                  <a:ext uri="{FF2B5EF4-FFF2-40B4-BE49-F238E27FC236}">
                    <a16:creationId xmlns:a16="http://schemas.microsoft.com/office/drawing/2014/main" id="{E8A07980-E5A6-8644-9CBF-16F57DF8CB24}"/>
                  </a:ext>
                </a:extLst>
              </p:cNvPr>
              <p:cNvSpPr/>
              <p:nvPr/>
            </p:nvSpPr>
            <p:spPr>
              <a:xfrm>
                <a:off x="6223601" y="1757617"/>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grpSp>
          <p:nvGrpSpPr>
            <p:cNvPr id="95" name="Group 94">
              <a:extLst>
                <a:ext uri="{FF2B5EF4-FFF2-40B4-BE49-F238E27FC236}">
                  <a16:creationId xmlns:a16="http://schemas.microsoft.com/office/drawing/2014/main" id="{E7E6EE7B-7C12-9144-B9C3-CCD38C09B8C4}"/>
                </a:ext>
              </a:extLst>
            </p:cNvPr>
            <p:cNvGrpSpPr/>
            <p:nvPr/>
          </p:nvGrpSpPr>
          <p:grpSpPr>
            <a:xfrm>
              <a:off x="8119233" y="713680"/>
              <a:ext cx="320040" cy="1932121"/>
              <a:chOff x="6895336" y="1510920"/>
              <a:chExt cx="320040" cy="1932121"/>
            </a:xfrm>
          </p:grpSpPr>
          <p:sp>
            <p:nvSpPr>
              <p:cNvPr id="147" name="Oval 146">
                <a:extLst>
                  <a:ext uri="{FF2B5EF4-FFF2-40B4-BE49-F238E27FC236}">
                    <a16:creationId xmlns:a16="http://schemas.microsoft.com/office/drawing/2014/main" id="{5C8D6DAA-9D40-5340-A685-1231C9214FAD}"/>
                  </a:ext>
                </a:extLst>
              </p:cNvPr>
              <p:cNvSpPr/>
              <p:nvPr/>
            </p:nvSpPr>
            <p:spPr>
              <a:xfrm>
                <a:off x="6895336" y="271998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0" name="Oval 159">
                <a:extLst>
                  <a:ext uri="{FF2B5EF4-FFF2-40B4-BE49-F238E27FC236}">
                    <a16:creationId xmlns:a16="http://schemas.microsoft.com/office/drawing/2014/main" id="{A1EAFB1C-5AB2-2B40-9E37-E8C9D6D1A979}"/>
                  </a:ext>
                </a:extLst>
              </p:cNvPr>
              <p:cNvSpPr/>
              <p:nvPr/>
            </p:nvSpPr>
            <p:spPr>
              <a:xfrm>
                <a:off x="6895336" y="231696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2" name="Oval 161">
                <a:extLst>
                  <a:ext uri="{FF2B5EF4-FFF2-40B4-BE49-F238E27FC236}">
                    <a16:creationId xmlns:a16="http://schemas.microsoft.com/office/drawing/2014/main" id="{6EAA5243-716F-C549-9FA4-810611E96391}"/>
                  </a:ext>
                </a:extLst>
              </p:cNvPr>
              <p:cNvSpPr/>
              <p:nvPr/>
            </p:nvSpPr>
            <p:spPr>
              <a:xfrm>
                <a:off x="6895336" y="3123001"/>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3" name="Oval 162">
                <a:extLst>
                  <a:ext uri="{FF2B5EF4-FFF2-40B4-BE49-F238E27FC236}">
                    <a16:creationId xmlns:a16="http://schemas.microsoft.com/office/drawing/2014/main" id="{F1763B4C-0D18-2E4E-9025-06ADE171BB4C}"/>
                  </a:ext>
                </a:extLst>
              </p:cNvPr>
              <p:cNvSpPr/>
              <p:nvPr/>
            </p:nvSpPr>
            <p:spPr>
              <a:xfrm>
                <a:off x="6895336" y="191394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4" name="Oval 163">
                <a:extLst>
                  <a:ext uri="{FF2B5EF4-FFF2-40B4-BE49-F238E27FC236}">
                    <a16:creationId xmlns:a16="http://schemas.microsoft.com/office/drawing/2014/main" id="{83B3E113-E0DF-E94C-8A2F-F2AF39AF3845}"/>
                  </a:ext>
                </a:extLst>
              </p:cNvPr>
              <p:cNvSpPr/>
              <p:nvPr/>
            </p:nvSpPr>
            <p:spPr>
              <a:xfrm>
                <a:off x="6895336" y="151092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cxnSp>
          <p:nvCxnSpPr>
            <p:cNvPr id="97" name="Straight Arrow Connector 96">
              <a:extLst>
                <a:ext uri="{FF2B5EF4-FFF2-40B4-BE49-F238E27FC236}">
                  <a16:creationId xmlns:a16="http://schemas.microsoft.com/office/drawing/2014/main" id="{FA477FF5-0B3C-BD48-AB28-5C240CC5D9C8}"/>
                </a:ext>
              </a:extLst>
            </p:cNvPr>
            <p:cNvCxnSpPr>
              <a:cxnSpLocks/>
              <a:stCxn id="171" idx="6"/>
              <a:endCxn id="166" idx="2"/>
            </p:cNvCxnSpPr>
            <p:nvPr/>
          </p:nvCxnSpPr>
          <p:spPr>
            <a:xfrm>
              <a:off x="6742863" y="1338958"/>
              <a:ext cx="528165" cy="194364"/>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9" name="Straight Arrow Connector 98">
              <a:extLst>
                <a:ext uri="{FF2B5EF4-FFF2-40B4-BE49-F238E27FC236}">
                  <a16:creationId xmlns:a16="http://schemas.microsoft.com/office/drawing/2014/main" id="{53A1D33B-5B00-ED45-915A-89445DB0991A}"/>
                </a:ext>
              </a:extLst>
            </p:cNvPr>
            <p:cNvCxnSpPr>
              <a:cxnSpLocks/>
              <a:stCxn id="171" idx="6"/>
              <a:endCxn id="168" idx="2"/>
            </p:cNvCxnSpPr>
            <p:nvPr/>
          </p:nvCxnSpPr>
          <p:spPr>
            <a:xfrm flipV="1">
              <a:off x="6742863" y="1120397"/>
              <a:ext cx="528165" cy="218561"/>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2" name="Straight Arrow Connector 101">
              <a:extLst>
                <a:ext uri="{FF2B5EF4-FFF2-40B4-BE49-F238E27FC236}">
                  <a16:creationId xmlns:a16="http://schemas.microsoft.com/office/drawing/2014/main" id="{9F09F54F-9D73-1C4D-BAD2-03A953D374B5}"/>
                </a:ext>
              </a:extLst>
            </p:cNvPr>
            <p:cNvCxnSpPr>
              <a:cxnSpLocks/>
              <a:stCxn id="168" idx="6"/>
              <a:endCxn id="164" idx="2"/>
            </p:cNvCxnSpPr>
            <p:nvPr/>
          </p:nvCxnSpPr>
          <p:spPr>
            <a:xfrm flipV="1">
              <a:off x="7591068" y="873700"/>
              <a:ext cx="528165" cy="246697"/>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3" name="Straight Arrow Connector 102">
              <a:extLst>
                <a:ext uri="{FF2B5EF4-FFF2-40B4-BE49-F238E27FC236}">
                  <a16:creationId xmlns:a16="http://schemas.microsoft.com/office/drawing/2014/main" id="{357098FC-A1A5-074C-A012-5C72F23AED32}"/>
                </a:ext>
              </a:extLst>
            </p:cNvPr>
            <p:cNvCxnSpPr>
              <a:cxnSpLocks/>
              <a:stCxn id="168" idx="6"/>
              <a:endCxn id="163" idx="2"/>
            </p:cNvCxnSpPr>
            <p:nvPr/>
          </p:nvCxnSpPr>
          <p:spPr>
            <a:xfrm>
              <a:off x="7591068" y="1120397"/>
              <a:ext cx="528165" cy="15632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4" name="Straight Arrow Connector 103">
              <a:extLst>
                <a:ext uri="{FF2B5EF4-FFF2-40B4-BE49-F238E27FC236}">
                  <a16:creationId xmlns:a16="http://schemas.microsoft.com/office/drawing/2014/main" id="{AD1035E6-0972-B643-A983-F58E978AC595}"/>
                </a:ext>
              </a:extLst>
            </p:cNvPr>
            <p:cNvCxnSpPr>
              <a:cxnSpLocks/>
              <a:stCxn id="166" idx="6"/>
              <a:endCxn id="163" idx="2"/>
            </p:cNvCxnSpPr>
            <p:nvPr/>
          </p:nvCxnSpPr>
          <p:spPr>
            <a:xfrm flipV="1">
              <a:off x="7591068" y="1276720"/>
              <a:ext cx="528165" cy="25660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5" name="Straight Arrow Connector 104">
              <a:extLst>
                <a:ext uri="{FF2B5EF4-FFF2-40B4-BE49-F238E27FC236}">
                  <a16:creationId xmlns:a16="http://schemas.microsoft.com/office/drawing/2014/main" id="{AC355E83-E7C0-AD42-908A-324667A0B000}"/>
                </a:ext>
              </a:extLst>
            </p:cNvPr>
            <p:cNvCxnSpPr>
              <a:cxnSpLocks/>
              <a:stCxn id="166" idx="6"/>
              <a:endCxn id="160" idx="2"/>
            </p:cNvCxnSpPr>
            <p:nvPr/>
          </p:nvCxnSpPr>
          <p:spPr>
            <a:xfrm>
              <a:off x="7591068" y="1533322"/>
              <a:ext cx="528165" cy="14641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7" name="Straight Arrow Connector 106">
              <a:extLst>
                <a:ext uri="{FF2B5EF4-FFF2-40B4-BE49-F238E27FC236}">
                  <a16:creationId xmlns:a16="http://schemas.microsoft.com/office/drawing/2014/main" id="{D1CED469-98B1-0244-B380-AF4170D032E9}"/>
                </a:ext>
              </a:extLst>
            </p:cNvPr>
            <p:cNvCxnSpPr>
              <a:cxnSpLocks/>
              <a:stCxn id="165" idx="6"/>
              <a:endCxn id="160" idx="2"/>
            </p:cNvCxnSpPr>
            <p:nvPr/>
          </p:nvCxnSpPr>
          <p:spPr>
            <a:xfrm flipV="1">
              <a:off x="7591068" y="1679740"/>
              <a:ext cx="528165" cy="266507"/>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10" name="Straight Arrow Connector 109">
              <a:extLst>
                <a:ext uri="{FF2B5EF4-FFF2-40B4-BE49-F238E27FC236}">
                  <a16:creationId xmlns:a16="http://schemas.microsoft.com/office/drawing/2014/main" id="{4AC0E450-BC87-A240-AE59-21B9A5BF2888}"/>
                </a:ext>
              </a:extLst>
            </p:cNvPr>
            <p:cNvCxnSpPr>
              <a:cxnSpLocks/>
              <a:stCxn id="165" idx="6"/>
              <a:endCxn id="147" idx="2"/>
            </p:cNvCxnSpPr>
            <p:nvPr/>
          </p:nvCxnSpPr>
          <p:spPr>
            <a:xfrm>
              <a:off x="7591068" y="1946247"/>
              <a:ext cx="528165" cy="13651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13" name="Straight Arrow Connector 112">
              <a:extLst>
                <a:ext uri="{FF2B5EF4-FFF2-40B4-BE49-F238E27FC236}">
                  <a16:creationId xmlns:a16="http://schemas.microsoft.com/office/drawing/2014/main" id="{172A9D50-3403-4E49-B624-67096A6EB884}"/>
                </a:ext>
              </a:extLst>
            </p:cNvPr>
            <p:cNvCxnSpPr>
              <a:cxnSpLocks/>
              <a:stCxn id="167" idx="6"/>
              <a:endCxn id="147" idx="2"/>
            </p:cNvCxnSpPr>
            <p:nvPr/>
          </p:nvCxnSpPr>
          <p:spPr>
            <a:xfrm flipV="1">
              <a:off x="7591068" y="2082760"/>
              <a:ext cx="528165" cy="27641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16" name="Straight Arrow Connector 115">
              <a:extLst>
                <a:ext uri="{FF2B5EF4-FFF2-40B4-BE49-F238E27FC236}">
                  <a16:creationId xmlns:a16="http://schemas.microsoft.com/office/drawing/2014/main" id="{9CF4302D-D2EB-AA48-931F-24781D59D0BE}"/>
                </a:ext>
              </a:extLst>
            </p:cNvPr>
            <p:cNvCxnSpPr>
              <a:cxnSpLocks/>
              <a:stCxn id="167" idx="6"/>
              <a:endCxn id="162" idx="2"/>
            </p:cNvCxnSpPr>
            <p:nvPr/>
          </p:nvCxnSpPr>
          <p:spPr>
            <a:xfrm>
              <a:off x="7591068" y="2359173"/>
              <a:ext cx="528165" cy="12660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18" name="TextBox 117">
              <a:extLst>
                <a:ext uri="{FF2B5EF4-FFF2-40B4-BE49-F238E27FC236}">
                  <a16:creationId xmlns:a16="http://schemas.microsoft.com/office/drawing/2014/main" id="{AF6ABFC7-4731-0640-883C-3710C8C86EE6}"/>
                </a:ext>
              </a:extLst>
            </p:cNvPr>
            <p:cNvSpPr txBox="1"/>
            <p:nvPr/>
          </p:nvSpPr>
          <p:spPr>
            <a:xfrm>
              <a:off x="6363610" y="1624264"/>
              <a:ext cx="457200" cy="307777"/>
            </a:xfrm>
            <a:prstGeom prst="rect">
              <a:avLst/>
            </a:prstGeom>
            <a:noFill/>
          </p:spPr>
          <p:txBody>
            <a:bodyPr wrap="square" rtlCol="0">
              <a:spAutoFit/>
            </a:bodyPr>
            <a:lstStyle/>
            <a:p>
              <a:pPr algn="ctr"/>
              <a:r>
                <a:rPr lang="en-US" sz="1400" dirty="0"/>
                <a:t>B</a:t>
              </a:r>
              <a:r>
                <a:rPr lang="en-US" sz="1400" baseline="-25000" dirty="0"/>
                <a:t>2</a:t>
              </a:r>
              <a:endParaRPr lang="en-US" sz="1400" dirty="0"/>
            </a:p>
          </p:txBody>
        </p:sp>
        <p:sp>
          <p:nvSpPr>
            <p:cNvPr id="119" name="TextBox 118">
              <a:extLst>
                <a:ext uri="{FF2B5EF4-FFF2-40B4-BE49-F238E27FC236}">
                  <a16:creationId xmlns:a16="http://schemas.microsoft.com/office/drawing/2014/main" id="{5EAB0AF4-30BA-1347-A6E1-D0FA16C8FD99}"/>
                </a:ext>
              </a:extLst>
            </p:cNvPr>
            <p:cNvSpPr txBox="1"/>
            <p:nvPr/>
          </p:nvSpPr>
          <p:spPr>
            <a:xfrm>
              <a:off x="6386991" y="2044272"/>
              <a:ext cx="457200" cy="307777"/>
            </a:xfrm>
            <a:prstGeom prst="rect">
              <a:avLst/>
            </a:prstGeom>
            <a:noFill/>
          </p:spPr>
          <p:txBody>
            <a:bodyPr wrap="square" rtlCol="0">
              <a:spAutoFit/>
            </a:bodyPr>
            <a:lstStyle/>
            <a:p>
              <a:pPr algn="ctr"/>
              <a:r>
                <a:rPr lang="en-US" sz="1400" dirty="0"/>
                <a:t>B</a:t>
              </a:r>
              <a:r>
                <a:rPr lang="en-US" sz="1400" baseline="-25000" dirty="0"/>
                <a:t>3</a:t>
              </a:r>
              <a:endParaRPr lang="en-US" sz="1400" dirty="0"/>
            </a:p>
          </p:txBody>
        </p:sp>
        <p:sp>
          <p:nvSpPr>
            <p:cNvPr id="120" name="Oval 119">
              <a:extLst>
                <a:ext uri="{FF2B5EF4-FFF2-40B4-BE49-F238E27FC236}">
                  <a16:creationId xmlns:a16="http://schemas.microsoft.com/office/drawing/2014/main" id="{7DBC70B1-CAD2-3B46-9253-DF152BBDCE24}"/>
                </a:ext>
              </a:extLst>
            </p:cNvPr>
            <p:cNvSpPr/>
            <p:nvPr/>
          </p:nvSpPr>
          <p:spPr>
            <a:xfrm>
              <a:off x="4920664" y="675612"/>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23" name="Oval 122">
              <a:extLst>
                <a:ext uri="{FF2B5EF4-FFF2-40B4-BE49-F238E27FC236}">
                  <a16:creationId xmlns:a16="http://schemas.microsoft.com/office/drawing/2014/main" id="{01A0EA01-5879-D944-9611-66C41E6E33B7}"/>
                </a:ext>
              </a:extLst>
            </p:cNvPr>
            <p:cNvSpPr/>
            <p:nvPr/>
          </p:nvSpPr>
          <p:spPr>
            <a:xfrm>
              <a:off x="4720475" y="1306864"/>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24" name="Oval 123">
              <a:extLst>
                <a:ext uri="{FF2B5EF4-FFF2-40B4-BE49-F238E27FC236}">
                  <a16:creationId xmlns:a16="http://schemas.microsoft.com/office/drawing/2014/main" id="{AEF84502-7E62-9645-9DAE-53AF3A702644}"/>
                </a:ext>
              </a:extLst>
            </p:cNvPr>
            <p:cNvSpPr/>
            <p:nvPr/>
          </p:nvSpPr>
          <p:spPr>
            <a:xfrm>
              <a:off x="8699504" y="1310245"/>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25" name="Oval 124">
              <a:extLst>
                <a:ext uri="{FF2B5EF4-FFF2-40B4-BE49-F238E27FC236}">
                  <a16:creationId xmlns:a16="http://schemas.microsoft.com/office/drawing/2014/main" id="{880C10EA-D22D-164D-B61A-4A1E33980602}"/>
                </a:ext>
              </a:extLst>
            </p:cNvPr>
            <p:cNvSpPr/>
            <p:nvPr/>
          </p:nvSpPr>
          <p:spPr>
            <a:xfrm>
              <a:off x="8701912" y="1985447"/>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cxnSp>
          <p:nvCxnSpPr>
            <p:cNvPr id="126" name="Straight Arrow Connector 125">
              <a:extLst>
                <a:ext uri="{FF2B5EF4-FFF2-40B4-BE49-F238E27FC236}">
                  <a16:creationId xmlns:a16="http://schemas.microsoft.com/office/drawing/2014/main" id="{257A2B52-30F7-1444-A59F-69069D86E9E5}"/>
                </a:ext>
              </a:extLst>
            </p:cNvPr>
            <p:cNvCxnSpPr>
              <a:cxnSpLocks/>
              <a:stCxn id="123" idx="7"/>
              <a:endCxn id="120" idx="4"/>
            </p:cNvCxnSpPr>
            <p:nvPr/>
          </p:nvCxnSpPr>
          <p:spPr>
            <a:xfrm flipV="1">
              <a:off x="4993646" y="995652"/>
              <a:ext cx="87038" cy="358081"/>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27" name="Straight Arrow Connector 126">
              <a:extLst>
                <a:ext uri="{FF2B5EF4-FFF2-40B4-BE49-F238E27FC236}">
                  <a16:creationId xmlns:a16="http://schemas.microsoft.com/office/drawing/2014/main" id="{2BB29F55-0129-F948-B78B-85745FB8578A}"/>
                </a:ext>
              </a:extLst>
            </p:cNvPr>
            <p:cNvCxnSpPr>
              <a:cxnSpLocks/>
              <a:stCxn id="124" idx="4"/>
              <a:endCxn id="125" idx="0"/>
            </p:cNvCxnSpPr>
            <p:nvPr/>
          </p:nvCxnSpPr>
          <p:spPr>
            <a:xfrm>
              <a:off x="8859524" y="1630285"/>
              <a:ext cx="2408" cy="35516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31" name="Oval 130">
              <a:extLst>
                <a:ext uri="{FF2B5EF4-FFF2-40B4-BE49-F238E27FC236}">
                  <a16:creationId xmlns:a16="http://schemas.microsoft.com/office/drawing/2014/main" id="{53D5EA9B-8AA5-234B-940A-120BC830A01E}"/>
                </a:ext>
              </a:extLst>
            </p:cNvPr>
            <p:cNvSpPr/>
            <p:nvPr/>
          </p:nvSpPr>
          <p:spPr>
            <a:xfrm>
              <a:off x="5483590" y="797631"/>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cxnSp>
          <p:nvCxnSpPr>
            <p:cNvPr id="132" name="Straight Arrow Connector 131">
              <a:extLst>
                <a:ext uri="{FF2B5EF4-FFF2-40B4-BE49-F238E27FC236}">
                  <a16:creationId xmlns:a16="http://schemas.microsoft.com/office/drawing/2014/main" id="{D72158EE-9DAF-8944-B26F-F9801ACF78FC}"/>
                </a:ext>
              </a:extLst>
            </p:cNvPr>
            <p:cNvCxnSpPr>
              <a:cxnSpLocks/>
              <a:stCxn id="123" idx="6"/>
              <a:endCxn id="131" idx="3"/>
            </p:cNvCxnSpPr>
            <p:nvPr/>
          </p:nvCxnSpPr>
          <p:spPr>
            <a:xfrm flipV="1">
              <a:off x="5040515" y="1070802"/>
              <a:ext cx="489944" cy="39608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4" name="Straight Arrow Connector 133">
              <a:extLst>
                <a:ext uri="{FF2B5EF4-FFF2-40B4-BE49-F238E27FC236}">
                  <a16:creationId xmlns:a16="http://schemas.microsoft.com/office/drawing/2014/main" id="{CB6887E2-095A-A448-A96C-25047805FA14}"/>
                </a:ext>
              </a:extLst>
            </p:cNvPr>
            <p:cNvCxnSpPr>
              <a:cxnSpLocks/>
              <a:stCxn id="131" idx="2"/>
              <a:endCxn id="120" idx="5"/>
            </p:cNvCxnSpPr>
            <p:nvPr/>
          </p:nvCxnSpPr>
          <p:spPr>
            <a:xfrm flipH="1" flipV="1">
              <a:off x="5193835" y="948783"/>
              <a:ext cx="289755" cy="886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35" name="TextBox 134">
              <a:extLst>
                <a:ext uri="{FF2B5EF4-FFF2-40B4-BE49-F238E27FC236}">
                  <a16:creationId xmlns:a16="http://schemas.microsoft.com/office/drawing/2014/main" id="{2B0CE46C-E9E2-654C-BC41-8BBC81EBB9B1}"/>
                </a:ext>
              </a:extLst>
            </p:cNvPr>
            <p:cNvSpPr txBox="1"/>
            <p:nvPr/>
          </p:nvSpPr>
          <p:spPr>
            <a:xfrm>
              <a:off x="5515228" y="1414089"/>
              <a:ext cx="457200" cy="307777"/>
            </a:xfrm>
            <a:prstGeom prst="rect">
              <a:avLst/>
            </a:prstGeom>
            <a:noFill/>
          </p:spPr>
          <p:txBody>
            <a:bodyPr wrap="square" rtlCol="0">
              <a:spAutoFit/>
            </a:bodyPr>
            <a:lstStyle/>
            <a:p>
              <a:pPr algn="ctr"/>
              <a:r>
                <a:rPr lang="en-US" sz="1400" dirty="0"/>
                <a:t>A</a:t>
              </a:r>
              <a:r>
                <a:rPr lang="en-US" sz="1400" baseline="-25000" dirty="0"/>
                <a:t>1</a:t>
              </a:r>
              <a:endParaRPr lang="en-US" sz="1400" dirty="0"/>
            </a:p>
          </p:txBody>
        </p:sp>
        <p:sp>
          <p:nvSpPr>
            <p:cNvPr id="136" name="TextBox 135">
              <a:extLst>
                <a:ext uri="{FF2B5EF4-FFF2-40B4-BE49-F238E27FC236}">
                  <a16:creationId xmlns:a16="http://schemas.microsoft.com/office/drawing/2014/main" id="{DF124519-5CD6-734E-91BB-BB3212362EAF}"/>
                </a:ext>
              </a:extLst>
            </p:cNvPr>
            <p:cNvSpPr txBox="1"/>
            <p:nvPr/>
          </p:nvSpPr>
          <p:spPr>
            <a:xfrm>
              <a:off x="5512308" y="1917724"/>
              <a:ext cx="457200" cy="307777"/>
            </a:xfrm>
            <a:prstGeom prst="rect">
              <a:avLst/>
            </a:prstGeom>
            <a:noFill/>
          </p:spPr>
          <p:txBody>
            <a:bodyPr wrap="square" rtlCol="0">
              <a:spAutoFit/>
            </a:bodyPr>
            <a:lstStyle/>
            <a:p>
              <a:pPr algn="ctr"/>
              <a:r>
                <a:rPr lang="en-US" sz="1400" dirty="0"/>
                <a:t>A</a:t>
              </a:r>
              <a:r>
                <a:rPr lang="en-US" sz="1400" baseline="-25000" dirty="0"/>
                <a:t>2</a:t>
              </a:r>
              <a:endParaRPr lang="en-US" sz="1400" dirty="0"/>
            </a:p>
          </p:txBody>
        </p:sp>
        <p:sp>
          <p:nvSpPr>
            <p:cNvPr id="137" name="TextBox 136">
              <a:extLst>
                <a:ext uri="{FF2B5EF4-FFF2-40B4-BE49-F238E27FC236}">
                  <a16:creationId xmlns:a16="http://schemas.microsoft.com/office/drawing/2014/main" id="{49B2C414-45C5-754D-B548-EBBB625DC7A9}"/>
                </a:ext>
              </a:extLst>
            </p:cNvPr>
            <p:cNvSpPr txBox="1"/>
            <p:nvPr/>
          </p:nvSpPr>
          <p:spPr>
            <a:xfrm>
              <a:off x="7218413" y="948650"/>
              <a:ext cx="457200" cy="307777"/>
            </a:xfrm>
            <a:prstGeom prst="rect">
              <a:avLst/>
            </a:prstGeom>
            <a:noFill/>
          </p:spPr>
          <p:txBody>
            <a:bodyPr wrap="square" rtlCol="0">
              <a:spAutoFit/>
            </a:bodyPr>
            <a:lstStyle/>
            <a:p>
              <a:pPr algn="ctr"/>
              <a:r>
                <a:rPr lang="en-US" sz="1400" dirty="0"/>
                <a:t>C</a:t>
              </a:r>
              <a:r>
                <a:rPr lang="en-US" sz="1400" baseline="-25000" dirty="0"/>
                <a:t>1</a:t>
              </a:r>
              <a:endParaRPr lang="en-US" sz="1400" dirty="0"/>
            </a:p>
          </p:txBody>
        </p:sp>
        <p:sp>
          <p:nvSpPr>
            <p:cNvPr id="138" name="TextBox 137">
              <a:extLst>
                <a:ext uri="{FF2B5EF4-FFF2-40B4-BE49-F238E27FC236}">
                  <a16:creationId xmlns:a16="http://schemas.microsoft.com/office/drawing/2014/main" id="{7E1EAA81-E47D-7044-8965-8560183BB961}"/>
                </a:ext>
              </a:extLst>
            </p:cNvPr>
            <p:cNvSpPr txBox="1"/>
            <p:nvPr/>
          </p:nvSpPr>
          <p:spPr>
            <a:xfrm>
              <a:off x="7216496" y="1366946"/>
              <a:ext cx="457200" cy="307777"/>
            </a:xfrm>
            <a:prstGeom prst="rect">
              <a:avLst/>
            </a:prstGeom>
            <a:noFill/>
          </p:spPr>
          <p:txBody>
            <a:bodyPr wrap="square" rtlCol="0">
              <a:spAutoFit/>
            </a:bodyPr>
            <a:lstStyle/>
            <a:p>
              <a:pPr algn="ctr"/>
              <a:r>
                <a:rPr lang="en-US" sz="1400" dirty="0"/>
                <a:t>C</a:t>
              </a:r>
              <a:r>
                <a:rPr lang="en-US" sz="1400" baseline="-25000" dirty="0"/>
                <a:t>2</a:t>
              </a:r>
              <a:endParaRPr lang="en-US" sz="1400" dirty="0"/>
            </a:p>
          </p:txBody>
        </p:sp>
        <p:sp>
          <p:nvSpPr>
            <p:cNvPr id="139" name="TextBox 138">
              <a:extLst>
                <a:ext uri="{FF2B5EF4-FFF2-40B4-BE49-F238E27FC236}">
                  <a16:creationId xmlns:a16="http://schemas.microsoft.com/office/drawing/2014/main" id="{778ADF1F-095A-4C45-9BEA-AC4B7D56E33A}"/>
                </a:ext>
              </a:extLst>
            </p:cNvPr>
            <p:cNvSpPr txBox="1"/>
            <p:nvPr/>
          </p:nvSpPr>
          <p:spPr>
            <a:xfrm>
              <a:off x="7200040" y="1773305"/>
              <a:ext cx="457200" cy="307777"/>
            </a:xfrm>
            <a:prstGeom prst="rect">
              <a:avLst/>
            </a:prstGeom>
            <a:noFill/>
          </p:spPr>
          <p:txBody>
            <a:bodyPr wrap="square" rtlCol="0">
              <a:spAutoFit/>
            </a:bodyPr>
            <a:lstStyle/>
            <a:p>
              <a:pPr algn="ctr"/>
              <a:r>
                <a:rPr lang="en-US" sz="1400" dirty="0"/>
                <a:t>C</a:t>
              </a:r>
              <a:r>
                <a:rPr lang="en-US" sz="1400" baseline="-25000" dirty="0"/>
                <a:t>3</a:t>
              </a:r>
              <a:endParaRPr lang="en-US" sz="1400" dirty="0"/>
            </a:p>
          </p:txBody>
        </p:sp>
        <p:sp>
          <p:nvSpPr>
            <p:cNvPr id="141" name="TextBox 140">
              <a:extLst>
                <a:ext uri="{FF2B5EF4-FFF2-40B4-BE49-F238E27FC236}">
                  <a16:creationId xmlns:a16="http://schemas.microsoft.com/office/drawing/2014/main" id="{B7820A77-3313-3D4A-93E7-7D6507D21F37}"/>
                </a:ext>
              </a:extLst>
            </p:cNvPr>
            <p:cNvSpPr txBox="1"/>
            <p:nvPr/>
          </p:nvSpPr>
          <p:spPr>
            <a:xfrm>
              <a:off x="7215502" y="2221175"/>
              <a:ext cx="457200" cy="307777"/>
            </a:xfrm>
            <a:prstGeom prst="rect">
              <a:avLst/>
            </a:prstGeom>
            <a:noFill/>
          </p:spPr>
          <p:txBody>
            <a:bodyPr wrap="square" rtlCol="0">
              <a:spAutoFit/>
            </a:bodyPr>
            <a:lstStyle/>
            <a:p>
              <a:pPr algn="ctr"/>
              <a:r>
                <a:rPr lang="en-US" sz="1400" dirty="0"/>
                <a:t>C</a:t>
              </a:r>
              <a:r>
                <a:rPr lang="en-US" sz="1400" baseline="-25000" dirty="0"/>
                <a:t>4</a:t>
              </a:r>
              <a:endParaRPr lang="en-US" sz="1400" dirty="0"/>
            </a:p>
          </p:txBody>
        </p:sp>
        <p:sp>
          <p:nvSpPr>
            <p:cNvPr id="142" name="TextBox 141">
              <a:extLst>
                <a:ext uri="{FF2B5EF4-FFF2-40B4-BE49-F238E27FC236}">
                  <a16:creationId xmlns:a16="http://schemas.microsoft.com/office/drawing/2014/main" id="{40AE7316-1CE4-A842-8DA0-E3EF6EEED9A6}"/>
                </a:ext>
              </a:extLst>
            </p:cNvPr>
            <p:cNvSpPr txBox="1"/>
            <p:nvPr/>
          </p:nvSpPr>
          <p:spPr>
            <a:xfrm>
              <a:off x="8058083" y="707660"/>
              <a:ext cx="457200" cy="307777"/>
            </a:xfrm>
            <a:prstGeom prst="rect">
              <a:avLst/>
            </a:prstGeom>
            <a:noFill/>
          </p:spPr>
          <p:txBody>
            <a:bodyPr wrap="square" rtlCol="0">
              <a:spAutoFit/>
            </a:bodyPr>
            <a:lstStyle/>
            <a:p>
              <a:pPr algn="ctr"/>
              <a:r>
                <a:rPr lang="en-US" sz="1400" dirty="0"/>
                <a:t>D</a:t>
              </a:r>
              <a:r>
                <a:rPr lang="en-US" sz="1400" baseline="-25000" dirty="0"/>
                <a:t>1</a:t>
              </a:r>
              <a:endParaRPr lang="en-US" sz="1400" dirty="0"/>
            </a:p>
          </p:txBody>
        </p:sp>
        <p:sp>
          <p:nvSpPr>
            <p:cNvPr id="143" name="TextBox 142">
              <a:extLst>
                <a:ext uri="{FF2B5EF4-FFF2-40B4-BE49-F238E27FC236}">
                  <a16:creationId xmlns:a16="http://schemas.microsoft.com/office/drawing/2014/main" id="{AC591B02-1460-1D43-86A2-5B71835566F9}"/>
                </a:ext>
              </a:extLst>
            </p:cNvPr>
            <p:cNvSpPr txBox="1"/>
            <p:nvPr/>
          </p:nvSpPr>
          <p:spPr>
            <a:xfrm>
              <a:off x="8071909" y="1113147"/>
              <a:ext cx="457200" cy="307777"/>
            </a:xfrm>
            <a:prstGeom prst="rect">
              <a:avLst/>
            </a:prstGeom>
            <a:noFill/>
          </p:spPr>
          <p:txBody>
            <a:bodyPr wrap="square" rtlCol="0">
              <a:spAutoFit/>
            </a:bodyPr>
            <a:lstStyle/>
            <a:p>
              <a:pPr algn="ctr"/>
              <a:r>
                <a:rPr lang="en-US" sz="1400" dirty="0"/>
                <a:t>D</a:t>
              </a:r>
              <a:r>
                <a:rPr lang="en-US" sz="1400" baseline="-25000" dirty="0"/>
                <a:t>2</a:t>
              </a:r>
              <a:endParaRPr lang="en-US" sz="1400" dirty="0"/>
            </a:p>
          </p:txBody>
        </p:sp>
        <p:sp>
          <p:nvSpPr>
            <p:cNvPr id="144" name="TextBox 143">
              <a:extLst>
                <a:ext uri="{FF2B5EF4-FFF2-40B4-BE49-F238E27FC236}">
                  <a16:creationId xmlns:a16="http://schemas.microsoft.com/office/drawing/2014/main" id="{0A49392E-3884-4E4E-8DD8-4FB66660F100}"/>
                </a:ext>
              </a:extLst>
            </p:cNvPr>
            <p:cNvSpPr txBox="1"/>
            <p:nvPr/>
          </p:nvSpPr>
          <p:spPr>
            <a:xfrm>
              <a:off x="8084077" y="1532925"/>
              <a:ext cx="457200" cy="307777"/>
            </a:xfrm>
            <a:prstGeom prst="rect">
              <a:avLst/>
            </a:prstGeom>
            <a:noFill/>
          </p:spPr>
          <p:txBody>
            <a:bodyPr wrap="square" rtlCol="0">
              <a:spAutoFit/>
            </a:bodyPr>
            <a:lstStyle/>
            <a:p>
              <a:pPr algn="ctr"/>
              <a:r>
                <a:rPr lang="en-US" sz="1400" dirty="0"/>
                <a:t>D</a:t>
              </a:r>
              <a:r>
                <a:rPr lang="en-US" sz="1400" baseline="-25000" dirty="0"/>
                <a:t>3</a:t>
              </a:r>
              <a:endParaRPr lang="en-US" sz="1400" dirty="0"/>
            </a:p>
          </p:txBody>
        </p:sp>
        <p:sp>
          <p:nvSpPr>
            <p:cNvPr id="145" name="TextBox 144">
              <a:extLst>
                <a:ext uri="{FF2B5EF4-FFF2-40B4-BE49-F238E27FC236}">
                  <a16:creationId xmlns:a16="http://schemas.microsoft.com/office/drawing/2014/main" id="{7D68228D-8F17-8141-A2F9-F2404C6E431F}"/>
                </a:ext>
              </a:extLst>
            </p:cNvPr>
            <p:cNvSpPr txBox="1"/>
            <p:nvPr/>
          </p:nvSpPr>
          <p:spPr>
            <a:xfrm>
              <a:off x="8055628" y="1925986"/>
              <a:ext cx="457200" cy="307777"/>
            </a:xfrm>
            <a:prstGeom prst="rect">
              <a:avLst/>
            </a:prstGeom>
            <a:noFill/>
          </p:spPr>
          <p:txBody>
            <a:bodyPr wrap="square" rtlCol="0">
              <a:spAutoFit/>
            </a:bodyPr>
            <a:lstStyle/>
            <a:p>
              <a:pPr algn="ctr"/>
              <a:r>
                <a:rPr lang="en-US" sz="1400" dirty="0"/>
                <a:t>D</a:t>
              </a:r>
              <a:r>
                <a:rPr lang="en-US" sz="1400" baseline="-25000" dirty="0"/>
                <a:t>4</a:t>
              </a:r>
              <a:endParaRPr lang="en-US" sz="1400" dirty="0"/>
            </a:p>
          </p:txBody>
        </p:sp>
        <p:sp>
          <p:nvSpPr>
            <p:cNvPr id="146" name="TextBox 145">
              <a:extLst>
                <a:ext uri="{FF2B5EF4-FFF2-40B4-BE49-F238E27FC236}">
                  <a16:creationId xmlns:a16="http://schemas.microsoft.com/office/drawing/2014/main" id="{81CFA0EA-59D7-1342-8291-20E11EF542A2}"/>
                </a:ext>
              </a:extLst>
            </p:cNvPr>
            <p:cNvSpPr txBox="1"/>
            <p:nvPr/>
          </p:nvSpPr>
          <p:spPr>
            <a:xfrm>
              <a:off x="8066329" y="2316744"/>
              <a:ext cx="457200" cy="307777"/>
            </a:xfrm>
            <a:prstGeom prst="rect">
              <a:avLst/>
            </a:prstGeom>
            <a:noFill/>
          </p:spPr>
          <p:txBody>
            <a:bodyPr wrap="square" rtlCol="0">
              <a:spAutoFit/>
            </a:bodyPr>
            <a:lstStyle/>
            <a:p>
              <a:pPr algn="ctr"/>
              <a:r>
                <a:rPr lang="en-US" sz="1400" dirty="0"/>
                <a:t>D</a:t>
              </a:r>
              <a:r>
                <a:rPr lang="en-US" sz="1400" baseline="-25000" dirty="0"/>
                <a:t>5</a:t>
              </a:r>
              <a:endParaRPr lang="en-US" sz="1400" dirty="0"/>
            </a:p>
          </p:txBody>
        </p:sp>
      </p:grpSp>
      <p:sp>
        <p:nvSpPr>
          <p:cNvPr id="174" name="Trapezoid 173">
            <a:extLst>
              <a:ext uri="{FF2B5EF4-FFF2-40B4-BE49-F238E27FC236}">
                <a16:creationId xmlns:a16="http://schemas.microsoft.com/office/drawing/2014/main" id="{8C89F43B-FBA9-CA45-8B68-6A596A6B56BA}"/>
              </a:ext>
            </a:extLst>
          </p:cNvPr>
          <p:cNvSpPr/>
          <p:nvPr/>
        </p:nvSpPr>
        <p:spPr>
          <a:xfrm rot="16200000">
            <a:off x="5841927" y="242660"/>
            <a:ext cx="2266235" cy="3070956"/>
          </a:xfrm>
          <a:prstGeom prst="trapezoid">
            <a:avLst/>
          </a:prstGeom>
          <a:noFill/>
          <a:ln w="3492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14943362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3504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a:xfrm>
            <a:off x="7003891" y="6521445"/>
            <a:ext cx="2133600" cy="365125"/>
          </a:xfrm>
        </p:spPr>
        <p:txBody>
          <a:bodyPr/>
          <a:lstStyle/>
          <a:p>
            <a:fld id="{65CC13EC-677E-384F-B278-2939878C589F}" type="slidenum">
              <a:rPr lang="en-US" smtClean="0"/>
              <a:t>42</a:t>
            </a:fld>
            <a:endParaRPr lang="en-US"/>
          </a:p>
        </p:txBody>
      </p:sp>
      <p:sp>
        <p:nvSpPr>
          <p:cNvPr id="16" name="TextBox 15">
            <a:extLst>
              <a:ext uri="{FF2B5EF4-FFF2-40B4-BE49-F238E27FC236}">
                <a16:creationId xmlns:a16="http://schemas.microsoft.com/office/drawing/2014/main" id="{70B28615-162E-0446-97BA-6A74199ED555}"/>
              </a:ext>
            </a:extLst>
          </p:cNvPr>
          <p:cNvSpPr txBox="1"/>
          <p:nvPr/>
        </p:nvSpPr>
        <p:spPr>
          <a:xfrm>
            <a:off x="-4024" y="-10993"/>
            <a:ext cx="8689482" cy="523220"/>
          </a:xfrm>
          <a:prstGeom prst="rect">
            <a:avLst/>
          </a:prstGeom>
          <a:noFill/>
        </p:spPr>
        <p:txBody>
          <a:bodyPr wrap="square" rtlCol="0">
            <a:spAutoFit/>
          </a:bodyPr>
          <a:lstStyle/>
          <a:p>
            <a:pPr marL="274320" indent="-457200"/>
            <a:r>
              <a:rPr lang="en-US" sz="2800" kern="0" dirty="0">
                <a:latin typeface="Arial"/>
                <a:cs typeface="Arial"/>
              </a:rPr>
              <a:t>D-Representations [</a:t>
            </a:r>
            <a:r>
              <a:rPr lang="en-US" sz="2800" kern="0" dirty="0" err="1">
                <a:latin typeface="Arial"/>
                <a:cs typeface="Arial"/>
              </a:rPr>
              <a:t>Olteanu</a:t>
            </a:r>
            <a:r>
              <a:rPr lang="en-US" sz="2800" kern="0" dirty="0">
                <a:latin typeface="Arial"/>
                <a:cs typeface="Arial"/>
              </a:rPr>
              <a:t> et al., TODS 2015]</a:t>
            </a:r>
            <a:endParaRPr lang="en-US" sz="2800" dirty="0">
              <a:latin typeface="Arial" panose="020B0604020202020204" pitchFamily="34" charset="0"/>
              <a:cs typeface="Arial" panose="020B0604020202020204" pitchFamily="34" charset="0"/>
            </a:endParaRPr>
          </a:p>
        </p:txBody>
      </p:sp>
      <p:sp>
        <p:nvSpPr>
          <p:cNvPr id="161" name="Rectangle 160">
            <a:extLst>
              <a:ext uri="{FF2B5EF4-FFF2-40B4-BE49-F238E27FC236}">
                <a16:creationId xmlns:a16="http://schemas.microsoft.com/office/drawing/2014/main" id="{0006B05A-762A-7943-8272-FEB5ABE7B43A}"/>
              </a:ext>
            </a:extLst>
          </p:cNvPr>
          <p:cNvSpPr/>
          <p:nvPr/>
        </p:nvSpPr>
        <p:spPr>
          <a:xfrm>
            <a:off x="3764660" y="5940043"/>
            <a:ext cx="5176591" cy="456472"/>
          </a:xfrm>
          <a:prstGeom prst="rect">
            <a:avLst/>
          </a:prstGeom>
        </p:spPr>
        <p:txBody>
          <a:bodyPr wrap="square">
            <a:spAutoFit/>
          </a:bodyPr>
          <a:lstStyle/>
          <a:p>
            <a:pPr marL="285750" indent="-285750">
              <a:lnSpc>
                <a:spcPct val="150000"/>
              </a:lnSpc>
              <a:buFont typeface="Wingdings" pitchFamily="2" charset="2"/>
              <a:buChar char="Ø"/>
            </a:pPr>
            <a:r>
              <a:rPr lang="en-US" dirty="0">
                <a:latin typeface="Arial" panose="020B0604020202020204" pitchFamily="34" charset="0"/>
                <a:cs typeface="Arial" panose="020B0604020202020204" pitchFamily="34" charset="0"/>
              </a:rPr>
              <a:t>Each row corresponds to out edges of a node</a:t>
            </a:r>
          </a:p>
        </p:txBody>
      </p:sp>
      <p:sp>
        <p:nvSpPr>
          <p:cNvPr id="83" name="Rectangle 82">
            <a:extLst>
              <a:ext uri="{FF2B5EF4-FFF2-40B4-BE49-F238E27FC236}">
                <a16:creationId xmlns:a16="http://schemas.microsoft.com/office/drawing/2014/main" id="{4FEFC380-EC50-4C4E-A978-C3CFA00AC282}"/>
              </a:ext>
            </a:extLst>
          </p:cNvPr>
          <p:cNvSpPr/>
          <p:nvPr/>
        </p:nvSpPr>
        <p:spPr>
          <a:xfrm>
            <a:off x="4825791" y="2622093"/>
            <a:ext cx="2346956" cy="456472"/>
          </a:xfrm>
          <a:prstGeom prst="rect">
            <a:avLst/>
          </a:prstGeom>
        </p:spPr>
        <p:txBody>
          <a:bodyPr wrap="square">
            <a:spAutoFit/>
          </a:bodyPr>
          <a:lstStyle/>
          <a:p>
            <a:pPr algn="ctr">
              <a:lnSpc>
                <a:spcPct val="150000"/>
              </a:lnSpc>
            </a:pPr>
            <a:r>
              <a:rPr lang="en-US" kern="0" dirty="0">
                <a:solidFill>
                  <a:srgbClr val="0000CC"/>
                </a:solidFill>
                <a:latin typeface="Arial"/>
                <a:cs typeface="Arial"/>
              </a:rPr>
              <a:t>D-Representation</a:t>
            </a:r>
          </a:p>
        </p:txBody>
      </p:sp>
      <p:graphicFrame>
        <p:nvGraphicFramePr>
          <p:cNvPr id="20" name="Table 5">
            <a:extLst>
              <a:ext uri="{FF2B5EF4-FFF2-40B4-BE49-F238E27FC236}">
                <a16:creationId xmlns:a16="http://schemas.microsoft.com/office/drawing/2014/main" id="{9D310452-E278-0743-B6BE-55D668ADC12C}"/>
              </a:ext>
            </a:extLst>
          </p:cNvPr>
          <p:cNvGraphicFramePr>
            <a:graphicFrameLocks noGrp="1"/>
          </p:cNvGraphicFramePr>
          <p:nvPr/>
        </p:nvGraphicFramePr>
        <p:xfrm>
          <a:off x="244949" y="3075882"/>
          <a:ext cx="3416302" cy="2946400"/>
        </p:xfrm>
        <a:graphic>
          <a:graphicData uri="http://schemas.openxmlformats.org/drawingml/2006/table">
            <a:tbl>
              <a:tblPr firstRow="1" bandRow="1">
                <a:tableStyleId>{2D5ABB26-0587-4C30-8999-92F81FD0307C}</a:tableStyleId>
              </a:tblPr>
              <a:tblGrid>
                <a:gridCol w="567055">
                  <a:extLst>
                    <a:ext uri="{9D8B030D-6E8A-4147-A177-3AD203B41FA5}">
                      <a16:colId xmlns:a16="http://schemas.microsoft.com/office/drawing/2014/main" val="4052512296"/>
                    </a:ext>
                  </a:extLst>
                </a:gridCol>
                <a:gridCol w="219668">
                  <a:extLst>
                    <a:ext uri="{9D8B030D-6E8A-4147-A177-3AD203B41FA5}">
                      <a16:colId xmlns:a16="http://schemas.microsoft.com/office/drawing/2014/main" val="400113096"/>
                    </a:ext>
                  </a:extLst>
                </a:gridCol>
                <a:gridCol w="559117">
                  <a:extLst>
                    <a:ext uri="{9D8B030D-6E8A-4147-A177-3AD203B41FA5}">
                      <a16:colId xmlns:a16="http://schemas.microsoft.com/office/drawing/2014/main" val="4248055157"/>
                    </a:ext>
                  </a:extLst>
                </a:gridCol>
                <a:gridCol w="274047">
                  <a:extLst>
                    <a:ext uri="{9D8B030D-6E8A-4147-A177-3AD203B41FA5}">
                      <a16:colId xmlns:a16="http://schemas.microsoft.com/office/drawing/2014/main" val="3025983691"/>
                    </a:ext>
                  </a:extLst>
                </a:gridCol>
                <a:gridCol w="557530">
                  <a:extLst>
                    <a:ext uri="{9D8B030D-6E8A-4147-A177-3AD203B41FA5}">
                      <a16:colId xmlns:a16="http://schemas.microsoft.com/office/drawing/2014/main" val="24072432"/>
                    </a:ext>
                  </a:extLst>
                </a:gridCol>
                <a:gridCol w="354330">
                  <a:extLst>
                    <a:ext uri="{9D8B030D-6E8A-4147-A177-3AD203B41FA5}">
                      <a16:colId xmlns:a16="http://schemas.microsoft.com/office/drawing/2014/main" val="555914099"/>
                    </a:ext>
                  </a:extLst>
                </a:gridCol>
                <a:gridCol w="884555">
                  <a:extLst>
                    <a:ext uri="{9D8B030D-6E8A-4147-A177-3AD203B41FA5}">
                      <a16:colId xmlns:a16="http://schemas.microsoft.com/office/drawing/2014/main" val="2289845140"/>
                    </a:ext>
                  </a:extLst>
                </a:gridCol>
              </a:tblGrid>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1700" b="1" u="sng"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700" b="1" u="sng"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53373077"/>
                  </a:ext>
                </a:extLst>
              </a:tr>
              <a:tr h="143107">
                <a:tc gridSpan="7">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1909625"/>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{A</a:t>
                      </a:r>
                      <a:r>
                        <a:rPr lang="en-US" sz="1700" baseline="-25000" dirty="0"/>
                        <a:t>1</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{B</a:t>
                      </a:r>
                      <a:r>
                        <a:rPr lang="en-US" sz="1700" baseline="-25000" dirty="0"/>
                        <a:t>1</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{C</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a:t>
                      </a:r>
                      <a:r>
                        <a:rPr lang="en-US" sz="1700" baseline="-25000" dirty="0"/>
                        <a:t>2</a:t>
                      </a:r>
                      <a:r>
                        <a:rPr lang="en-US" sz="1700" dirty="0"/>
                        <a:t>, D</a:t>
                      </a:r>
                      <a:r>
                        <a:rPr lang="en-US" sz="1700" baseline="-25000" dirty="0"/>
                        <a:t>3</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8422265"/>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{A</a:t>
                      </a:r>
                      <a:r>
                        <a:rPr lang="en-US" sz="1700" baseline="-25000" dirty="0"/>
                        <a:t>1</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{B</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{C</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a:t>
                      </a:r>
                      <a:r>
                        <a:rPr lang="en-US" sz="1700" baseline="-25000" dirty="0"/>
                        <a:t>2</a:t>
                      </a:r>
                      <a:r>
                        <a:rPr lang="en-US" sz="1700" dirty="0"/>
                        <a:t>, D</a:t>
                      </a:r>
                      <a:r>
                        <a:rPr lang="en-US" sz="1700" baseline="-25000" dirty="0"/>
                        <a:t>3</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42706771"/>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{A</a:t>
                      </a:r>
                      <a:r>
                        <a:rPr lang="en-US" sz="1700" baseline="-25000" dirty="0"/>
                        <a:t>1</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{B</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{C</a:t>
                      </a:r>
                      <a:r>
                        <a:rPr lang="en-US" sz="1700" baseline="-25000" dirty="0"/>
                        <a:t>3</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a:t>
                      </a:r>
                      <a:r>
                        <a:rPr lang="en-US" sz="1700" baseline="-25000" dirty="0"/>
                        <a:t>3</a:t>
                      </a:r>
                      <a:r>
                        <a:rPr lang="en-US" sz="1700" dirty="0"/>
                        <a:t>, D</a:t>
                      </a:r>
                      <a:r>
                        <a:rPr lang="en-US" sz="1700" baseline="-25000" dirty="0"/>
                        <a:t>4</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95826058"/>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{A</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{B</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{C</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a:t>
                      </a:r>
                      <a:r>
                        <a:rPr lang="en-US" sz="1700" baseline="-25000" dirty="0"/>
                        <a:t>3</a:t>
                      </a:r>
                      <a:r>
                        <a:rPr lang="en-US" sz="1700" dirty="0"/>
                        <a:t>, D</a:t>
                      </a:r>
                      <a:r>
                        <a:rPr lang="en-US" sz="1700" baseline="-25000" dirty="0"/>
                        <a:t>4</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6024570"/>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{A</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{B</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{C</a:t>
                      </a:r>
                      <a:r>
                        <a:rPr lang="en-US" sz="1700" baseline="-25000" dirty="0"/>
                        <a:t>3</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a:t>
                      </a:r>
                      <a:r>
                        <a:rPr lang="en-US" sz="1700" baseline="-25000" dirty="0"/>
                        <a:t>3</a:t>
                      </a:r>
                      <a:r>
                        <a:rPr lang="en-US" sz="1700" dirty="0"/>
                        <a:t>, D</a:t>
                      </a:r>
                      <a:r>
                        <a:rPr lang="en-US" sz="1700" baseline="-25000" dirty="0"/>
                        <a:t>4</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8975258"/>
                  </a:ext>
                </a:extLst>
              </a:tr>
              <a:tr h="370840">
                <a:tc gridSpan="7">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4174230"/>
                  </a:ext>
                </a:extLst>
              </a:tr>
            </a:tbl>
          </a:graphicData>
        </a:graphic>
      </p:graphicFrame>
      <p:sp>
        <p:nvSpPr>
          <p:cNvPr id="26" name="Rectangle 25">
            <a:extLst>
              <a:ext uri="{FF2B5EF4-FFF2-40B4-BE49-F238E27FC236}">
                <a16:creationId xmlns:a16="http://schemas.microsoft.com/office/drawing/2014/main" id="{66BF5154-8000-DA46-9631-AA702B4D6547}"/>
              </a:ext>
            </a:extLst>
          </p:cNvPr>
          <p:cNvSpPr/>
          <p:nvPr/>
        </p:nvSpPr>
        <p:spPr>
          <a:xfrm>
            <a:off x="711835" y="2595776"/>
            <a:ext cx="2346956" cy="456472"/>
          </a:xfrm>
          <a:prstGeom prst="rect">
            <a:avLst/>
          </a:prstGeom>
        </p:spPr>
        <p:txBody>
          <a:bodyPr wrap="square">
            <a:spAutoFit/>
          </a:bodyPr>
          <a:lstStyle/>
          <a:p>
            <a:pPr algn="ctr">
              <a:lnSpc>
                <a:spcPct val="150000"/>
              </a:lnSpc>
            </a:pPr>
            <a:r>
              <a:rPr lang="en-US" kern="0" dirty="0">
                <a:solidFill>
                  <a:srgbClr val="0000CC"/>
                </a:solidFill>
                <a:latin typeface="Arial"/>
                <a:cs typeface="Arial"/>
              </a:rPr>
              <a:t>F-Representation</a:t>
            </a:r>
          </a:p>
        </p:txBody>
      </p:sp>
      <p:graphicFrame>
        <p:nvGraphicFramePr>
          <p:cNvPr id="29" name="Table 5">
            <a:extLst>
              <a:ext uri="{FF2B5EF4-FFF2-40B4-BE49-F238E27FC236}">
                <a16:creationId xmlns:a16="http://schemas.microsoft.com/office/drawing/2014/main" id="{607C530A-95AA-274C-9027-B6FD7760B5D0}"/>
              </a:ext>
            </a:extLst>
          </p:cNvPr>
          <p:cNvGraphicFramePr>
            <a:graphicFrameLocks noGrp="1"/>
          </p:cNvGraphicFramePr>
          <p:nvPr/>
        </p:nvGraphicFramePr>
        <p:xfrm>
          <a:off x="3764660" y="3075882"/>
          <a:ext cx="2366701" cy="1752600"/>
        </p:xfrm>
        <a:graphic>
          <a:graphicData uri="http://schemas.openxmlformats.org/drawingml/2006/table">
            <a:tbl>
              <a:tblPr firstRow="1" bandRow="1">
                <a:tableStyleId>{2D5ABB26-0587-4C30-8999-92F81FD0307C}</a:tableStyleId>
              </a:tblPr>
              <a:tblGrid>
                <a:gridCol w="654367">
                  <a:extLst>
                    <a:ext uri="{9D8B030D-6E8A-4147-A177-3AD203B41FA5}">
                      <a16:colId xmlns:a16="http://schemas.microsoft.com/office/drawing/2014/main" val="1783864165"/>
                    </a:ext>
                  </a:extLst>
                </a:gridCol>
                <a:gridCol w="557530">
                  <a:extLst>
                    <a:ext uri="{9D8B030D-6E8A-4147-A177-3AD203B41FA5}">
                      <a16:colId xmlns:a16="http://schemas.microsoft.com/office/drawing/2014/main" val="24072432"/>
                    </a:ext>
                  </a:extLst>
                </a:gridCol>
                <a:gridCol w="270249">
                  <a:extLst>
                    <a:ext uri="{9D8B030D-6E8A-4147-A177-3AD203B41FA5}">
                      <a16:colId xmlns:a16="http://schemas.microsoft.com/office/drawing/2014/main" val="555914099"/>
                    </a:ext>
                  </a:extLst>
                </a:gridCol>
                <a:gridCol w="884555">
                  <a:extLst>
                    <a:ext uri="{9D8B030D-6E8A-4147-A177-3AD203B41FA5}">
                      <a16:colId xmlns:a16="http://schemas.microsoft.com/office/drawing/2014/main" val="2289845140"/>
                    </a:ext>
                  </a:extLst>
                </a:gridCol>
              </a:tblGrid>
              <a:tr h="29260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Expr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700" b="1" u="sng"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53373077"/>
                  </a:ext>
                </a:extLst>
              </a:tr>
              <a:tr h="29260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C1</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{C</a:t>
                      </a:r>
                      <a:r>
                        <a:rPr lang="en-US" sz="1700" baseline="-25000" dirty="0"/>
                        <a:t>1</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a:t>
                      </a:r>
                      <a:r>
                        <a:rPr lang="en-US" sz="1700" baseline="-25000" dirty="0"/>
                        <a:t>1</a:t>
                      </a:r>
                      <a:r>
                        <a:rPr lang="en-US" sz="1700" dirty="0"/>
                        <a:t>, D</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8422265"/>
                  </a:ext>
                </a:extLst>
              </a:tr>
              <a:tr h="29260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C2</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{C</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a:t>
                      </a:r>
                      <a:r>
                        <a:rPr lang="en-US" sz="1700" baseline="-25000" dirty="0"/>
                        <a:t>2</a:t>
                      </a:r>
                      <a:r>
                        <a:rPr lang="en-US" sz="1700" dirty="0"/>
                        <a:t>, D</a:t>
                      </a:r>
                      <a:r>
                        <a:rPr lang="en-US" sz="1700" baseline="-25000" dirty="0"/>
                        <a:t>3</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42706771"/>
                  </a:ext>
                </a:extLst>
              </a:tr>
              <a:tr h="29260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C3</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{C</a:t>
                      </a:r>
                      <a:r>
                        <a:rPr lang="en-US" sz="1700" baseline="-25000" dirty="0"/>
                        <a:t>3</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a:t>
                      </a:r>
                      <a:r>
                        <a:rPr lang="en-US" sz="1700" baseline="-25000" dirty="0"/>
                        <a:t>3</a:t>
                      </a:r>
                      <a:r>
                        <a:rPr lang="en-US" sz="1700" dirty="0"/>
                        <a:t>, D</a:t>
                      </a:r>
                      <a:r>
                        <a:rPr lang="en-US" sz="1700" baseline="-25000" dirty="0"/>
                        <a:t>4</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95826058"/>
                  </a:ext>
                </a:extLst>
              </a:tr>
              <a:tr h="29260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C4</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{C</a:t>
                      </a:r>
                      <a:r>
                        <a:rPr lang="en-US" sz="1700" baseline="-25000" dirty="0"/>
                        <a:t>4</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a:t>
                      </a:r>
                      <a:r>
                        <a:rPr lang="en-US" sz="1700" baseline="-25000" dirty="0"/>
                        <a:t>4</a:t>
                      </a:r>
                      <a:r>
                        <a:rPr lang="en-US" sz="1700" dirty="0"/>
                        <a:t>, D</a:t>
                      </a:r>
                      <a:r>
                        <a:rPr lang="en-US" sz="1700" baseline="-25000" dirty="0"/>
                        <a:t>5</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6024570"/>
                  </a:ext>
                </a:extLst>
              </a:tr>
            </a:tbl>
          </a:graphicData>
        </a:graphic>
      </p:graphicFrame>
      <p:graphicFrame>
        <p:nvGraphicFramePr>
          <p:cNvPr id="30" name="Table 5">
            <a:extLst>
              <a:ext uri="{FF2B5EF4-FFF2-40B4-BE49-F238E27FC236}">
                <a16:creationId xmlns:a16="http://schemas.microsoft.com/office/drawing/2014/main" id="{097AB223-97A7-944A-93FC-CE5944F265E4}"/>
              </a:ext>
            </a:extLst>
          </p:cNvPr>
          <p:cNvGraphicFramePr>
            <a:graphicFrameLocks noGrp="1"/>
          </p:cNvGraphicFramePr>
          <p:nvPr/>
        </p:nvGraphicFramePr>
        <p:xfrm>
          <a:off x="6287509" y="3075882"/>
          <a:ext cx="2834138" cy="1402080"/>
        </p:xfrm>
        <a:graphic>
          <a:graphicData uri="http://schemas.openxmlformats.org/drawingml/2006/table">
            <a:tbl>
              <a:tblPr firstRow="1" bandRow="1">
                <a:tableStyleId>{2D5ABB26-0587-4C30-8999-92F81FD0307C}</a:tableStyleId>
              </a:tblPr>
              <a:tblGrid>
                <a:gridCol w="655955">
                  <a:extLst>
                    <a:ext uri="{9D8B030D-6E8A-4147-A177-3AD203B41FA5}">
                      <a16:colId xmlns:a16="http://schemas.microsoft.com/office/drawing/2014/main" val="1783864165"/>
                    </a:ext>
                  </a:extLst>
                </a:gridCol>
                <a:gridCol w="559117">
                  <a:extLst>
                    <a:ext uri="{9D8B030D-6E8A-4147-A177-3AD203B41FA5}">
                      <a16:colId xmlns:a16="http://schemas.microsoft.com/office/drawing/2014/main" val="24072432"/>
                    </a:ext>
                  </a:extLst>
                </a:gridCol>
                <a:gridCol w="302711">
                  <a:extLst>
                    <a:ext uri="{9D8B030D-6E8A-4147-A177-3AD203B41FA5}">
                      <a16:colId xmlns:a16="http://schemas.microsoft.com/office/drawing/2014/main" val="555914099"/>
                    </a:ext>
                  </a:extLst>
                </a:gridCol>
                <a:gridCol w="1316355">
                  <a:extLst>
                    <a:ext uri="{9D8B030D-6E8A-4147-A177-3AD203B41FA5}">
                      <a16:colId xmlns:a16="http://schemas.microsoft.com/office/drawing/2014/main" val="2289845140"/>
                    </a:ext>
                  </a:extLst>
                </a:gridCol>
              </a:tblGrid>
              <a:tr h="19195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Expr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700" b="1" u="sng"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{c, d}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53373077"/>
                  </a:ext>
                </a:extLst>
              </a:tr>
              <a:tr h="18932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B1</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{B</a:t>
                      </a:r>
                      <a:r>
                        <a:rPr lang="en-US" sz="1700" baseline="-25000" dirty="0"/>
                        <a:t>1</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C1</a:t>
                      </a:r>
                      <a:r>
                        <a:rPr lang="en-US" sz="1700" baseline="0" dirty="0"/>
                        <a:t>, </a:t>
                      </a:r>
                      <a:r>
                        <a:rPr lang="en-US" sz="1700" dirty="0"/>
                        <a:t>DN</a:t>
                      </a:r>
                      <a:r>
                        <a:rPr lang="en-US" sz="1700" baseline="-25000" dirty="0"/>
                        <a:t>C2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8422265"/>
                  </a:ext>
                </a:extLst>
              </a:tr>
              <a:tr h="19195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B2</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{B</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C2</a:t>
                      </a:r>
                      <a:r>
                        <a:rPr lang="en-US" sz="1700" baseline="0" dirty="0"/>
                        <a:t>, </a:t>
                      </a:r>
                      <a:r>
                        <a:rPr lang="en-US" sz="1700" dirty="0"/>
                        <a:t>DN</a:t>
                      </a:r>
                      <a:r>
                        <a:rPr lang="en-US" sz="1700" baseline="-25000" dirty="0"/>
                        <a:t>C3</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42706771"/>
                  </a:ext>
                </a:extLst>
              </a:tr>
              <a:tr h="19195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B3</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{B</a:t>
                      </a:r>
                      <a:r>
                        <a:rPr lang="en-US" sz="1700" baseline="-25000" dirty="0"/>
                        <a:t>3</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C3</a:t>
                      </a:r>
                      <a:r>
                        <a:rPr lang="en-US" sz="1700" baseline="0" dirty="0"/>
                        <a:t>, </a:t>
                      </a:r>
                      <a:r>
                        <a:rPr lang="en-US" sz="1700" dirty="0"/>
                        <a:t>DN</a:t>
                      </a:r>
                      <a:r>
                        <a:rPr lang="en-US" sz="1700" baseline="-25000" dirty="0"/>
                        <a:t>C4</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95826058"/>
                  </a:ext>
                </a:extLst>
              </a:tr>
            </a:tbl>
          </a:graphicData>
        </a:graphic>
      </p:graphicFrame>
      <p:graphicFrame>
        <p:nvGraphicFramePr>
          <p:cNvPr id="31" name="Table 5">
            <a:extLst>
              <a:ext uri="{FF2B5EF4-FFF2-40B4-BE49-F238E27FC236}">
                <a16:creationId xmlns:a16="http://schemas.microsoft.com/office/drawing/2014/main" id="{DEB149C4-CF86-9C41-AC4D-3D08496C14ED}"/>
              </a:ext>
            </a:extLst>
          </p:cNvPr>
          <p:cNvGraphicFramePr>
            <a:graphicFrameLocks noGrp="1"/>
          </p:cNvGraphicFramePr>
          <p:nvPr/>
        </p:nvGraphicFramePr>
        <p:xfrm>
          <a:off x="5158557" y="4894008"/>
          <a:ext cx="2189296" cy="1051560"/>
        </p:xfrm>
        <a:graphic>
          <a:graphicData uri="http://schemas.openxmlformats.org/drawingml/2006/table">
            <a:tbl>
              <a:tblPr firstRow="1" bandRow="1">
                <a:tableStyleId>{2D5ABB26-0587-4C30-8999-92F81FD0307C}</a:tableStyleId>
              </a:tblPr>
              <a:tblGrid>
                <a:gridCol w="567055">
                  <a:extLst>
                    <a:ext uri="{9D8B030D-6E8A-4147-A177-3AD203B41FA5}">
                      <a16:colId xmlns:a16="http://schemas.microsoft.com/office/drawing/2014/main" val="24072432"/>
                    </a:ext>
                  </a:extLst>
                </a:gridCol>
                <a:gridCol w="302711">
                  <a:extLst>
                    <a:ext uri="{9D8B030D-6E8A-4147-A177-3AD203B41FA5}">
                      <a16:colId xmlns:a16="http://schemas.microsoft.com/office/drawing/2014/main" val="555914099"/>
                    </a:ext>
                  </a:extLst>
                </a:gridCol>
                <a:gridCol w="1319530">
                  <a:extLst>
                    <a:ext uri="{9D8B030D-6E8A-4147-A177-3AD203B41FA5}">
                      <a16:colId xmlns:a16="http://schemas.microsoft.com/office/drawing/2014/main" val="2289845140"/>
                    </a:ext>
                  </a:extLst>
                </a:gridCol>
              </a:tblGrid>
              <a:tr h="15287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700" b="1" u="sng"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{b, c, d}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53373077"/>
                  </a:ext>
                </a:extLst>
              </a:tr>
              <a:tr h="150782">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{A</a:t>
                      </a:r>
                      <a:r>
                        <a:rPr lang="en-US" sz="1700" baseline="-25000" dirty="0"/>
                        <a:t>1</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B1</a:t>
                      </a:r>
                      <a:r>
                        <a:rPr lang="en-US" sz="1700" baseline="0" dirty="0"/>
                        <a:t>, </a:t>
                      </a:r>
                      <a:r>
                        <a:rPr lang="en-US" sz="1700" dirty="0"/>
                        <a:t>DN</a:t>
                      </a:r>
                      <a:r>
                        <a:rPr lang="en-US" sz="1700" baseline="-25000" dirty="0"/>
                        <a:t>B2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8422265"/>
                  </a:ext>
                </a:extLst>
              </a:tr>
              <a:tr h="15287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{A</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B2</a:t>
                      </a:r>
                      <a:r>
                        <a:rPr lang="en-US" sz="1700" baseline="0" dirty="0"/>
                        <a:t>, </a:t>
                      </a:r>
                      <a:r>
                        <a:rPr lang="en-US" sz="1700" dirty="0"/>
                        <a:t>DN</a:t>
                      </a:r>
                      <a:r>
                        <a:rPr lang="en-US" sz="1700" baseline="-25000" dirty="0"/>
                        <a:t>B3</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42706771"/>
                  </a:ext>
                </a:extLst>
              </a:tr>
            </a:tbl>
          </a:graphicData>
        </a:graphic>
      </p:graphicFrame>
      <p:grpSp>
        <p:nvGrpSpPr>
          <p:cNvPr id="69" name="Group 68">
            <a:extLst>
              <a:ext uri="{FF2B5EF4-FFF2-40B4-BE49-F238E27FC236}">
                <a16:creationId xmlns:a16="http://schemas.microsoft.com/office/drawing/2014/main" id="{E2A48548-F068-5844-BBF3-EED5D3F34EB6}"/>
              </a:ext>
            </a:extLst>
          </p:cNvPr>
          <p:cNvGrpSpPr/>
          <p:nvPr/>
        </p:nvGrpSpPr>
        <p:grpSpPr>
          <a:xfrm>
            <a:off x="3057516" y="707660"/>
            <a:ext cx="3028969" cy="1938141"/>
            <a:chOff x="5512308" y="707660"/>
            <a:chExt cx="3028969" cy="1938141"/>
          </a:xfrm>
        </p:grpSpPr>
        <p:sp>
          <p:nvSpPr>
            <p:cNvPr id="70" name="TextBox 69">
              <a:extLst>
                <a:ext uri="{FF2B5EF4-FFF2-40B4-BE49-F238E27FC236}">
                  <a16:creationId xmlns:a16="http://schemas.microsoft.com/office/drawing/2014/main" id="{A485F0B4-0507-9149-BE00-A31B37276F15}"/>
                </a:ext>
              </a:extLst>
            </p:cNvPr>
            <p:cNvSpPr txBox="1"/>
            <p:nvPr/>
          </p:nvSpPr>
          <p:spPr>
            <a:xfrm>
              <a:off x="6362293" y="1205269"/>
              <a:ext cx="457200" cy="307777"/>
            </a:xfrm>
            <a:prstGeom prst="rect">
              <a:avLst/>
            </a:prstGeom>
            <a:noFill/>
          </p:spPr>
          <p:txBody>
            <a:bodyPr wrap="square" rtlCol="0">
              <a:spAutoFit/>
            </a:bodyPr>
            <a:lstStyle/>
            <a:p>
              <a:pPr algn="ctr"/>
              <a:r>
                <a:rPr lang="en-US" sz="1400" dirty="0"/>
                <a:t>B</a:t>
              </a:r>
              <a:r>
                <a:rPr lang="en-US" sz="1400" baseline="-25000" dirty="0"/>
                <a:t>1</a:t>
              </a:r>
              <a:endParaRPr lang="en-US" sz="1400" dirty="0"/>
            </a:p>
          </p:txBody>
        </p:sp>
        <p:cxnSp>
          <p:nvCxnSpPr>
            <p:cNvPr id="71" name="Straight Arrow Connector 70">
              <a:extLst>
                <a:ext uri="{FF2B5EF4-FFF2-40B4-BE49-F238E27FC236}">
                  <a16:creationId xmlns:a16="http://schemas.microsoft.com/office/drawing/2014/main" id="{13636046-F680-9347-A6CD-A80111FC25EE}"/>
                </a:ext>
              </a:extLst>
            </p:cNvPr>
            <p:cNvCxnSpPr>
              <a:cxnSpLocks/>
              <a:stCxn id="142" idx="6"/>
              <a:endCxn id="136" idx="2"/>
            </p:cNvCxnSpPr>
            <p:nvPr/>
          </p:nvCxnSpPr>
          <p:spPr>
            <a:xfrm flipV="1">
              <a:off x="6742863" y="1533322"/>
              <a:ext cx="528165" cy="23837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2" name="Straight Arrow Connector 71">
              <a:extLst>
                <a:ext uri="{FF2B5EF4-FFF2-40B4-BE49-F238E27FC236}">
                  <a16:creationId xmlns:a16="http://schemas.microsoft.com/office/drawing/2014/main" id="{487AE460-96BD-7C46-9DF2-23198013D7B5}"/>
                </a:ext>
              </a:extLst>
            </p:cNvPr>
            <p:cNvCxnSpPr>
              <a:cxnSpLocks/>
              <a:stCxn id="142" idx="6"/>
              <a:endCxn id="135" idx="2"/>
            </p:cNvCxnSpPr>
            <p:nvPr/>
          </p:nvCxnSpPr>
          <p:spPr>
            <a:xfrm>
              <a:off x="6742863" y="1771694"/>
              <a:ext cx="528165" cy="17455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3" name="Straight Arrow Connector 72">
              <a:extLst>
                <a:ext uri="{FF2B5EF4-FFF2-40B4-BE49-F238E27FC236}">
                  <a16:creationId xmlns:a16="http://schemas.microsoft.com/office/drawing/2014/main" id="{48FEE173-89A3-2448-9CC4-DBE3ECA9A253}"/>
                </a:ext>
              </a:extLst>
            </p:cNvPr>
            <p:cNvCxnSpPr>
              <a:cxnSpLocks/>
              <a:stCxn id="139" idx="6"/>
              <a:endCxn id="142" idx="2"/>
            </p:cNvCxnSpPr>
            <p:nvPr/>
          </p:nvCxnSpPr>
          <p:spPr>
            <a:xfrm>
              <a:off x="5889790" y="1571587"/>
              <a:ext cx="533033" cy="200107"/>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80" name="Group 79">
              <a:extLst>
                <a:ext uri="{FF2B5EF4-FFF2-40B4-BE49-F238E27FC236}">
                  <a16:creationId xmlns:a16="http://schemas.microsoft.com/office/drawing/2014/main" id="{64D257D3-C31C-7C45-8705-203853267039}"/>
                </a:ext>
              </a:extLst>
            </p:cNvPr>
            <p:cNvGrpSpPr/>
            <p:nvPr/>
          </p:nvGrpSpPr>
          <p:grpSpPr>
            <a:xfrm>
              <a:off x="6417955" y="1178938"/>
              <a:ext cx="324908" cy="1185512"/>
              <a:chOff x="5584299" y="2004314"/>
              <a:chExt cx="324908" cy="1185512"/>
            </a:xfrm>
          </p:grpSpPr>
          <p:sp>
            <p:nvSpPr>
              <p:cNvPr id="141" name="Oval 140">
                <a:extLst>
                  <a:ext uri="{FF2B5EF4-FFF2-40B4-BE49-F238E27FC236}">
                    <a16:creationId xmlns:a16="http://schemas.microsoft.com/office/drawing/2014/main" id="{B2808E0D-1102-1444-9D88-9E9E9057AC8F}"/>
                  </a:ext>
                </a:extLst>
              </p:cNvPr>
              <p:cNvSpPr/>
              <p:nvPr/>
            </p:nvSpPr>
            <p:spPr>
              <a:xfrm>
                <a:off x="5589167" y="2004314"/>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42" name="Oval 141">
                <a:extLst>
                  <a:ext uri="{FF2B5EF4-FFF2-40B4-BE49-F238E27FC236}">
                    <a16:creationId xmlns:a16="http://schemas.microsoft.com/office/drawing/2014/main" id="{55794906-E0DA-E54E-B3CE-E980CE903ED3}"/>
                  </a:ext>
                </a:extLst>
              </p:cNvPr>
              <p:cNvSpPr/>
              <p:nvPr/>
            </p:nvSpPr>
            <p:spPr>
              <a:xfrm>
                <a:off x="5589167" y="2437050"/>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chemeClr val="bg1"/>
                  </a:solidFill>
                </a:endParaRPr>
              </a:p>
            </p:txBody>
          </p:sp>
          <p:sp>
            <p:nvSpPr>
              <p:cNvPr id="143" name="Oval 142">
                <a:extLst>
                  <a:ext uri="{FF2B5EF4-FFF2-40B4-BE49-F238E27FC236}">
                    <a16:creationId xmlns:a16="http://schemas.microsoft.com/office/drawing/2014/main" id="{81F9BCE3-47EB-C947-B538-B0A9DD9D32AD}"/>
                  </a:ext>
                </a:extLst>
              </p:cNvPr>
              <p:cNvSpPr/>
              <p:nvPr/>
            </p:nvSpPr>
            <p:spPr>
              <a:xfrm>
                <a:off x="5584299" y="2869786"/>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grpSp>
          <p:nvGrpSpPr>
            <p:cNvPr id="82" name="Group 81">
              <a:extLst>
                <a:ext uri="{FF2B5EF4-FFF2-40B4-BE49-F238E27FC236}">
                  <a16:creationId xmlns:a16="http://schemas.microsoft.com/office/drawing/2014/main" id="{1EEB466C-5A13-AE41-A551-EF6331CA1980}"/>
                </a:ext>
              </a:extLst>
            </p:cNvPr>
            <p:cNvGrpSpPr/>
            <p:nvPr/>
          </p:nvGrpSpPr>
          <p:grpSpPr>
            <a:xfrm>
              <a:off x="5569750" y="1411567"/>
              <a:ext cx="320040" cy="812208"/>
              <a:chOff x="4781952" y="2251011"/>
              <a:chExt cx="320040" cy="812208"/>
            </a:xfrm>
          </p:grpSpPr>
          <p:sp>
            <p:nvSpPr>
              <p:cNvPr id="139" name="Oval 138">
                <a:extLst>
                  <a:ext uri="{FF2B5EF4-FFF2-40B4-BE49-F238E27FC236}">
                    <a16:creationId xmlns:a16="http://schemas.microsoft.com/office/drawing/2014/main" id="{6D222FB7-A6FB-A840-8768-739F3C38AD0F}"/>
                  </a:ext>
                </a:extLst>
              </p:cNvPr>
              <p:cNvSpPr/>
              <p:nvPr/>
            </p:nvSpPr>
            <p:spPr>
              <a:xfrm>
                <a:off x="4781952" y="2251011"/>
                <a:ext cx="320040" cy="320040"/>
              </a:xfrm>
              <a:prstGeom prst="ellipse">
                <a:avLst/>
              </a:prstGeom>
              <a:noFill/>
              <a:ln w="22225">
                <a:solidFill>
                  <a:srgbClr val="00B0F0"/>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40" name="Oval 139">
                <a:extLst>
                  <a:ext uri="{FF2B5EF4-FFF2-40B4-BE49-F238E27FC236}">
                    <a16:creationId xmlns:a16="http://schemas.microsoft.com/office/drawing/2014/main" id="{1EF069A2-7C51-7C4F-B2F6-1C0167744BCD}"/>
                  </a:ext>
                </a:extLst>
              </p:cNvPr>
              <p:cNvSpPr/>
              <p:nvPr/>
            </p:nvSpPr>
            <p:spPr>
              <a:xfrm>
                <a:off x="4781952" y="2743179"/>
                <a:ext cx="320040" cy="320040"/>
              </a:xfrm>
              <a:prstGeom prst="ellipse">
                <a:avLst/>
              </a:prstGeom>
              <a:noFill/>
              <a:ln w="22225">
                <a:solidFill>
                  <a:srgbClr val="00B0F0"/>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cxnSp>
          <p:nvCxnSpPr>
            <p:cNvPr id="91" name="Straight Arrow Connector 90">
              <a:extLst>
                <a:ext uri="{FF2B5EF4-FFF2-40B4-BE49-F238E27FC236}">
                  <a16:creationId xmlns:a16="http://schemas.microsoft.com/office/drawing/2014/main" id="{3F3A4B80-2BDF-4842-AAE8-D3A3F47A5728}"/>
                </a:ext>
              </a:extLst>
            </p:cNvPr>
            <p:cNvCxnSpPr>
              <a:cxnSpLocks/>
              <a:stCxn id="140" idx="6"/>
              <a:endCxn id="142" idx="2"/>
            </p:cNvCxnSpPr>
            <p:nvPr/>
          </p:nvCxnSpPr>
          <p:spPr>
            <a:xfrm flipV="1">
              <a:off x="5889790" y="1771694"/>
              <a:ext cx="533033" cy="292061"/>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2" name="Straight Arrow Connector 91">
              <a:extLst>
                <a:ext uri="{FF2B5EF4-FFF2-40B4-BE49-F238E27FC236}">
                  <a16:creationId xmlns:a16="http://schemas.microsoft.com/office/drawing/2014/main" id="{66C26E0F-4285-304F-B786-B29621A69612}"/>
                </a:ext>
              </a:extLst>
            </p:cNvPr>
            <p:cNvCxnSpPr>
              <a:cxnSpLocks/>
              <a:stCxn id="140" idx="6"/>
              <a:endCxn id="143" idx="2"/>
            </p:cNvCxnSpPr>
            <p:nvPr/>
          </p:nvCxnSpPr>
          <p:spPr>
            <a:xfrm>
              <a:off x="5889790" y="2063755"/>
              <a:ext cx="528165" cy="140675"/>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3" name="Straight Arrow Connector 92">
              <a:extLst>
                <a:ext uri="{FF2B5EF4-FFF2-40B4-BE49-F238E27FC236}">
                  <a16:creationId xmlns:a16="http://schemas.microsoft.com/office/drawing/2014/main" id="{5570B47A-6D3F-D24D-B231-49978751E626}"/>
                </a:ext>
              </a:extLst>
            </p:cNvPr>
            <p:cNvCxnSpPr>
              <a:cxnSpLocks/>
              <a:stCxn id="143" idx="6"/>
              <a:endCxn id="135" idx="2"/>
            </p:cNvCxnSpPr>
            <p:nvPr/>
          </p:nvCxnSpPr>
          <p:spPr>
            <a:xfrm flipV="1">
              <a:off x="6737995" y="1946247"/>
              <a:ext cx="533033" cy="25818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4" name="Straight Arrow Connector 93">
              <a:extLst>
                <a:ext uri="{FF2B5EF4-FFF2-40B4-BE49-F238E27FC236}">
                  <a16:creationId xmlns:a16="http://schemas.microsoft.com/office/drawing/2014/main" id="{A72F2C25-08D6-7341-8FC1-2DFC7D68776A}"/>
                </a:ext>
              </a:extLst>
            </p:cNvPr>
            <p:cNvCxnSpPr>
              <a:cxnSpLocks/>
              <a:stCxn id="143" idx="6"/>
              <a:endCxn id="137" idx="2"/>
            </p:cNvCxnSpPr>
            <p:nvPr/>
          </p:nvCxnSpPr>
          <p:spPr>
            <a:xfrm>
              <a:off x="6737995" y="2204430"/>
              <a:ext cx="533033" cy="15474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5" name="Straight Arrow Connector 94">
              <a:extLst>
                <a:ext uri="{FF2B5EF4-FFF2-40B4-BE49-F238E27FC236}">
                  <a16:creationId xmlns:a16="http://schemas.microsoft.com/office/drawing/2014/main" id="{D29B7DC1-E5FC-B247-9DD4-23F806A66BDD}"/>
                </a:ext>
              </a:extLst>
            </p:cNvPr>
            <p:cNvCxnSpPr>
              <a:cxnSpLocks/>
              <a:stCxn id="139" idx="6"/>
              <a:endCxn id="141" idx="3"/>
            </p:cNvCxnSpPr>
            <p:nvPr/>
          </p:nvCxnSpPr>
          <p:spPr>
            <a:xfrm flipV="1">
              <a:off x="5889790" y="1452109"/>
              <a:ext cx="579902" cy="11947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96" name="Group 95">
              <a:extLst>
                <a:ext uri="{FF2B5EF4-FFF2-40B4-BE49-F238E27FC236}">
                  <a16:creationId xmlns:a16="http://schemas.microsoft.com/office/drawing/2014/main" id="{25921FE6-5743-6B4B-BE2E-86FE46CEDE55}"/>
                </a:ext>
              </a:extLst>
            </p:cNvPr>
            <p:cNvGrpSpPr/>
            <p:nvPr/>
          </p:nvGrpSpPr>
          <p:grpSpPr>
            <a:xfrm>
              <a:off x="7271028" y="960377"/>
              <a:ext cx="320040" cy="1558816"/>
              <a:chOff x="6223601" y="1757617"/>
              <a:chExt cx="320040" cy="1558816"/>
            </a:xfrm>
          </p:grpSpPr>
          <p:sp>
            <p:nvSpPr>
              <p:cNvPr id="135" name="Oval 134">
                <a:extLst>
                  <a:ext uri="{FF2B5EF4-FFF2-40B4-BE49-F238E27FC236}">
                    <a16:creationId xmlns:a16="http://schemas.microsoft.com/office/drawing/2014/main" id="{CC9CFC03-3C1A-3444-A1C4-12AF6320D9BA}"/>
                  </a:ext>
                </a:extLst>
              </p:cNvPr>
              <p:cNvSpPr/>
              <p:nvPr/>
            </p:nvSpPr>
            <p:spPr>
              <a:xfrm>
                <a:off x="6223601" y="2583467"/>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36" name="Oval 135">
                <a:extLst>
                  <a:ext uri="{FF2B5EF4-FFF2-40B4-BE49-F238E27FC236}">
                    <a16:creationId xmlns:a16="http://schemas.microsoft.com/office/drawing/2014/main" id="{8F6632C4-B727-374A-B632-CC7B0A89A826}"/>
                  </a:ext>
                </a:extLst>
              </p:cNvPr>
              <p:cNvSpPr/>
              <p:nvPr/>
            </p:nvSpPr>
            <p:spPr>
              <a:xfrm>
                <a:off x="6223601" y="2170542"/>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37" name="Oval 136">
                <a:extLst>
                  <a:ext uri="{FF2B5EF4-FFF2-40B4-BE49-F238E27FC236}">
                    <a16:creationId xmlns:a16="http://schemas.microsoft.com/office/drawing/2014/main" id="{C31922E5-A2A2-0746-9F91-2156FFD5C6AC}"/>
                  </a:ext>
                </a:extLst>
              </p:cNvPr>
              <p:cNvSpPr/>
              <p:nvPr/>
            </p:nvSpPr>
            <p:spPr>
              <a:xfrm>
                <a:off x="6223601" y="2996393"/>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38" name="Oval 137">
                <a:extLst>
                  <a:ext uri="{FF2B5EF4-FFF2-40B4-BE49-F238E27FC236}">
                    <a16:creationId xmlns:a16="http://schemas.microsoft.com/office/drawing/2014/main" id="{B3806DD2-97E7-0641-B7C3-7B79107C02A3}"/>
                  </a:ext>
                </a:extLst>
              </p:cNvPr>
              <p:cNvSpPr/>
              <p:nvPr/>
            </p:nvSpPr>
            <p:spPr>
              <a:xfrm>
                <a:off x="6223601" y="1757617"/>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grpSp>
          <p:nvGrpSpPr>
            <p:cNvPr id="97" name="Group 96">
              <a:extLst>
                <a:ext uri="{FF2B5EF4-FFF2-40B4-BE49-F238E27FC236}">
                  <a16:creationId xmlns:a16="http://schemas.microsoft.com/office/drawing/2014/main" id="{DC5ADFB1-5EB8-1D43-8873-2A4E56D7C746}"/>
                </a:ext>
              </a:extLst>
            </p:cNvPr>
            <p:cNvGrpSpPr/>
            <p:nvPr/>
          </p:nvGrpSpPr>
          <p:grpSpPr>
            <a:xfrm>
              <a:off x="8119233" y="713680"/>
              <a:ext cx="320040" cy="1932121"/>
              <a:chOff x="6895336" y="1510920"/>
              <a:chExt cx="320040" cy="1932121"/>
            </a:xfrm>
          </p:grpSpPr>
          <p:sp>
            <p:nvSpPr>
              <p:cNvPr id="130" name="Oval 129">
                <a:extLst>
                  <a:ext uri="{FF2B5EF4-FFF2-40B4-BE49-F238E27FC236}">
                    <a16:creationId xmlns:a16="http://schemas.microsoft.com/office/drawing/2014/main" id="{92E83E8F-3596-454C-9DC4-5426DE4F2945}"/>
                  </a:ext>
                </a:extLst>
              </p:cNvPr>
              <p:cNvSpPr/>
              <p:nvPr/>
            </p:nvSpPr>
            <p:spPr>
              <a:xfrm>
                <a:off x="6895336" y="271998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31" name="Oval 130">
                <a:extLst>
                  <a:ext uri="{FF2B5EF4-FFF2-40B4-BE49-F238E27FC236}">
                    <a16:creationId xmlns:a16="http://schemas.microsoft.com/office/drawing/2014/main" id="{A47F0424-27F5-514D-B4BF-F653527CE0A0}"/>
                  </a:ext>
                </a:extLst>
              </p:cNvPr>
              <p:cNvSpPr/>
              <p:nvPr/>
            </p:nvSpPr>
            <p:spPr>
              <a:xfrm>
                <a:off x="6895336" y="231696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32" name="Oval 131">
                <a:extLst>
                  <a:ext uri="{FF2B5EF4-FFF2-40B4-BE49-F238E27FC236}">
                    <a16:creationId xmlns:a16="http://schemas.microsoft.com/office/drawing/2014/main" id="{FFF7F6E7-D177-2542-8984-5D776ED00300}"/>
                  </a:ext>
                </a:extLst>
              </p:cNvPr>
              <p:cNvSpPr/>
              <p:nvPr/>
            </p:nvSpPr>
            <p:spPr>
              <a:xfrm>
                <a:off x="6895336" y="3123001"/>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33" name="Oval 132">
                <a:extLst>
                  <a:ext uri="{FF2B5EF4-FFF2-40B4-BE49-F238E27FC236}">
                    <a16:creationId xmlns:a16="http://schemas.microsoft.com/office/drawing/2014/main" id="{3B136D64-A13C-C943-908A-24DDF5747835}"/>
                  </a:ext>
                </a:extLst>
              </p:cNvPr>
              <p:cNvSpPr/>
              <p:nvPr/>
            </p:nvSpPr>
            <p:spPr>
              <a:xfrm>
                <a:off x="6895336" y="191394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34" name="Oval 133">
                <a:extLst>
                  <a:ext uri="{FF2B5EF4-FFF2-40B4-BE49-F238E27FC236}">
                    <a16:creationId xmlns:a16="http://schemas.microsoft.com/office/drawing/2014/main" id="{6D639C93-FB56-234C-B61B-D3EE5C26FB77}"/>
                  </a:ext>
                </a:extLst>
              </p:cNvPr>
              <p:cNvSpPr/>
              <p:nvPr/>
            </p:nvSpPr>
            <p:spPr>
              <a:xfrm>
                <a:off x="6895336" y="151092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cxnSp>
          <p:nvCxnSpPr>
            <p:cNvPr id="98" name="Straight Arrow Connector 97">
              <a:extLst>
                <a:ext uri="{FF2B5EF4-FFF2-40B4-BE49-F238E27FC236}">
                  <a16:creationId xmlns:a16="http://schemas.microsoft.com/office/drawing/2014/main" id="{1260EE5E-84DA-2D4F-BC80-10A8525EA83C}"/>
                </a:ext>
              </a:extLst>
            </p:cNvPr>
            <p:cNvCxnSpPr>
              <a:cxnSpLocks/>
              <a:stCxn id="141" idx="6"/>
              <a:endCxn id="136" idx="2"/>
            </p:cNvCxnSpPr>
            <p:nvPr/>
          </p:nvCxnSpPr>
          <p:spPr>
            <a:xfrm>
              <a:off x="6742863" y="1338958"/>
              <a:ext cx="528165" cy="194364"/>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9" name="Straight Arrow Connector 98">
              <a:extLst>
                <a:ext uri="{FF2B5EF4-FFF2-40B4-BE49-F238E27FC236}">
                  <a16:creationId xmlns:a16="http://schemas.microsoft.com/office/drawing/2014/main" id="{50CC81FF-D200-D14E-9019-683681BAB428}"/>
                </a:ext>
              </a:extLst>
            </p:cNvPr>
            <p:cNvCxnSpPr>
              <a:cxnSpLocks/>
              <a:stCxn id="141" idx="6"/>
              <a:endCxn id="138" idx="2"/>
            </p:cNvCxnSpPr>
            <p:nvPr/>
          </p:nvCxnSpPr>
          <p:spPr>
            <a:xfrm flipV="1">
              <a:off x="6742863" y="1120397"/>
              <a:ext cx="528165" cy="218561"/>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0" name="Straight Arrow Connector 99">
              <a:extLst>
                <a:ext uri="{FF2B5EF4-FFF2-40B4-BE49-F238E27FC236}">
                  <a16:creationId xmlns:a16="http://schemas.microsoft.com/office/drawing/2014/main" id="{C6DB3178-38B4-F64F-B332-6CC06C91ADA1}"/>
                </a:ext>
              </a:extLst>
            </p:cNvPr>
            <p:cNvCxnSpPr>
              <a:cxnSpLocks/>
              <a:stCxn id="138" idx="6"/>
              <a:endCxn id="134" idx="2"/>
            </p:cNvCxnSpPr>
            <p:nvPr/>
          </p:nvCxnSpPr>
          <p:spPr>
            <a:xfrm flipV="1">
              <a:off x="7591068" y="873700"/>
              <a:ext cx="528165" cy="246697"/>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1" name="Straight Arrow Connector 100">
              <a:extLst>
                <a:ext uri="{FF2B5EF4-FFF2-40B4-BE49-F238E27FC236}">
                  <a16:creationId xmlns:a16="http://schemas.microsoft.com/office/drawing/2014/main" id="{4FBA25BA-CA75-E84A-AD93-94B12ABD46AE}"/>
                </a:ext>
              </a:extLst>
            </p:cNvPr>
            <p:cNvCxnSpPr>
              <a:cxnSpLocks/>
              <a:stCxn id="138" idx="6"/>
              <a:endCxn id="133" idx="2"/>
            </p:cNvCxnSpPr>
            <p:nvPr/>
          </p:nvCxnSpPr>
          <p:spPr>
            <a:xfrm>
              <a:off x="7591068" y="1120397"/>
              <a:ext cx="528165" cy="15632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2" name="Straight Arrow Connector 101">
              <a:extLst>
                <a:ext uri="{FF2B5EF4-FFF2-40B4-BE49-F238E27FC236}">
                  <a16:creationId xmlns:a16="http://schemas.microsoft.com/office/drawing/2014/main" id="{0A57A0DB-D0A1-B84E-894C-9B472108DB40}"/>
                </a:ext>
              </a:extLst>
            </p:cNvPr>
            <p:cNvCxnSpPr>
              <a:cxnSpLocks/>
              <a:stCxn id="136" idx="6"/>
              <a:endCxn id="133" idx="2"/>
            </p:cNvCxnSpPr>
            <p:nvPr/>
          </p:nvCxnSpPr>
          <p:spPr>
            <a:xfrm flipV="1">
              <a:off x="7591068" y="1276720"/>
              <a:ext cx="528165" cy="25660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3" name="Straight Arrow Connector 102">
              <a:extLst>
                <a:ext uri="{FF2B5EF4-FFF2-40B4-BE49-F238E27FC236}">
                  <a16:creationId xmlns:a16="http://schemas.microsoft.com/office/drawing/2014/main" id="{61BEF943-C712-104C-968B-BEDAB204E0D8}"/>
                </a:ext>
              </a:extLst>
            </p:cNvPr>
            <p:cNvCxnSpPr>
              <a:cxnSpLocks/>
              <a:stCxn id="136" idx="6"/>
              <a:endCxn id="131" idx="2"/>
            </p:cNvCxnSpPr>
            <p:nvPr/>
          </p:nvCxnSpPr>
          <p:spPr>
            <a:xfrm>
              <a:off x="7591068" y="1533322"/>
              <a:ext cx="528165" cy="14641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4" name="Straight Arrow Connector 103">
              <a:extLst>
                <a:ext uri="{FF2B5EF4-FFF2-40B4-BE49-F238E27FC236}">
                  <a16:creationId xmlns:a16="http://schemas.microsoft.com/office/drawing/2014/main" id="{5C0F7614-3431-A748-8369-DC30B09FBF65}"/>
                </a:ext>
              </a:extLst>
            </p:cNvPr>
            <p:cNvCxnSpPr>
              <a:cxnSpLocks/>
              <a:stCxn id="135" idx="6"/>
              <a:endCxn id="131" idx="2"/>
            </p:cNvCxnSpPr>
            <p:nvPr/>
          </p:nvCxnSpPr>
          <p:spPr>
            <a:xfrm flipV="1">
              <a:off x="7591068" y="1679740"/>
              <a:ext cx="528165" cy="266507"/>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5" name="Straight Arrow Connector 104">
              <a:extLst>
                <a:ext uri="{FF2B5EF4-FFF2-40B4-BE49-F238E27FC236}">
                  <a16:creationId xmlns:a16="http://schemas.microsoft.com/office/drawing/2014/main" id="{1186572B-1900-DA4E-85FB-3F0D921233F1}"/>
                </a:ext>
              </a:extLst>
            </p:cNvPr>
            <p:cNvCxnSpPr>
              <a:cxnSpLocks/>
              <a:stCxn id="135" idx="6"/>
              <a:endCxn id="130" idx="2"/>
            </p:cNvCxnSpPr>
            <p:nvPr/>
          </p:nvCxnSpPr>
          <p:spPr>
            <a:xfrm>
              <a:off x="7591068" y="1946247"/>
              <a:ext cx="528165" cy="13651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6" name="Straight Arrow Connector 105">
              <a:extLst>
                <a:ext uri="{FF2B5EF4-FFF2-40B4-BE49-F238E27FC236}">
                  <a16:creationId xmlns:a16="http://schemas.microsoft.com/office/drawing/2014/main" id="{C98C647F-9542-B148-9E30-FD5D9FC1D4AC}"/>
                </a:ext>
              </a:extLst>
            </p:cNvPr>
            <p:cNvCxnSpPr>
              <a:cxnSpLocks/>
              <a:stCxn id="137" idx="6"/>
              <a:endCxn id="130" idx="2"/>
            </p:cNvCxnSpPr>
            <p:nvPr/>
          </p:nvCxnSpPr>
          <p:spPr>
            <a:xfrm flipV="1">
              <a:off x="7591068" y="2082760"/>
              <a:ext cx="528165" cy="27641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7" name="Straight Arrow Connector 106">
              <a:extLst>
                <a:ext uri="{FF2B5EF4-FFF2-40B4-BE49-F238E27FC236}">
                  <a16:creationId xmlns:a16="http://schemas.microsoft.com/office/drawing/2014/main" id="{2B33A81E-B15F-9D43-9553-BA76F9CAD029}"/>
                </a:ext>
              </a:extLst>
            </p:cNvPr>
            <p:cNvCxnSpPr>
              <a:cxnSpLocks/>
              <a:stCxn id="137" idx="6"/>
              <a:endCxn id="132" idx="2"/>
            </p:cNvCxnSpPr>
            <p:nvPr/>
          </p:nvCxnSpPr>
          <p:spPr>
            <a:xfrm>
              <a:off x="7591068" y="2359173"/>
              <a:ext cx="528165" cy="12660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08" name="TextBox 107">
              <a:extLst>
                <a:ext uri="{FF2B5EF4-FFF2-40B4-BE49-F238E27FC236}">
                  <a16:creationId xmlns:a16="http://schemas.microsoft.com/office/drawing/2014/main" id="{0205AA9C-2A34-0F41-94A6-6FF8E63C5ECE}"/>
                </a:ext>
              </a:extLst>
            </p:cNvPr>
            <p:cNvSpPr txBox="1"/>
            <p:nvPr/>
          </p:nvSpPr>
          <p:spPr>
            <a:xfrm>
              <a:off x="6363610" y="1624264"/>
              <a:ext cx="457200" cy="307777"/>
            </a:xfrm>
            <a:prstGeom prst="rect">
              <a:avLst/>
            </a:prstGeom>
            <a:noFill/>
          </p:spPr>
          <p:txBody>
            <a:bodyPr wrap="square" rtlCol="0">
              <a:spAutoFit/>
            </a:bodyPr>
            <a:lstStyle/>
            <a:p>
              <a:pPr algn="ctr"/>
              <a:r>
                <a:rPr lang="en-US" sz="1400" dirty="0"/>
                <a:t>B</a:t>
              </a:r>
              <a:r>
                <a:rPr lang="en-US" sz="1400" baseline="-25000" dirty="0"/>
                <a:t>2</a:t>
              </a:r>
              <a:endParaRPr lang="en-US" sz="1400" dirty="0"/>
            </a:p>
          </p:txBody>
        </p:sp>
        <p:sp>
          <p:nvSpPr>
            <p:cNvPr id="109" name="TextBox 108">
              <a:extLst>
                <a:ext uri="{FF2B5EF4-FFF2-40B4-BE49-F238E27FC236}">
                  <a16:creationId xmlns:a16="http://schemas.microsoft.com/office/drawing/2014/main" id="{2A91A501-BFCB-EE4C-85F7-74EF055A9628}"/>
                </a:ext>
              </a:extLst>
            </p:cNvPr>
            <p:cNvSpPr txBox="1"/>
            <p:nvPr/>
          </p:nvSpPr>
          <p:spPr>
            <a:xfrm>
              <a:off x="6386991" y="2044272"/>
              <a:ext cx="457200" cy="307777"/>
            </a:xfrm>
            <a:prstGeom prst="rect">
              <a:avLst/>
            </a:prstGeom>
            <a:noFill/>
          </p:spPr>
          <p:txBody>
            <a:bodyPr wrap="square" rtlCol="0">
              <a:spAutoFit/>
            </a:bodyPr>
            <a:lstStyle/>
            <a:p>
              <a:pPr algn="ctr"/>
              <a:r>
                <a:rPr lang="en-US" sz="1400" dirty="0"/>
                <a:t>B</a:t>
              </a:r>
              <a:r>
                <a:rPr lang="en-US" sz="1400" baseline="-25000" dirty="0"/>
                <a:t>3</a:t>
              </a:r>
              <a:endParaRPr lang="en-US" sz="1400" dirty="0"/>
            </a:p>
          </p:txBody>
        </p:sp>
        <p:sp>
          <p:nvSpPr>
            <p:cNvPr id="119" name="TextBox 118">
              <a:extLst>
                <a:ext uri="{FF2B5EF4-FFF2-40B4-BE49-F238E27FC236}">
                  <a16:creationId xmlns:a16="http://schemas.microsoft.com/office/drawing/2014/main" id="{EB44A394-C67F-5146-B3C9-26061AC5CD87}"/>
                </a:ext>
              </a:extLst>
            </p:cNvPr>
            <p:cNvSpPr txBox="1"/>
            <p:nvPr/>
          </p:nvSpPr>
          <p:spPr>
            <a:xfrm>
              <a:off x="5515228" y="1414089"/>
              <a:ext cx="457200" cy="307777"/>
            </a:xfrm>
            <a:prstGeom prst="rect">
              <a:avLst/>
            </a:prstGeom>
            <a:noFill/>
          </p:spPr>
          <p:txBody>
            <a:bodyPr wrap="square" rtlCol="0">
              <a:spAutoFit/>
            </a:bodyPr>
            <a:lstStyle/>
            <a:p>
              <a:pPr algn="ctr"/>
              <a:r>
                <a:rPr lang="en-US" sz="1400" dirty="0"/>
                <a:t>A</a:t>
              </a:r>
              <a:r>
                <a:rPr lang="en-US" sz="1400" baseline="-25000" dirty="0"/>
                <a:t>1</a:t>
              </a:r>
              <a:endParaRPr lang="en-US" sz="1400" dirty="0"/>
            </a:p>
          </p:txBody>
        </p:sp>
        <p:sp>
          <p:nvSpPr>
            <p:cNvPr id="120" name="TextBox 119">
              <a:extLst>
                <a:ext uri="{FF2B5EF4-FFF2-40B4-BE49-F238E27FC236}">
                  <a16:creationId xmlns:a16="http://schemas.microsoft.com/office/drawing/2014/main" id="{5A0CEC62-DFCB-E54A-B279-885CBF0EDE62}"/>
                </a:ext>
              </a:extLst>
            </p:cNvPr>
            <p:cNvSpPr txBox="1"/>
            <p:nvPr/>
          </p:nvSpPr>
          <p:spPr>
            <a:xfrm>
              <a:off x="5512308" y="1917724"/>
              <a:ext cx="457200" cy="307777"/>
            </a:xfrm>
            <a:prstGeom prst="rect">
              <a:avLst/>
            </a:prstGeom>
            <a:noFill/>
          </p:spPr>
          <p:txBody>
            <a:bodyPr wrap="square" rtlCol="0">
              <a:spAutoFit/>
            </a:bodyPr>
            <a:lstStyle/>
            <a:p>
              <a:pPr algn="ctr"/>
              <a:r>
                <a:rPr lang="en-US" sz="1400" dirty="0"/>
                <a:t>A</a:t>
              </a:r>
              <a:r>
                <a:rPr lang="en-US" sz="1400" baseline="-25000" dirty="0"/>
                <a:t>2</a:t>
              </a:r>
              <a:endParaRPr lang="en-US" sz="1400" dirty="0"/>
            </a:p>
          </p:txBody>
        </p:sp>
        <p:sp>
          <p:nvSpPr>
            <p:cNvPr id="121" name="TextBox 120">
              <a:extLst>
                <a:ext uri="{FF2B5EF4-FFF2-40B4-BE49-F238E27FC236}">
                  <a16:creationId xmlns:a16="http://schemas.microsoft.com/office/drawing/2014/main" id="{280E3DB5-17D6-BD4D-96D1-DBC0B55A8EE4}"/>
                </a:ext>
              </a:extLst>
            </p:cNvPr>
            <p:cNvSpPr txBox="1"/>
            <p:nvPr/>
          </p:nvSpPr>
          <p:spPr>
            <a:xfrm>
              <a:off x="7218413" y="948650"/>
              <a:ext cx="457200" cy="307777"/>
            </a:xfrm>
            <a:prstGeom prst="rect">
              <a:avLst/>
            </a:prstGeom>
            <a:noFill/>
          </p:spPr>
          <p:txBody>
            <a:bodyPr wrap="square" rtlCol="0">
              <a:spAutoFit/>
            </a:bodyPr>
            <a:lstStyle/>
            <a:p>
              <a:pPr algn="ctr"/>
              <a:r>
                <a:rPr lang="en-US" sz="1400" dirty="0"/>
                <a:t>C</a:t>
              </a:r>
              <a:r>
                <a:rPr lang="en-US" sz="1400" baseline="-25000" dirty="0"/>
                <a:t>1</a:t>
              </a:r>
              <a:endParaRPr lang="en-US" sz="1400" dirty="0"/>
            </a:p>
          </p:txBody>
        </p:sp>
        <p:sp>
          <p:nvSpPr>
            <p:cNvPr id="122" name="TextBox 121">
              <a:extLst>
                <a:ext uri="{FF2B5EF4-FFF2-40B4-BE49-F238E27FC236}">
                  <a16:creationId xmlns:a16="http://schemas.microsoft.com/office/drawing/2014/main" id="{A059C911-2805-534B-AFB0-9E388DFC6DBE}"/>
                </a:ext>
              </a:extLst>
            </p:cNvPr>
            <p:cNvSpPr txBox="1"/>
            <p:nvPr/>
          </p:nvSpPr>
          <p:spPr>
            <a:xfrm>
              <a:off x="7216496" y="1366946"/>
              <a:ext cx="457200" cy="307777"/>
            </a:xfrm>
            <a:prstGeom prst="rect">
              <a:avLst/>
            </a:prstGeom>
            <a:noFill/>
          </p:spPr>
          <p:txBody>
            <a:bodyPr wrap="square" rtlCol="0">
              <a:spAutoFit/>
            </a:bodyPr>
            <a:lstStyle/>
            <a:p>
              <a:pPr algn="ctr"/>
              <a:r>
                <a:rPr lang="en-US" sz="1400" dirty="0"/>
                <a:t>C</a:t>
              </a:r>
              <a:r>
                <a:rPr lang="en-US" sz="1400" baseline="-25000" dirty="0"/>
                <a:t>2</a:t>
              </a:r>
              <a:endParaRPr lang="en-US" sz="1400" dirty="0"/>
            </a:p>
          </p:txBody>
        </p:sp>
        <p:sp>
          <p:nvSpPr>
            <p:cNvPr id="123" name="TextBox 122">
              <a:extLst>
                <a:ext uri="{FF2B5EF4-FFF2-40B4-BE49-F238E27FC236}">
                  <a16:creationId xmlns:a16="http://schemas.microsoft.com/office/drawing/2014/main" id="{E91E7551-BBE9-EF47-99E5-0485E13477AC}"/>
                </a:ext>
              </a:extLst>
            </p:cNvPr>
            <p:cNvSpPr txBox="1"/>
            <p:nvPr/>
          </p:nvSpPr>
          <p:spPr>
            <a:xfrm>
              <a:off x="7200040" y="1773305"/>
              <a:ext cx="457200" cy="307777"/>
            </a:xfrm>
            <a:prstGeom prst="rect">
              <a:avLst/>
            </a:prstGeom>
            <a:noFill/>
          </p:spPr>
          <p:txBody>
            <a:bodyPr wrap="square" rtlCol="0">
              <a:spAutoFit/>
            </a:bodyPr>
            <a:lstStyle/>
            <a:p>
              <a:pPr algn="ctr"/>
              <a:r>
                <a:rPr lang="en-US" sz="1400" dirty="0"/>
                <a:t>C</a:t>
              </a:r>
              <a:r>
                <a:rPr lang="en-US" sz="1400" baseline="-25000" dirty="0"/>
                <a:t>3</a:t>
              </a:r>
              <a:endParaRPr lang="en-US" sz="1400" dirty="0"/>
            </a:p>
          </p:txBody>
        </p:sp>
        <p:sp>
          <p:nvSpPr>
            <p:cNvPr id="124" name="TextBox 123">
              <a:extLst>
                <a:ext uri="{FF2B5EF4-FFF2-40B4-BE49-F238E27FC236}">
                  <a16:creationId xmlns:a16="http://schemas.microsoft.com/office/drawing/2014/main" id="{B402A5CA-A272-6C43-A19E-BBC4D23A7357}"/>
                </a:ext>
              </a:extLst>
            </p:cNvPr>
            <p:cNvSpPr txBox="1"/>
            <p:nvPr/>
          </p:nvSpPr>
          <p:spPr>
            <a:xfrm>
              <a:off x="7215502" y="2221175"/>
              <a:ext cx="457200" cy="307777"/>
            </a:xfrm>
            <a:prstGeom prst="rect">
              <a:avLst/>
            </a:prstGeom>
            <a:noFill/>
          </p:spPr>
          <p:txBody>
            <a:bodyPr wrap="square" rtlCol="0">
              <a:spAutoFit/>
            </a:bodyPr>
            <a:lstStyle/>
            <a:p>
              <a:pPr algn="ctr"/>
              <a:r>
                <a:rPr lang="en-US" sz="1400" dirty="0"/>
                <a:t>C</a:t>
              </a:r>
              <a:r>
                <a:rPr lang="en-US" sz="1400" baseline="-25000" dirty="0"/>
                <a:t>4</a:t>
              </a:r>
              <a:endParaRPr lang="en-US" sz="1400" dirty="0"/>
            </a:p>
          </p:txBody>
        </p:sp>
        <p:sp>
          <p:nvSpPr>
            <p:cNvPr id="125" name="TextBox 124">
              <a:extLst>
                <a:ext uri="{FF2B5EF4-FFF2-40B4-BE49-F238E27FC236}">
                  <a16:creationId xmlns:a16="http://schemas.microsoft.com/office/drawing/2014/main" id="{0CC05FB3-4EFA-9C4A-B0F6-D8B34611A3ED}"/>
                </a:ext>
              </a:extLst>
            </p:cNvPr>
            <p:cNvSpPr txBox="1"/>
            <p:nvPr/>
          </p:nvSpPr>
          <p:spPr>
            <a:xfrm>
              <a:off x="8058083" y="707660"/>
              <a:ext cx="457200" cy="307777"/>
            </a:xfrm>
            <a:prstGeom prst="rect">
              <a:avLst/>
            </a:prstGeom>
            <a:noFill/>
          </p:spPr>
          <p:txBody>
            <a:bodyPr wrap="square" rtlCol="0">
              <a:spAutoFit/>
            </a:bodyPr>
            <a:lstStyle/>
            <a:p>
              <a:pPr algn="ctr"/>
              <a:r>
                <a:rPr lang="en-US" sz="1400" dirty="0"/>
                <a:t>D</a:t>
              </a:r>
              <a:r>
                <a:rPr lang="en-US" sz="1400" baseline="-25000" dirty="0"/>
                <a:t>1</a:t>
              </a:r>
              <a:endParaRPr lang="en-US" sz="1400" dirty="0"/>
            </a:p>
          </p:txBody>
        </p:sp>
        <p:sp>
          <p:nvSpPr>
            <p:cNvPr id="126" name="TextBox 125">
              <a:extLst>
                <a:ext uri="{FF2B5EF4-FFF2-40B4-BE49-F238E27FC236}">
                  <a16:creationId xmlns:a16="http://schemas.microsoft.com/office/drawing/2014/main" id="{39C0A45E-00E7-F346-85D7-2D3F1B4FAE37}"/>
                </a:ext>
              </a:extLst>
            </p:cNvPr>
            <p:cNvSpPr txBox="1"/>
            <p:nvPr/>
          </p:nvSpPr>
          <p:spPr>
            <a:xfrm>
              <a:off x="8071909" y="1113147"/>
              <a:ext cx="457200" cy="307777"/>
            </a:xfrm>
            <a:prstGeom prst="rect">
              <a:avLst/>
            </a:prstGeom>
            <a:noFill/>
          </p:spPr>
          <p:txBody>
            <a:bodyPr wrap="square" rtlCol="0">
              <a:spAutoFit/>
            </a:bodyPr>
            <a:lstStyle/>
            <a:p>
              <a:pPr algn="ctr"/>
              <a:r>
                <a:rPr lang="en-US" sz="1400" dirty="0"/>
                <a:t>D</a:t>
              </a:r>
              <a:r>
                <a:rPr lang="en-US" sz="1400" baseline="-25000" dirty="0"/>
                <a:t>2</a:t>
              </a:r>
              <a:endParaRPr lang="en-US" sz="1400" dirty="0"/>
            </a:p>
          </p:txBody>
        </p:sp>
        <p:sp>
          <p:nvSpPr>
            <p:cNvPr id="127" name="TextBox 126">
              <a:extLst>
                <a:ext uri="{FF2B5EF4-FFF2-40B4-BE49-F238E27FC236}">
                  <a16:creationId xmlns:a16="http://schemas.microsoft.com/office/drawing/2014/main" id="{E44C75B4-6DA2-F34F-98E8-23FD59B37A0B}"/>
                </a:ext>
              </a:extLst>
            </p:cNvPr>
            <p:cNvSpPr txBox="1"/>
            <p:nvPr/>
          </p:nvSpPr>
          <p:spPr>
            <a:xfrm>
              <a:off x="8084077" y="1532925"/>
              <a:ext cx="457200" cy="307777"/>
            </a:xfrm>
            <a:prstGeom prst="rect">
              <a:avLst/>
            </a:prstGeom>
            <a:noFill/>
          </p:spPr>
          <p:txBody>
            <a:bodyPr wrap="square" rtlCol="0">
              <a:spAutoFit/>
            </a:bodyPr>
            <a:lstStyle/>
            <a:p>
              <a:pPr algn="ctr"/>
              <a:r>
                <a:rPr lang="en-US" sz="1400" dirty="0"/>
                <a:t>D</a:t>
              </a:r>
              <a:r>
                <a:rPr lang="en-US" sz="1400" baseline="-25000" dirty="0"/>
                <a:t>3</a:t>
              </a:r>
              <a:endParaRPr lang="en-US" sz="1400" dirty="0"/>
            </a:p>
          </p:txBody>
        </p:sp>
        <p:sp>
          <p:nvSpPr>
            <p:cNvPr id="128" name="TextBox 127">
              <a:extLst>
                <a:ext uri="{FF2B5EF4-FFF2-40B4-BE49-F238E27FC236}">
                  <a16:creationId xmlns:a16="http://schemas.microsoft.com/office/drawing/2014/main" id="{622A9D1D-EB21-AB4B-A5E3-1700D73C63E3}"/>
                </a:ext>
              </a:extLst>
            </p:cNvPr>
            <p:cNvSpPr txBox="1"/>
            <p:nvPr/>
          </p:nvSpPr>
          <p:spPr>
            <a:xfrm>
              <a:off x="8055628" y="1925986"/>
              <a:ext cx="457200" cy="307777"/>
            </a:xfrm>
            <a:prstGeom prst="rect">
              <a:avLst/>
            </a:prstGeom>
            <a:noFill/>
          </p:spPr>
          <p:txBody>
            <a:bodyPr wrap="square" rtlCol="0">
              <a:spAutoFit/>
            </a:bodyPr>
            <a:lstStyle/>
            <a:p>
              <a:pPr algn="ctr"/>
              <a:r>
                <a:rPr lang="en-US" sz="1400" dirty="0"/>
                <a:t>D</a:t>
              </a:r>
              <a:r>
                <a:rPr lang="en-US" sz="1400" baseline="-25000" dirty="0"/>
                <a:t>4</a:t>
              </a:r>
              <a:endParaRPr lang="en-US" sz="1400" dirty="0"/>
            </a:p>
          </p:txBody>
        </p:sp>
        <p:sp>
          <p:nvSpPr>
            <p:cNvPr id="129" name="TextBox 128">
              <a:extLst>
                <a:ext uri="{FF2B5EF4-FFF2-40B4-BE49-F238E27FC236}">
                  <a16:creationId xmlns:a16="http://schemas.microsoft.com/office/drawing/2014/main" id="{0812D2A5-163B-F94F-92B8-448194B0E59C}"/>
                </a:ext>
              </a:extLst>
            </p:cNvPr>
            <p:cNvSpPr txBox="1"/>
            <p:nvPr/>
          </p:nvSpPr>
          <p:spPr>
            <a:xfrm>
              <a:off x="8066329" y="2316744"/>
              <a:ext cx="457200" cy="307777"/>
            </a:xfrm>
            <a:prstGeom prst="rect">
              <a:avLst/>
            </a:prstGeom>
            <a:noFill/>
          </p:spPr>
          <p:txBody>
            <a:bodyPr wrap="square" rtlCol="0">
              <a:spAutoFit/>
            </a:bodyPr>
            <a:lstStyle/>
            <a:p>
              <a:pPr algn="ctr"/>
              <a:r>
                <a:rPr lang="en-US" sz="1400" dirty="0"/>
                <a:t>D</a:t>
              </a:r>
              <a:r>
                <a:rPr lang="en-US" sz="1400" baseline="-25000" dirty="0"/>
                <a:t>5</a:t>
              </a:r>
              <a:endParaRPr lang="en-US" sz="1400" dirty="0"/>
            </a:p>
          </p:txBody>
        </p:sp>
      </p:grpSp>
    </p:spTree>
    <p:custDataLst>
      <p:tags r:id="rId1"/>
    </p:custDataLst>
    <p:extLst>
      <p:ext uri="{BB962C8B-B14F-4D97-AF65-F5344CB8AC3E}">
        <p14:creationId xmlns:p14="http://schemas.microsoft.com/office/powerpoint/2010/main" val="112217795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61">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3504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a:xfrm>
            <a:off x="7003891" y="6521445"/>
            <a:ext cx="2133600" cy="365125"/>
          </a:xfrm>
        </p:spPr>
        <p:txBody>
          <a:bodyPr/>
          <a:lstStyle/>
          <a:p>
            <a:fld id="{65CC13EC-677E-384F-B278-2939878C589F}" type="slidenum">
              <a:rPr lang="en-US" smtClean="0"/>
              <a:t>43</a:t>
            </a:fld>
            <a:endParaRPr lang="en-US" dirty="0"/>
          </a:p>
        </p:txBody>
      </p:sp>
      <p:sp>
        <p:nvSpPr>
          <p:cNvPr id="16" name="TextBox 15">
            <a:extLst>
              <a:ext uri="{FF2B5EF4-FFF2-40B4-BE49-F238E27FC236}">
                <a16:creationId xmlns:a16="http://schemas.microsoft.com/office/drawing/2014/main" id="{70B28615-162E-0446-97BA-6A74199ED555}"/>
              </a:ext>
            </a:extLst>
          </p:cNvPr>
          <p:cNvSpPr txBox="1"/>
          <p:nvPr/>
        </p:nvSpPr>
        <p:spPr>
          <a:xfrm>
            <a:off x="-4024" y="-10993"/>
            <a:ext cx="8689482" cy="523220"/>
          </a:xfrm>
          <a:prstGeom prst="rect">
            <a:avLst/>
          </a:prstGeom>
          <a:noFill/>
        </p:spPr>
        <p:txBody>
          <a:bodyPr wrap="square" rtlCol="0">
            <a:spAutoFit/>
          </a:bodyPr>
          <a:lstStyle/>
          <a:p>
            <a:pPr marL="274320" indent="-457200"/>
            <a:r>
              <a:rPr lang="en-US" sz="2800" kern="0" dirty="0">
                <a:latin typeface="Arial"/>
                <a:cs typeface="Arial"/>
              </a:rPr>
              <a:t>D-Representations [</a:t>
            </a:r>
            <a:r>
              <a:rPr lang="en-US" sz="2800" kern="0" dirty="0" err="1">
                <a:latin typeface="Arial"/>
                <a:cs typeface="Arial"/>
              </a:rPr>
              <a:t>Olteanu</a:t>
            </a:r>
            <a:r>
              <a:rPr lang="en-US" sz="2800" kern="0" dirty="0">
                <a:latin typeface="Arial"/>
                <a:cs typeface="Arial"/>
              </a:rPr>
              <a:t> et al., TODS 2016]</a:t>
            </a:r>
            <a:endParaRPr lang="en-US" sz="2800" dirty="0">
              <a:latin typeface="Arial" panose="020B0604020202020204" pitchFamily="34" charset="0"/>
              <a:cs typeface="Arial" panose="020B0604020202020204" pitchFamily="34" charset="0"/>
            </a:endParaRPr>
          </a:p>
        </p:txBody>
      </p:sp>
      <p:sp>
        <p:nvSpPr>
          <p:cNvPr id="83" name="Rectangle 82">
            <a:extLst>
              <a:ext uri="{FF2B5EF4-FFF2-40B4-BE49-F238E27FC236}">
                <a16:creationId xmlns:a16="http://schemas.microsoft.com/office/drawing/2014/main" id="{4FEFC380-EC50-4C4E-A978-C3CFA00AC282}"/>
              </a:ext>
            </a:extLst>
          </p:cNvPr>
          <p:cNvSpPr/>
          <p:nvPr/>
        </p:nvSpPr>
        <p:spPr>
          <a:xfrm>
            <a:off x="4825791" y="2622093"/>
            <a:ext cx="2346956" cy="456472"/>
          </a:xfrm>
          <a:prstGeom prst="rect">
            <a:avLst/>
          </a:prstGeom>
        </p:spPr>
        <p:txBody>
          <a:bodyPr wrap="square">
            <a:spAutoFit/>
          </a:bodyPr>
          <a:lstStyle/>
          <a:p>
            <a:pPr algn="ctr">
              <a:lnSpc>
                <a:spcPct val="150000"/>
              </a:lnSpc>
            </a:pPr>
            <a:r>
              <a:rPr lang="en-US" kern="0" dirty="0">
                <a:solidFill>
                  <a:srgbClr val="0000CC"/>
                </a:solidFill>
                <a:latin typeface="Arial"/>
                <a:cs typeface="Arial"/>
              </a:rPr>
              <a:t>D-Representation</a:t>
            </a:r>
          </a:p>
        </p:txBody>
      </p:sp>
      <p:graphicFrame>
        <p:nvGraphicFramePr>
          <p:cNvPr id="20" name="Table 5">
            <a:extLst>
              <a:ext uri="{FF2B5EF4-FFF2-40B4-BE49-F238E27FC236}">
                <a16:creationId xmlns:a16="http://schemas.microsoft.com/office/drawing/2014/main" id="{9D310452-E278-0743-B6BE-55D668ADC12C}"/>
              </a:ext>
            </a:extLst>
          </p:cNvPr>
          <p:cNvGraphicFramePr>
            <a:graphicFrameLocks noGrp="1"/>
          </p:cNvGraphicFramePr>
          <p:nvPr/>
        </p:nvGraphicFramePr>
        <p:xfrm>
          <a:off x="244949" y="3075882"/>
          <a:ext cx="3416302" cy="2946400"/>
        </p:xfrm>
        <a:graphic>
          <a:graphicData uri="http://schemas.openxmlformats.org/drawingml/2006/table">
            <a:tbl>
              <a:tblPr firstRow="1" bandRow="1">
                <a:tableStyleId>{2D5ABB26-0587-4C30-8999-92F81FD0307C}</a:tableStyleId>
              </a:tblPr>
              <a:tblGrid>
                <a:gridCol w="567055">
                  <a:extLst>
                    <a:ext uri="{9D8B030D-6E8A-4147-A177-3AD203B41FA5}">
                      <a16:colId xmlns:a16="http://schemas.microsoft.com/office/drawing/2014/main" val="4052512296"/>
                    </a:ext>
                  </a:extLst>
                </a:gridCol>
                <a:gridCol w="219668">
                  <a:extLst>
                    <a:ext uri="{9D8B030D-6E8A-4147-A177-3AD203B41FA5}">
                      <a16:colId xmlns:a16="http://schemas.microsoft.com/office/drawing/2014/main" val="400113096"/>
                    </a:ext>
                  </a:extLst>
                </a:gridCol>
                <a:gridCol w="559117">
                  <a:extLst>
                    <a:ext uri="{9D8B030D-6E8A-4147-A177-3AD203B41FA5}">
                      <a16:colId xmlns:a16="http://schemas.microsoft.com/office/drawing/2014/main" val="4248055157"/>
                    </a:ext>
                  </a:extLst>
                </a:gridCol>
                <a:gridCol w="274047">
                  <a:extLst>
                    <a:ext uri="{9D8B030D-6E8A-4147-A177-3AD203B41FA5}">
                      <a16:colId xmlns:a16="http://schemas.microsoft.com/office/drawing/2014/main" val="3025983691"/>
                    </a:ext>
                  </a:extLst>
                </a:gridCol>
                <a:gridCol w="557530">
                  <a:extLst>
                    <a:ext uri="{9D8B030D-6E8A-4147-A177-3AD203B41FA5}">
                      <a16:colId xmlns:a16="http://schemas.microsoft.com/office/drawing/2014/main" val="24072432"/>
                    </a:ext>
                  </a:extLst>
                </a:gridCol>
                <a:gridCol w="354330">
                  <a:extLst>
                    <a:ext uri="{9D8B030D-6E8A-4147-A177-3AD203B41FA5}">
                      <a16:colId xmlns:a16="http://schemas.microsoft.com/office/drawing/2014/main" val="555914099"/>
                    </a:ext>
                  </a:extLst>
                </a:gridCol>
                <a:gridCol w="884555">
                  <a:extLst>
                    <a:ext uri="{9D8B030D-6E8A-4147-A177-3AD203B41FA5}">
                      <a16:colId xmlns:a16="http://schemas.microsoft.com/office/drawing/2014/main" val="2289845140"/>
                    </a:ext>
                  </a:extLst>
                </a:gridCol>
              </a:tblGrid>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1700" b="1" u="sng"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700" b="1" u="sng"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53373077"/>
                  </a:ext>
                </a:extLst>
              </a:tr>
              <a:tr h="143107">
                <a:tc gridSpan="7">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1909625"/>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{A</a:t>
                      </a:r>
                      <a:r>
                        <a:rPr lang="en-US" sz="1700" baseline="-25000" dirty="0"/>
                        <a:t>1</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{B</a:t>
                      </a:r>
                      <a:r>
                        <a:rPr lang="en-US" sz="1700" baseline="-25000" dirty="0"/>
                        <a:t>1</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{C</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a:t>
                      </a:r>
                      <a:r>
                        <a:rPr lang="en-US" sz="1700" baseline="-25000" dirty="0"/>
                        <a:t>2</a:t>
                      </a:r>
                      <a:r>
                        <a:rPr lang="en-US" sz="1700" dirty="0"/>
                        <a:t>, D</a:t>
                      </a:r>
                      <a:r>
                        <a:rPr lang="en-US" sz="1700" baseline="-25000" dirty="0"/>
                        <a:t>3</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8422265"/>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{A</a:t>
                      </a:r>
                      <a:r>
                        <a:rPr lang="en-US" sz="1700" baseline="-25000" dirty="0"/>
                        <a:t>1</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{B</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{C</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a:t>
                      </a:r>
                      <a:r>
                        <a:rPr lang="en-US" sz="1700" baseline="-25000" dirty="0"/>
                        <a:t>2</a:t>
                      </a:r>
                      <a:r>
                        <a:rPr lang="en-US" sz="1700" dirty="0"/>
                        <a:t>, D</a:t>
                      </a:r>
                      <a:r>
                        <a:rPr lang="en-US" sz="1700" baseline="-25000" dirty="0"/>
                        <a:t>3</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42706771"/>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{A</a:t>
                      </a:r>
                      <a:r>
                        <a:rPr lang="en-US" sz="1700" baseline="-25000" dirty="0"/>
                        <a:t>1</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{B</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{C</a:t>
                      </a:r>
                      <a:r>
                        <a:rPr lang="en-US" sz="1700" baseline="-25000" dirty="0"/>
                        <a:t>3</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a:t>
                      </a:r>
                      <a:r>
                        <a:rPr lang="en-US" sz="1700" baseline="-25000" dirty="0"/>
                        <a:t>3</a:t>
                      </a:r>
                      <a:r>
                        <a:rPr lang="en-US" sz="1700" dirty="0"/>
                        <a:t>, D</a:t>
                      </a:r>
                      <a:r>
                        <a:rPr lang="en-US" sz="1700" baseline="-25000" dirty="0"/>
                        <a:t>4</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95826058"/>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{A</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{B</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{C</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a:t>
                      </a:r>
                      <a:r>
                        <a:rPr lang="en-US" sz="1700" baseline="-25000" dirty="0"/>
                        <a:t>3</a:t>
                      </a:r>
                      <a:r>
                        <a:rPr lang="en-US" sz="1700" dirty="0"/>
                        <a:t>, D</a:t>
                      </a:r>
                      <a:r>
                        <a:rPr lang="en-US" sz="1700" baseline="-25000" dirty="0"/>
                        <a:t>4</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6024570"/>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{A</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{B</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{C</a:t>
                      </a:r>
                      <a:r>
                        <a:rPr lang="en-US" sz="1700" baseline="-25000" dirty="0"/>
                        <a:t>3</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a:t>
                      </a:r>
                      <a:r>
                        <a:rPr lang="en-US" sz="1700" baseline="-25000" dirty="0"/>
                        <a:t>3</a:t>
                      </a:r>
                      <a:r>
                        <a:rPr lang="en-US" sz="1700" dirty="0"/>
                        <a:t>, D</a:t>
                      </a:r>
                      <a:r>
                        <a:rPr lang="en-US" sz="1700" baseline="-25000" dirty="0"/>
                        <a:t>4</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8975258"/>
                  </a:ext>
                </a:extLst>
              </a:tr>
              <a:tr h="370840">
                <a:tc gridSpan="7">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4174230"/>
                  </a:ext>
                </a:extLst>
              </a:tr>
            </a:tbl>
          </a:graphicData>
        </a:graphic>
      </p:graphicFrame>
      <p:sp>
        <p:nvSpPr>
          <p:cNvPr id="26" name="Rectangle 25">
            <a:extLst>
              <a:ext uri="{FF2B5EF4-FFF2-40B4-BE49-F238E27FC236}">
                <a16:creationId xmlns:a16="http://schemas.microsoft.com/office/drawing/2014/main" id="{66BF5154-8000-DA46-9631-AA702B4D6547}"/>
              </a:ext>
            </a:extLst>
          </p:cNvPr>
          <p:cNvSpPr/>
          <p:nvPr/>
        </p:nvSpPr>
        <p:spPr>
          <a:xfrm>
            <a:off x="711835" y="2595776"/>
            <a:ext cx="2346956" cy="456472"/>
          </a:xfrm>
          <a:prstGeom prst="rect">
            <a:avLst/>
          </a:prstGeom>
        </p:spPr>
        <p:txBody>
          <a:bodyPr wrap="square">
            <a:spAutoFit/>
          </a:bodyPr>
          <a:lstStyle/>
          <a:p>
            <a:pPr algn="ctr">
              <a:lnSpc>
                <a:spcPct val="150000"/>
              </a:lnSpc>
            </a:pPr>
            <a:r>
              <a:rPr lang="en-US" kern="0" dirty="0">
                <a:solidFill>
                  <a:srgbClr val="0000CC"/>
                </a:solidFill>
                <a:latin typeface="Arial"/>
                <a:cs typeface="Arial"/>
              </a:rPr>
              <a:t>F-Representation</a:t>
            </a:r>
          </a:p>
        </p:txBody>
      </p:sp>
      <p:graphicFrame>
        <p:nvGraphicFramePr>
          <p:cNvPr id="29" name="Table 5">
            <a:extLst>
              <a:ext uri="{FF2B5EF4-FFF2-40B4-BE49-F238E27FC236}">
                <a16:creationId xmlns:a16="http://schemas.microsoft.com/office/drawing/2014/main" id="{607C530A-95AA-274C-9027-B6FD7760B5D0}"/>
              </a:ext>
            </a:extLst>
          </p:cNvPr>
          <p:cNvGraphicFramePr>
            <a:graphicFrameLocks noGrp="1"/>
          </p:cNvGraphicFramePr>
          <p:nvPr/>
        </p:nvGraphicFramePr>
        <p:xfrm>
          <a:off x="3764660" y="3075882"/>
          <a:ext cx="2366701" cy="1752600"/>
        </p:xfrm>
        <a:graphic>
          <a:graphicData uri="http://schemas.openxmlformats.org/drawingml/2006/table">
            <a:tbl>
              <a:tblPr firstRow="1" bandRow="1">
                <a:tableStyleId>{2D5ABB26-0587-4C30-8999-92F81FD0307C}</a:tableStyleId>
              </a:tblPr>
              <a:tblGrid>
                <a:gridCol w="654367">
                  <a:extLst>
                    <a:ext uri="{9D8B030D-6E8A-4147-A177-3AD203B41FA5}">
                      <a16:colId xmlns:a16="http://schemas.microsoft.com/office/drawing/2014/main" val="1783864165"/>
                    </a:ext>
                  </a:extLst>
                </a:gridCol>
                <a:gridCol w="557530">
                  <a:extLst>
                    <a:ext uri="{9D8B030D-6E8A-4147-A177-3AD203B41FA5}">
                      <a16:colId xmlns:a16="http://schemas.microsoft.com/office/drawing/2014/main" val="24072432"/>
                    </a:ext>
                  </a:extLst>
                </a:gridCol>
                <a:gridCol w="270249">
                  <a:extLst>
                    <a:ext uri="{9D8B030D-6E8A-4147-A177-3AD203B41FA5}">
                      <a16:colId xmlns:a16="http://schemas.microsoft.com/office/drawing/2014/main" val="555914099"/>
                    </a:ext>
                  </a:extLst>
                </a:gridCol>
                <a:gridCol w="884555">
                  <a:extLst>
                    <a:ext uri="{9D8B030D-6E8A-4147-A177-3AD203B41FA5}">
                      <a16:colId xmlns:a16="http://schemas.microsoft.com/office/drawing/2014/main" val="2289845140"/>
                    </a:ext>
                  </a:extLst>
                </a:gridCol>
              </a:tblGrid>
              <a:tr h="29260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Expr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700" b="1" u="sng"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53373077"/>
                  </a:ext>
                </a:extLst>
              </a:tr>
              <a:tr h="29260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C1</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{C</a:t>
                      </a:r>
                      <a:r>
                        <a:rPr lang="en-US" sz="1700" baseline="-25000" dirty="0"/>
                        <a:t>1</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a:t>
                      </a:r>
                      <a:r>
                        <a:rPr lang="en-US" sz="1700" baseline="-25000" dirty="0"/>
                        <a:t>1</a:t>
                      </a:r>
                      <a:r>
                        <a:rPr lang="en-US" sz="1700" dirty="0"/>
                        <a:t>, D</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8422265"/>
                  </a:ext>
                </a:extLst>
              </a:tr>
              <a:tr h="29260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C2</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{C</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a:t>
                      </a:r>
                      <a:r>
                        <a:rPr lang="en-US" sz="1700" baseline="-25000" dirty="0"/>
                        <a:t>2</a:t>
                      </a:r>
                      <a:r>
                        <a:rPr lang="en-US" sz="1700" dirty="0"/>
                        <a:t>, D</a:t>
                      </a:r>
                      <a:r>
                        <a:rPr lang="en-US" sz="1700" baseline="-25000" dirty="0"/>
                        <a:t>3</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42706771"/>
                  </a:ext>
                </a:extLst>
              </a:tr>
              <a:tr h="29260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C3</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{C</a:t>
                      </a:r>
                      <a:r>
                        <a:rPr lang="en-US" sz="1700" baseline="-25000" dirty="0"/>
                        <a:t>3</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a:t>
                      </a:r>
                      <a:r>
                        <a:rPr lang="en-US" sz="1700" baseline="-25000" dirty="0"/>
                        <a:t>3</a:t>
                      </a:r>
                      <a:r>
                        <a:rPr lang="en-US" sz="1700" dirty="0"/>
                        <a:t>, D</a:t>
                      </a:r>
                      <a:r>
                        <a:rPr lang="en-US" sz="1700" baseline="-25000" dirty="0"/>
                        <a:t>4</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95826058"/>
                  </a:ext>
                </a:extLst>
              </a:tr>
              <a:tr h="29260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C4</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{C</a:t>
                      </a:r>
                      <a:r>
                        <a:rPr lang="en-US" sz="1700" baseline="-25000" dirty="0"/>
                        <a:t>4</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a:t>
                      </a:r>
                      <a:r>
                        <a:rPr lang="en-US" sz="1700" baseline="-25000" dirty="0"/>
                        <a:t>4</a:t>
                      </a:r>
                      <a:r>
                        <a:rPr lang="en-US" sz="1700" dirty="0"/>
                        <a:t>, D</a:t>
                      </a:r>
                      <a:r>
                        <a:rPr lang="en-US" sz="1700" baseline="-25000" dirty="0"/>
                        <a:t>5</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6024570"/>
                  </a:ext>
                </a:extLst>
              </a:tr>
            </a:tbl>
          </a:graphicData>
        </a:graphic>
      </p:graphicFrame>
      <p:graphicFrame>
        <p:nvGraphicFramePr>
          <p:cNvPr id="30" name="Table 5">
            <a:extLst>
              <a:ext uri="{FF2B5EF4-FFF2-40B4-BE49-F238E27FC236}">
                <a16:creationId xmlns:a16="http://schemas.microsoft.com/office/drawing/2014/main" id="{097AB223-97A7-944A-93FC-CE5944F265E4}"/>
              </a:ext>
            </a:extLst>
          </p:cNvPr>
          <p:cNvGraphicFramePr>
            <a:graphicFrameLocks noGrp="1"/>
          </p:cNvGraphicFramePr>
          <p:nvPr/>
        </p:nvGraphicFramePr>
        <p:xfrm>
          <a:off x="6287509" y="3075882"/>
          <a:ext cx="2834138" cy="1402080"/>
        </p:xfrm>
        <a:graphic>
          <a:graphicData uri="http://schemas.openxmlformats.org/drawingml/2006/table">
            <a:tbl>
              <a:tblPr firstRow="1" bandRow="1">
                <a:tableStyleId>{2D5ABB26-0587-4C30-8999-92F81FD0307C}</a:tableStyleId>
              </a:tblPr>
              <a:tblGrid>
                <a:gridCol w="655955">
                  <a:extLst>
                    <a:ext uri="{9D8B030D-6E8A-4147-A177-3AD203B41FA5}">
                      <a16:colId xmlns:a16="http://schemas.microsoft.com/office/drawing/2014/main" val="1783864165"/>
                    </a:ext>
                  </a:extLst>
                </a:gridCol>
                <a:gridCol w="559117">
                  <a:extLst>
                    <a:ext uri="{9D8B030D-6E8A-4147-A177-3AD203B41FA5}">
                      <a16:colId xmlns:a16="http://schemas.microsoft.com/office/drawing/2014/main" val="24072432"/>
                    </a:ext>
                  </a:extLst>
                </a:gridCol>
                <a:gridCol w="302711">
                  <a:extLst>
                    <a:ext uri="{9D8B030D-6E8A-4147-A177-3AD203B41FA5}">
                      <a16:colId xmlns:a16="http://schemas.microsoft.com/office/drawing/2014/main" val="555914099"/>
                    </a:ext>
                  </a:extLst>
                </a:gridCol>
                <a:gridCol w="1316355">
                  <a:extLst>
                    <a:ext uri="{9D8B030D-6E8A-4147-A177-3AD203B41FA5}">
                      <a16:colId xmlns:a16="http://schemas.microsoft.com/office/drawing/2014/main" val="2289845140"/>
                    </a:ext>
                  </a:extLst>
                </a:gridCol>
              </a:tblGrid>
              <a:tr h="19195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Expr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700" b="1" u="sng"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{c, d}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53373077"/>
                  </a:ext>
                </a:extLst>
              </a:tr>
              <a:tr h="18932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B1</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{B</a:t>
                      </a:r>
                      <a:r>
                        <a:rPr lang="en-US" sz="1700" baseline="-25000" dirty="0"/>
                        <a:t>1</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C1</a:t>
                      </a:r>
                      <a:r>
                        <a:rPr lang="en-US" sz="1700" baseline="0" dirty="0"/>
                        <a:t>, </a:t>
                      </a:r>
                      <a:r>
                        <a:rPr lang="en-US" sz="1700" dirty="0"/>
                        <a:t>DN</a:t>
                      </a:r>
                      <a:r>
                        <a:rPr lang="en-US" sz="1700" baseline="-25000" dirty="0"/>
                        <a:t>C2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8422265"/>
                  </a:ext>
                </a:extLst>
              </a:tr>
              <a:tr h="19195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B2</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{B</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C2</a:t>
                      </a:r>
                      <a:r>
                        <a:rPr lang="en-US" sz="1700" baseline="0" dirty="0"/>
                        <a:t>, </a:t>
                      </a:r>
                      <a:r>
                        <a:rPr lang="en-US" sz="1700" dirty="0"/>
                        <a:t>DN</a:t>
                      </a:r>
                      <a:r>
                        <a:rPr lang="en-US" sz="1700" baseline="-25000" dirty="0"/>
                        <a:t>C3</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42706771"/>
                  </a:ext>
                </a:extLst>
              </a:tr>
              <a:tr h="19195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B3</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{B</a:t>
                      </a:r>
                      <a:r>
                        <a:rPr lang="en-US" sz="1700" baseline="-25000" dirty="0"/>
                        <a:t>3</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C3</a:t>
                      </a:r>
                      <a:r>
                        <a:rPr lang="en-US" sz="1700" baseline="0" dirty="0"/>
                        <a:t>, </a:t>
                      </a:r>
                      <a:r>
                        <a:rPr lang="en-US" sz="1700" dirty="0"/>
                        <a:t>DN</a:t>
                      </a:r>
                      <a:r>
                        <a:rPr lang="en-US" sz="1700" baseline="-25000" dirty="0"/>
                        <a:t>C4</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95826058"/>
                  </a:ext>
                </a:extLst>
              </a:tr>
            </a:tbl>
          </a:graphicData>
        </a:graphic>
      </p:graphicFrame>
      <p:graphicFrame>
        <p:nvGraphicFramePr>
          <p:cNvPr id="31" name="Table 5">
            <a:extLst>
              <a:ext uri="{FF2B5EF4-FFF2-40B4-BE49-F238E27FC236}">
                <a16:creationId xmlns:a16="http://schemas.microsoft.com/office/drawing/2014/main" id="{DEB149C4-CF86-9C41-AC4D-3D08496C14ED}"/>
              </a:ext>
            </a:extLst>
          </p:cNvPr>
          <p:cNvGraphicFramePr>
            <a:graphicFrameLocks noGrp="1"/>
          </p:cNvGraphicFramePr>
          <p:nvPr/>
        </p:nvGraphicFramePr>
        <p:xfrm>
          <a:off x="5158557" y="4894008"/>
          <a:ext cx="2189296" cy="1051560"/>
        </p:xfrm>
        <a:graphic>
          <a:graphicData uri="http://schemas.openxmlformats.org/drawingml/2006/table">
            <a:tbl>
              <a:tblPr firstRow="1" bandRow="1">
                <a:tableStyleId>{2D5ABB26-0587-4C30-8999-92F81FD0307C}</a:tableStyleId>
              </a:tblPr>
              <a:tblGrid>
                <a:gridCol w="567055">
                  <a:extLst>
                    <a:ext uri="{9D8B030D-6E8A-4147-A177-3AD203B41FA5}">
                      <a16:colId xmlns:a16="http://schemas.microsoft.com/office/drawing/2014/main" val="24072432"/>
                    </a:ext>
                  </a:extLst>
                </a:gridCol>
                <a:gridCol w="302711">
                  <a:extLst>
                    <a:ext uri="{9D8B030D-6E8A-4147-A177-3AD203B41FA5}">
                      <a16:colId xmlns:a16="http://schemas.microsoft.com/office/drawing/2014/main" val="555914099"/>
                    </a:ext>
                  </a:extLst>
                </a:gridCol>
                <a:gridCol w="1319530">
                  <a:extLst>
                    <a:ext uri="{9D8B030D-6E8A-4147-A177-3AD203B41FA5}">
                      <a16:colId xmlns:a16="http://schemas.microsoft.com/office/drawing/2014/main" val="2289845140"/>
                    </a:ext>
                  </a:extLst>
                </a:gridCol>
              </a:tblGrid>
              <a:tr h="15287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700" b="1" u="sng"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{b, c, d}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53373077"/>
                  </a:ext>
                </a:extLst>
              </a:tr>
              <a:tr h="150782">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{A</a:t>
                      </a:r>
                      <a:r>
                        <a:rPr lang="en-US" sz="1700" baseline="-25000" dirty="0"/>
                        <a:t>1</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B1</a:t>
                      </a:r>
                      <a:r>
                        <a:rPr lang="en-US" sz="1700" baseline="0" dirty="0"/>
                        <a:t>, </a:t>
                      </a:r>
                      <a:r>
                        <a:rPr lang="en-US" sz="1700" dirty="0"/>
                        <a:t>DN</a:t>
                      </a:r>
                      <a:r>
                        <a:rPr lang="en-US" sz="1700" baseline="-25000" dirty="0"/>
                        <a:t>B2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8422265"/>
                  </a:ext>
                </a:extLst>
              </a:tr>
              <a:tr h="15287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{A</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B2</a:t>
                      </a:r>
                      <a:r>
                        <a:rPr lang="en-US" sz="1700" baseline="0" dirty="0"/>
                        <a:t>, </a:t>
                      </a:r>
                      <a:r>
                        <a:rPr lang="en-US" sz="1700" dirty="0"/>
                        <a:t>DN</a:t>
                      </a:r>
                      <a:r>
                        <a:rPr lang="en-US" sz="1700" baseline="-25000" dirty="0"/>
                        <a:t>B3</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42706771"/>
                  </a:ext>
                </a:extLst>
              </a:tr>
            </a:tbl>
          </a:graphicData>
        </a:graphic>
      </p:graphicFrame>
      <p:sp>
        <p:nvSpPr>
          <p:cNvPr id="67" name="Rounded Rectangle 66">
            <a:extLst>
              <a:ext uri="{FF2B5EF4-FFF2-40B4-BE49-F238E27FC236}">
                <a16:creationId xmlns:a16="http://schemas.microsoft.com/office/drawing/2014/main" id="{3F921741-1C38-2449-B47C-3772340CA4F1}"/>
              </a:ext>
            </a:extLst>
          </p:cNvPr>
          <p:cNvSpPr/>
          <p:nvPr/>
        </p:nvSpPr>
        <p:spPr>
          <a:xfrm>
            <a:off x="5158557" y="5242717"/>
            <a:ext cx="2189296" cy="371019"/>
          </a:xfrm>
          <a:prstGeom prst="roundRect">
            <a:avLst/>
          </a:prstGeom>
          <a:noFill/>
          <a:ln w="3492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1DCFA56A-4EFA-B742-BA98-844FA9705B8B}"/>
              </a:ext>
            </a:extLst>
          </p:cNvPr>
          <p:cNvSpPr/>
          <p:nvPr/>
        </p:nvSpPr>
        <p:spPr>
          <a:xfrm>
            <a:off x="3764660" y="5940043"/>
            <a:ext cx="5379340" cy="456472"/>
          </a:xfrm>
          <a:prstGeom prst="rect">
            <a:avLst/>
          </a:prstGeom>
        </p:spPr>
        <p:txBody>
          <a:bodyPr wrap="square">
            <a:spAutoFit/>
          </a:bodyPr>
          <a:lstStyle/>
          <a:p>
            <a:pPr marL="285750" indent="-285750">
              <a:lnSpc>
                <a:spcPct val="150000"/>
              </a:lnSpc>
              <a:buFont typeface="Wingdings" pitchFamily="2" charset="2"/>
              <a:buChar char="Ø"/>
            </a:pPr>
            <a:r>
              <a:rPr lang="en-US" dirty="0">
                <a:latin typeface="Arial" panose="020B0604020202020204" pitchFamily="34" charset="0"/>
                <a:cs typeface="Arial" panose="020B0604020202020204" pitchFamily="34" charset="0"/>
              </a:rPr>
              <a:t>Each row corresponds to out edges of a node</a:t>
            </a:r>
          </a:p>
        </p:txBody>
      </p:sp>
      <p:grpSp>
        <p:nvGrpSpPr>
          <p:cNvPr id="127" name="Group 126">
            <a:extLst>
              <a:ext uri="{FF2B5EF4-FFF2-40B4-BE49-F238E27FC236}">
                <a16:creationId xmlns:a16="http://schemas.microsoft.com/office/drawing/2014/main" id="{4B2ABD22-BFDD-5541-8650-170A2AFA83BF}"/>
              </a:ext>
            </a:extLst>
          </p:cNvPr>
          <p:cNvGrpSpPr/>
          <p:nvPr/>
        </p:nvGrpSpPr>
        <p:grpSpPr>
          <a:xfrm>
            <a:off x="3057516" y="707660"/>
            <a:ext cx="3028969" cy="1938141"/>
            <a:chOff x="5512308" y="707660"/>
            <a:chExt cx="3028969" cy="1938141"/>
          </a:xfrm>
        </p:grpSpPr>
        <p:sp>
          <p:nvSpPr>
            <p:cNvPr id="128" name="TextBox 127">
              <a:extLst>
                <a:ext uri="{FF2B5EF4-FFF2-40B4-BE49-F238E27FC236}">
                  <a16:creationId xmlns:a16="http://schemas.microsoft.com/office/drawing/2014/main" id="{545A91F6-00DA-0C4F-A70E-636F1C3C0B14}"/>
                </a:ext>
              </a:extLst>
            </p:cNvPr>
            <p:cNvSpPr txBox="1"/>
            <p:nvPr/>
          </p:nvSpPr>
          <p:spPr>
            <a:xfrm>
              <a:off x="6362293" y="1205269"/>
              <a:ext cx="457200" cy="307777"/>
            </a:xfrm>
            <a:prstGeom prst="rect">
              <a:avLst/>
            </a:prstGeom>
            <a:noFill/>
          </p:spPr>
          <p:txBody>
            <a:bodyPr wrap="square" rtlCol="0">
              <a:spAutoFit/>
            </a:bodyPr>
            <a:lstStyle/>
            <a:p>
              <a:pPr algn="ctr"/>
              <a:r>
                <a:rPr lang="en-US" sz="1400" dirty="0"/>
                <a:t>B</a:t>
              </a:r>
              <a:r>
                <a:rPr lang="en-US" sz="1400" baseline="-25000" dirty="0"/>
                <a:t>1</a:t>
              </a:r>
              <a:endParaRPr lang="en-US" sz="1400" dirty="0"/>
            </a:p>
          </p:txBody>
        </p:sp>
        <p:cxnSp>
          <p:nvCxnSpPr>
            <p:cNvPr id="129" name="Straight Arrow Connector 128">
              <a:extLst>
                <a:ext uri="{FF2B5EF4-FFF2-40B4-BE49-F238E27FC236}">
                  <a16:creationId xmlns:a16="http://schemas.microsoft.com/office/drawing/2014/main" id="{7C899439-F32B-4249-A677-39DEA2A56F04}"/>
                </a:ext>
              </a:extLst>
            </p:cNvPr>
            <p:cNvCxnSpPr>
              <a:cxnSpLocks/>
              <a:stCxn id="177" idx="6"/>
              <a:endCxn id="171" idx="2"/>
            </p:cNvCxnSpPr>
            <p:nvPr/>
          </p:nvCxnSpPr>
          <p:spPr>
            <a:xfrm flipV="1">
              <a:off x="6742863" y="1533322"/>
              <a:ext cx="528165" cy="23837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0" name="Straight Arrow Connector 129">
              <a:extLst>
                <a:ext uri="{FF2B5EF4-FFF2-40B4-BE49-F238E27FC236}">
                  <a16:creationId xmlns:a16="http://schemas.microsoft.com/office/drawing/2014/main" id="{DBE90FF6-87E9-434A-A005-693869DFB2C8}"/>
                </a:ext>
              </a:extLst>
            </p:cNvPr>
            <p:cNvCxnSpPr>
              <a:cxnSpLocks/>
              <a:stCxn id="177" idx="6"/>
              <a:endCxn id="170" idx="2"/>
            </p:cNvCxnSpPr>
            <p:nvPr/>
          </p:nvCxnSpPr>
          <p:spPr>
            <a:xfrm>
              <a:off x="6742863" y="1771694"/>
              <a:ext cx="528165" cy="17455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1" name="Straight Arrow Connector 130">
              <a:extLst>
                <a:ext uri="{FF2B5EF4-FFF2-40B4-BE49-F238E27FC236}">
                  <a16:creationId xmlns:a16="http://schemas.microsoft.com/office/drawing/2014/main" id="{0DA31729-A4CB-2844-A73C-D8EAB2F982E6}"/>
                </a:ext>
              </a:extLst>
            </p:cNvPr>
            <p:cNvCxnSpPr>
              <a:cxnSpLocks/>
              <a:stCxn id="174" idx="6"/>
              <a:endCxn id="177" idx="2"/>
            </p:cNvCxnSpPr>
            <p:nvPr/>
          </p:nvCxnSpPr>
          <p:spPr>
            <a:xfrm>
              <a:off x="5889790" y="1571587"/>
              <a:ext cx="533033" cy="200107"/>
            </a:xfrm>
            <a:prstGeom prst="straightConnector1">
              <a:avLst/>
            </a:prstGeom>
            <a:ln w="31750">
              <a:solidFill>
                <a:srgbClr val="C00000"/>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nvGrpSpPr>
            <p:cNvPr id="132" name="Group 131">
              <a:extLst>
                <a:ext uri="{FF2B5EF4-FFF2-40B4-BE49-F238E27FC236}">
                  <a16:creationId xmlns:a16="http://schemas.microsoft.com/office/drawing/2014/main" id="{0243453F-B043-7B45-8E0A-0DBEC8276C04}"/>
                </a:ext>
              </a:extLst>
            </p:cNvPr>
            <p:cNvGrpSpPr/>
            <p:nvPr/>
          </p:nvGrpSpPr>
          <p:grpSpPr>
            <a:xfrm>
              <a:off x="6417955" y="1178938"/>
              <a:ext cx="324908" cy="1185512"/>
              <a:chOff x="5584299" y="2004314"/>
              <a:chExt cx="324908" cy="1185512"/>
            </a:xfrm>
          </p:grpSpPr>
          <p:sp>
            <p:nvSpPr>
              <p:cNvPr id="176" name="Oval 175">
                <a:extLst>
                  <a:ext uri="{FF2B5EF4-FFF2-40B4-BE49-F238E27FC236}">
                    <a16:creationId xmlns:a16="http://schemas.microsoft.com/office/drawing/2014/main" id="{94D29F02-F298-3942-B9EB-6A71D44BF966}"/>
                  </a:ext>
                </a:extLst>
              </p:cNvPr>
              <p:cNvSpPr/>
              <p:nvPr/>
            </p:nvSpPr>
            <p:spPr>
              <a:xfrm>
                <a:off x="5589167" y="2004314"/>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77" name="Oval 176">
                <a:extLst>
                  <a:ext uri="{FF2B5EF4-FFF2-40B4-BE49-F238E27FC236}">
                    <a16:creationId xmlns:a16="http://schemas.microsoft.com/office/drawing/2014/main" id="{A80C5B78-057E-8E42-9E6C-8F2DE1A1B809}"/>
                  </a:ext>
                </a:extLst>
              </p:cNvPr>
              <p:cNvSpPr/>
              <p:nvPr/>
            </p:nvSpPr>
            <p:spPr>
              <a:xfrm>
                <a:off x="5589167" y="2437050"/>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chemeClr val="bg1"/>
                  </a:solidFill>
                </a:endParaRPr>
              </a:p>
            </p:txBody>
          </p:sp>
          <p:sp>
            <p:nvSpPr>
              <p:cNvPr id="178" name="Oval 177">
                <a:extLst>
                  <a:ext uri="{FF2B5EF4-FFF2-40B4-BE49-F238E27FC236}">
                    <a16:creationId xmlns:a16="http://schemas.microsoft.com/office/drawing/2014/main" id="{AD500947-CE84-6147-A0BC-F5B915144437}"/>
                  </a:ext>
                </a:extLst>
              </p:cNvPr>
              <p:cNvSpPr/>
              <p:nvPr/>
            </p:nvSpPr>
            <p:spPr>
              <a:xfrm>
                <a:off x="5584299" y="2869786"/>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grpSp>
          <p:nvGrpSpPr>
            <p:cNvPr id="133" name="Group 132">
              <a:extLst>
                <a:ext uri="{FF2B5EF4-FFF2-40B4-BE49-F238E27FC236}">
                  <a16:creationId xmlns:a16="http://schemas.microsoft.com/office/drawing/2014/main" id="{89C01CAF-988B-1947-B335-AE4A43981714}"/>
                </a:ext>
              </a:extLst>
            </p:cNvPr>
            <p:cNvGrpSpPr/>
            <p:nvPr/>
          </p:nvGrpSpPr>
          <p:grpSpPr>
            <a:xfrm>
              <a:off x="5569750" y="1411567"/>
              <a:ext cx="320040" cy="812208"/>
              <a:chOff x="4781952" y="2251011"/>
              <a:chExt cx="320040" cy="812208"/>
            </a:xfrm>
          </p:grpSpPr>
          <p:sp>
            <p:nvSpPr>
              <p:cNvPr id="174" name="Oval 173">
                <a:extLst>
                  <a:ext uri="{FF2B5EF4-FFF2-40B4-BE49-F238E27FC236}">
                    <a16:creationId xmlns:a16="http://schemas.microsoft.com/office/drawing/2014/main" id="{CA6D74AF-DA8D-0E4C-AC6E-B9CE69D82D68}"/>
                  </a:ext>
                </a:extLst>
              </p:cNvPr>
              <p:cNvSpPr/>
              <p:nvPr/>
            </p:nvSpPr>
            <p:spPr>
              <a:xfrm>
                <a:off x="4781952" y="2251011"/>
                <a:ext cx="320040" cy="320040"/>
              </a:xfrm>
              <a:prstGeom prst="ellipse">
                <a:avLst/>
              </a:prstGeom>
              <a:noFill/>
              <a:ln w="22225">
                <a:solidFill>
                  <a:srgbClr val="00B0F0"/>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75" name="Oval 174">
                <a:extLst>
                  <a:ext uri="{FF2B5EF4-FFF2-40B4-BE49-F238E27FC236}">
                    <a16:creationId xmlns:a16="http://schemas.microsoft.com/office/drawing/2014/main" id="{CDA14546-9A8D-E249-8123-409589082A81}"/>
                  </a:ext>
                </a:extLst>
              </p:cNvPr>
              <p:cNvSpPr/>
              <p:nvPr/>
            </p:nvSpPr>
            <p:spPr>
              <a:xfrm>
                <a:off x="4781952" y="2743179"/>
                <a:ext cx="320040" cy="320040"/>
              </a:xfrm>
              <a:prstGeom prst="ellipse">
                <a:avLst/>
              </a:prstGeom>
              <a:noFill/>
              <a:ln w="22225">
                <a:solidFill>
                  <a:srgbClr val="00B0F0"/>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cxnSp>
          <p:nvCxnSpPr>
            <p:cNvPr id="134" name="Straight Arrow Connector 133">
              <a:extLst>
                <a:ext uri="{FF2B5EF4-FFF2-40B4-BE49-F238E27FC236}">
                  <a16:creationId xmlns:a16="http://schemas.microsoft.com/office/drawing/2014/main" id="{E5BC884B-9FCB-4F4B-BAC7-1D7EC95BB295}"/>
                </a:ext>
              </a:extLst>
            </p:cNvPr>
            <p:cNvCxnSpPr>
              <a:cxnSpLocks/>
              <a:stCxn id="175" idx="6"/>
              <a:endCxn id="177" idx="2"/>
            </p:cNvCxnSpPr>
            <p:nvPr/>
          </p:nvCxnSpPr>
          <p:spPr>
            <a:xfrm flipV="1">
              <a:off x="5889790" y="1771694"/>
              <a:ext cx="533033" cy="292061"/>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5" name="Straight Arrow Connector 134">
              <a:extLst>
                <a:ext uri="{FF2B5EF4-FFF2-40B4-BE49-F238E27FC236}">
                  <a16:creationId xmlns:a16="http://schemas.microsoft.com/office/drawing/2014/main" id="{9878FE98-5450-8841-96D8-DDEF12CC9ADD}"/>
                </a:ext>
              </a:extLst>
            </p:cNvPr>
            <p:cNvCxnSpPr>
              <a:cxnSpLocks/>
              <a:stCxn id="175" idx="6"/>
              <a:endCxn id="178" idx="2"/>
            </p:cNvCxnSpPr>
            <p:nvPr/>
          </p:nvCxnSpPr>
          <p:spPr>
            <a:xfrm>
              <a:off x="5889790" y="2063755"/>
              <a:ext cx="528165" cy="140675"/>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6" name="Straight Arrow Connector 135">
              <a:extLst>
                <a:ext uri="{FF2B5EF4-FFF2-40B4-BE49-F238E27FC236}">
                  <a16:creationId xmlns:a16="http://schemas.microsoft.com/office/drawing/2014/main" id="{78F1E3CC-D494-6045-8604-CFEFFF98DC0B}"/>
                </a:ext>
              </a:extLst>
            </p:cNvPr>
            <p:cNvCxnSpPr>
              <a:cxnSpLocks/>
              <a:stCxn id="178" idx="6"/>
              <a:endCxn id="170" idx="2"/>
            </p:cNvCxnSpPr>
            <p:nvPr/>
          </p:nvCxnSpPr>
          <p:spPr>
            <a:xfrm flipV="1">
              <a:off x="6737995" y="1946247"/>
              <a:ext cx="533033" cy="25818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7" name="Straight Arrow Connector 136">
              <a:extLst>
                <a:ext uri="{FF2B5EF4-FFF2-40B4-BE49-F238E27FC236}">
                  <a16:creationId xmlns:a16="http://schemas.microsoft.com/office/drawing/2014/main" id="{2F8604A0-CDCB-2B48-9557-7619C802489D}"/>
                </a:ext>
              </a:extLst>
            </p:cNvPr>
            <p:cNvCxnSpPr>
              <a:cxnSpLocks/>
              <a:stCxn id="178" idx="6"/>
              <a:endCxn id="172" idx="2"/>
            </p:cNvCxnSpPr>
            <p:nvPr/>
          </p:nvCxnSpPr>
          <p:spPr>
            <a:xfrm>
              <a:off x="6737995" y="2204430"/>
              <a:ext cx="533033" cy="15474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8" name="Straight Arrow Connector 137">
              <a:extLst>
                <a:ext uri="{FF2B5EF4-FFF2-40B4-BE49-F238E27FC236}">
                  <a16:creationId xmlns:a16="http://schemas.microsoft.com/office/drawing/2014/main" id="{7EEB2630-3860-694B-869C-999123C26CC4}"/>
                </a:ext>
              </a:extLst>
            </p:cNvPr>
            <p:cNvCxnSpPr>
              <a:cxnSpLocks/>
              <a:stCxn id="174" idx="6"/>
              <a:endCxn id="176" idx="3"/>
            </p:cNvCxnSpPr>
            <p:nvPr/>
          </p:nvCxnSpPr>
          <p:spPr>
            <a:xfrm flipV="1">
              <a:off x="5889790" y="1452109"/>
              <a:ext cx="579902" cy="119478"/>
            </a:xfrm>
            <a:prstGeom prst="straightConnector1">
              <a:avLst/>
            </a:prstGeom>
            <a:ln w="31750">
              <a:solidFill>
                <a:srgbClr val="C00000"/>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nvGrpSpPr>
            <p:cNvPr id="139" name="Group 138">
              <a:extLst>
                <a:ext uri="{FF2B5EF4-FFF2-40B4-BE49-F238E27FC236}">
                  <a16:creationId xmlns:a16="http://schemas.microsoft.com/office/drawing/2014/main" id="{36BC2E1A-D9EB-FB45-A8F8-4B8ECCEFA52E}"/>
                </a:ext>
              </a:extLst>
            </p:cNvPr>
            <p:cNvGrpSpPr/>
            <p:nvPr/>
          </p:nvGrpSpPr>
          <p:grpSpPr>
            <a:xfrm>
              <a:off x="7271028" y="960377"/>
              <a:ext cx="320040" cy="1558816"/>
              <a:chOff x="6223601" y="1757617"/>
              <a:chExt cx="320040" cy="1558816"/>
            </a:xfrm>
          </p:grpSpPr>
          <p:sp>
            <p:nvSpPr>
              <p:cNvPr id="170" name="Oval 169">
                <a:extLst>
                  <a:ext uri="{FF2B5EF4-FFF2-40B4-BE49-F238E27FC236}">
                    <a16:creationId xmlns:a16="http://schemas.microsoft.com/office/drawing/2014/main" id="{5BB856A0-FE3A-9B44-9E31-A63616032E43}"/>
                  </a:ext>
                </a:extLst>
              </p:cNvPr>
              <p:cNvSpPr/>
              <p:nvPr/>
            </p:nvSpPr>
            <p:spPr>
              <a:xfrm>
                <a:off x="6223601" y="2583467"/>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71" name="Oval 170">
                <a:extLst>
                  <a:ext uri="{FF2B5EF4-FFF2-40B4-BE49-F238E27FC236}">
                    <a16:creationId xmlns:a16="http://schemas.microsoft.com/office/drawing/2014/main" id="{0463A2F9-A7F3-7F4F-9ED0-51C15907CBA0}"/>
                  </a:ext>
                </a:extLst>
              </p:cNvPr>
              <p:cNvSpPr/>
              <p:nvPr/>
            </p:nvSpPr>
            <p:spPr>
              <a:xfrm>
                <a:off x="6223601" y="2170542"/>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72" name="Oval 171">
                <a:extLst>
                  <a:ext uri="{FF2B5EF4-FFF2-40B4-BE49-F238E27FC236}">
                    <a16:creationId xmlns:a16="http://schemas.microsoft.com/office/drawing/2014/main" id="{0765C4EA-4964-3444-8342-1084615AA830}"/>
                  </a:ext>
                </a:extLst>
              </p:cNvPr>
              <p:cNvSpPr/>
              <p:nvPr/>
            </p:nvSpPr>
            <p:spPr>
              <a:xfrm>
                <a:off x="6223601" y="2996393"/>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73" name="Oval 172">
                <a:extLst>
                  <a:ext uri="{FF2B5EF4-FFF2-40B4-BE49-F238E27FC236}">
                    <a16:creationId xmlns:a16="http://schemas.microsoft.com/office/drawing/2014/main" id="{ACB07EAA-EED8-3B4D-9E34-936E3CEDAB3D}"/>
                  </a:ext>
                </a:extLst>
              </p:cNvPr>
              <p:cNvSpPr/>
              <p:nvPr/>
            </p:nvSpPr>
            <p:spPr>
              <a:xfrm>
                <a:off x="6223601" y="1757617"/>
                <a:ext cx="320040" cy="320040"/>
              </a:xfrm>
              <a:prstGeom prst="ellipse">
                <a:avLst/>
              </a:prstGeom>
              <a:noFill/>
              <a:ln w="2222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grpSp>
          <p:nvGrpSpPr>
            <p:cNvPr id="140" name="Group 139">
              <a:extLst>
                <a:ext uri="{FF2B5EF4-FFF2-40B4-BE49-F238E27FC236}">
                  <a16:creationId xmlns:a16="http://schemas.microsoft.com/office/drawing/2014/main" id="{E8B95839-7F60-744A-806A-AD16908663D2}"/>
                </a:ext>
              </a:extLst>
            </p:cNvPr>
            <p:cNvGrpSpPr/>
            <p:nvPr/>
          </p:nvGrpSpPr>
          <p:grpSpPr>
            <a:xfrm>
              <a:off x="8119233" y="713680"/>
              <a:ext cx="320040" cy="1932121"/>
              <a:chOff x="6895336" y="1510920"/>
              <a:chExt cx="320040" cy="1932121"/>
            </a:xfrm>
          </p:grpSpPr>
          <p:sp>
            <p:nvSpPr>
              <p:cNvPr id="165" name="Oval 164">
                <a:extLst>
                  <a:ext uri="{FF2B5EF4-FFF2-40B4-BE49-F238E27FC236}">
                    <a16:creationId xmlns:a16="http://schemas.microsoft.com/office/drawing/2014/main" id="{8B739831-062C-3649-8FD3-E79896EF55AA}"/>
                  </a:ext>
                </a:extLst>
              </p:cNvPr>
              <p:cNvSpPr/>
              <p:nvPr/>
            </p:nvSpPr>
            <p:spPr>
              <a:xfrm>
                <a:off x="6895336" y="271998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6" name="Oval 165">
                <a:extLst>
                  <a:ext uri="{FF2B5EF4-FFF2-40B4-BE49-F238E27FC236}">
                    <a16:creationId xmlns:a16="http://schemas.microsoft.com/office/drawing/2014/main" id="{A4C2D240-67EB-5E4F-9B49-CBCB242712AB}"/>
                  </a:ext>
                </a:extLst>
              </p:cNvPr>
              <p:cNvSpPr/>
              <p:nvPr/>
            </p:nvSpPr>
            <p:spPr>
              <a:xfrm>
                <a:off x="6895336" y="231696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7" name="Oval 166">
                <a:extLst>
                  <a:ext uri="{FF2B5EF4-FFF2-40B4-BE49-F238E27FC236}">
                    <a16:creationId xmlns:a16="http://schemas.microsoft.com/office/drawing/2014/main" id="{824BF5C0-716A-2149-B9F6-B29DEAAA0A07}"/>
                  </a:ext>
                </a:extLst>
              </p:cNvPr>
              <p:cNvSpPr/>
              <p:nvPr/>
            </p:nvSpPr>
            <p:spPr>
              <a:xfrm>
                <a:off x="6895336" y="3123001"/>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8" name="Oval 167">
                <a:extLst>
                  <a:ext uri="{FF2B5EF4-FFF2-40B4-BE49-F238E27FC236}">
                    <a16:creationId xmlns:a16="http://schemas.microsoft.com/office/drawing/2014/main" id="{6CA54033-3153-8B47-8A55-8BE0D8AD304A}"/>
                  </a:ext>
                </a:extLst>
              </p:cNvPr>
              <p:cNvSpPr/>
              <p:nvPr/>
            </p:nvSpPr>
            <p:spPr>
              <a:xfrm>
                <a:off x="6895336" y="191394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sp>
            <p:nvSpPr>
              <p:cNvPr id="169" name="Oval 168">
                <a:extLst>
                  <a:ext uri="{FF2B5EF4-FFF2-40B4-BE49-F238E27FC236}">
                    <a16:creationId xmlns:a16="http://schemas.microsoft.com/office/drawing/2014/main" id="{FB6517A2-27CE-0F4D-954D-03CD93DE7641}"/>
                  </a:ext>
                </a:extLst>
              </p:cNvPr>
              <p:cNvSpPr/>
              <p:nvPr/>
            </p:nvSpPr>
            <p:spPr>
              <a:xfrm>
                <a:off x="6895336" y="1510920"/>
                <a:ext cx="320040" cy="320040"/>
              </a:xfrm>
              <a:prstGeom prst="ellipse">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00" dirty="0">
                  <a:solidFill>
                    <a:srgbClr val="000000"/>
                  </a:solidFill>
                </a:endParaRPr>
              </a:p>
            </p:txBody>
          </p:sp>
        </p:grpSp>
        <p:cxnSp>
          <p:nvCxnSpPr>
            <p:cNvPr id="141" name="Straight Arrow Connector 140">
              <a:extLst>
                <a:ext uri="{FF2B5EF4-FFF2-40B4-BE49-F238E27FC236}">
                  <a16:creationId xmlns:a16="http://schemas.microsoft.com/office/drawing/2014/main" id="{6413814E-110E-7C49-B953-83F7110B4875}"/>
                </a:ext>
              </a:extLst>
            </p:cNvPr>
            <p:cNvCxnSpPr>
              <a:cxnSpLocks/>
              <a:stCxn id="176" idx="6"/>
              <a:endCxn id="171" idx="2"/>
            </p:cNvCxnSpPr>
            <p:nvPr/>
          </p:nvCxnSpPr>
          <p:spPr>
            <a:xfrm>
              <a:off x="6742863" y="1338958"/>
              <a:ext cx="528165" cy="194364"/>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2" name="Straight Arrow Connector 141">
              <a:extLst>
                <a:ext uri="{FF2B5EF4-FFF2-40B4-BE49-F238E27FC236}">
                  <a16:creationId xmlns:a16="http://schemas.microsoft.com/office/drawing/2014/main" id="{C28374DA-0EC8-114D-8C49-7AB889F27E7B}"/>
                </a:ext>
              </a:extLst>
            </p:cNvPr>
            <p:cNvCxnSpPr>
              <a:cxnSpLocks/>
              <a:stCxn id="176" idx="6"/>
              <a:endCxn id="173" idx="2"/>
            </p:cNvCxnSpPr>
            <p:nvPr/>
          </p:nvCxnSpPr>
          <p:spPr>
            <a:xfrm flipV="1">
              <a:off x="6742863" y="1120397"/>
              <a:ext cx="528165" cy="218561"/>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3" name="Straight Arrow Connector 142">
              <a:extLst>
                <a:ext uri="{FF2B5EF4-FFF2-40B4-BE49-F238E27FC236}">
                  <a16:creationId xmlns:a16="http://schemas.microsoft.com/office/drawing/2014/main" id="{3F9A73ED-C27A-6A4E-98F1-4CE6A3A1CC32}"/>
                </a:ext>
              </a:extLst>
            </p:cNvPr>
            <p:cNvCxnSpPr>
              <a:cxnSpLocks/>
              <a:stCxn id="173" idx="6"/>
              <a:endCxn id="169" idx="2"/>
            </p:cNvCxnSpPr>
            <p:nvPr/>
          </p:nvCxnSpPr>
          <p:spPr>
            <a:xfrm flipV="1">
              <a:off x="7591068" y="873700"/>
              <a:ext cx="528165" cy="246697"/>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4" name="Straight Arrow Connector 143">
              <a:extLst>
                <a:ext uri="{FF2B5EF4-FFF2-40B4-BE49-F238E27FC236}">
                  <a16:creationId xmlns:a16="http://schemas.microsoft.com/office/drawing/2014/main" id="{729D854D-0943-F146-BED1-EAF8DA9A7252}"/>
                </a:ext>
              </a:extLst>
            </p:cNvPr>
            <p:cNvCxnSpPr>
              <a:cxnSpLocks/>
              <a:stCxn id="173" idx="6"/>
              <a:endCxn id="168" idx="2"/>
            </p:cNvCxnSpPr>
            <p:nvPr/>
          </p:nvCxnSpPr>
          <p:spPr>
            <a:xfrm>
              <a:off x="7591068" y="1120397"/>
              <a:ext cx="528165" cy="15632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5" name="Straight Arrow Connector 144">
              <a:extLst>
                <a:ext uri="{FF2B5EF4-FFF2-40B4-BE49-F238E27FC236}">
                  <a16:creationId xmlns:a16="http://schemas.microsoft.com/office/drawing/2014/main" id="{8EB6B054-7627-5F44-88B5-0A1402B855A5}"/>
                </a:ext>
              </a:extLst>
            </p:cNvPr>
            <p:cNvCxnSpPr>
              <a:cxnSpLocks/>
              <a:stCxn id="171" idx="6"/>
              <a:endCxn id="168" idx="2"/>
            </p:cNvCxnSpPr>
            <p:nvPr/>
          </p:nvCxnSpPr>
          <p:spPr>
            <a:xfrm flipV="1">
              <a:off x="7591068" y="1276720"/>
              <a:ext cx="528165" cy="256602"/>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6" name="Straight Arrow Connector 145">
              <a:extLst>
                <a:ext uri="{FF2B5EF4-FFF2-40B4-BE49-F238E27FC236}">
                  <a16:creationId xmlns:a16="http://schemas.microsoft.com/office/drawing/2014/main" id="{2CF3523D-6BD5-E14D-B544-F1DAAE1C0EAC}"/>
                </a:ext>
              </a:extLst>
            </p:cNvPr>
            <p:cNvCxnSpPr>
              <a:cxnSpLocks/>
              <a:stCxn id="171" idx="6"/>
              <a:endCxn id="166" idx="2"/>
            </p:cNvCxnSpPr>
            <p:nvPr/>
          </p:nvCxnSpPr>
          <p:spPr>
            <a:xfrm>
              <a:off x="7591068" y="1533322"/>
              <a:ext cx="528165" cy="14641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7" name="Straight Arrow Connector 146">
              <a:extLst>
                <a:ext uri="{FF2B5EF4-FFF2-40B4-BE49-F238E27FC236}">
                  <a16:creationId xmlns:a16="http://schemas.microsoft.com/office/drawing/2014/main" id="{9CEBE780-A2A3-E541-9E22-79CFAE9DFDD2}"/>
                </a:ext>
              </a:extLst>
            </p:cNvPr>
            <p:cNvCxnSpPr>
              <a:cxnSpLocks/>
              <a:stCxn id="170" idx="6"/>
              <a:endCxn id="166" idx="2"/>
            </p:cNvCxnSpPr>
            <p:nvPr/>
          </p:nvCxnSpPr>
          <p:spPr>
            <a:xfrm flipV="1">
              <a:off x="7591068" y="1679740"/>
              <a:ext cx="528165" cy="266507"/>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8" name="Straight Arrow Connector 147">
              <a:extLst>
                <a:ext uri="{FF2B5EF4-FFF2-40B4-BE49-F238E27FC236}">
                  <a16:creationId xmlns:a16="http://schemas.microsoft.com/office/drawing/2014/main" id="{93A43D45-87E8-F24E-8959-B51D11D8A760}"/>
                </a:ext>
              </a:extLst>
            </p:cNvPr>
            <p:cNvCxnSpPr>
              <a:cxnSpLocks/>
              <a:stCxn id="170" idx="6"/>
              <a:endCxn id="165" idx="2"/>
            </p:cNvCxnSpPr>
            <p:nvPr/>
          </p:nvCxnSpPr>
          <p:spPr>
            <a:xfrm>
              <a:off x="7591068" y="1946247"/>
              <a:ext cx="528165" cy="13651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9" name="Straight Arrow Connector 148">
              <a:extLst>
                <a:ext uri="{FF2B5EF4-FFF2-40B4-BE49-F238E27FC236}">
                  <a16:creationId xmlns:a16="http://schemas.microsoft.com/office/drawing/2014/main" id="{20BAD639-0839-9E44-82EB-AD6F98AF4A4B}"/>
                </a:ext>
              </a:extLst>
            </p:cNvPr>
            <p:cNvCxnSpPr>
              <a:cxnSpLocks/>
              <a:stCxn id="172" idx="6"/>
              <a:endCxn id="165" idx="2"/>
            </p:cNvCxnSpPr>
            <p:nvPr/>
          </p:nvCxnSpPr>
          <p:spPr>
            <a:xfrm flipV="1">
              <a:off x="7591068" y="2082760"/>
              <a:ext cx="528165" cy="276413"/>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50" name="Straight Arrow Connector 149">
              <a:extLst>
                <a:ext uri="{FF2B5EF4-FFF2-40B4-BE49-F238E27FC236}">
                  <a16:creationId xmlns:a16="http://schemas.microsoft.com/office/drawing/2014/main" id="{8D2166D4-5349-664C-8047-630123FEA344}"/>
                </a:ext>
              </a:extLst>
            </p:cNvPr>
            <p:cNvCxnSpPr>
              <a:cxnSpLocks/>
              <a:stCxn id="172" idx="6"/>
              <a:endCxn id="167" idx="2"/>
            </p:cNvCxnSpPr>
            <p:nvPr/>
          </p:nvCxnSpPr>
          <p:spPr>
            <a:xfrm>
              <a:off x="7591068" y="2359173"/>
              <a:ext cx="528165" cy="126608"/>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51" name="TextBox 150">
              <a:extLst>
                <a:ext uri="{FF2B5EF4-FFF2-40B4-BE49-F238E27FC236}">
                  <a16:creationId xmlns:a16="http://schemas.microsoft.com/office/drawing/2014/main" id="{764D7E33-BD92-BF4A-80E4-679FF8693CA5}"/>
                </a:ext>
              </a:extLst>
            </p:cNvPr>
            <p:cNvSpPr txBox="1"/>
            <p:nvPr/>
          </p:nvSpPr>
          <p:spPr>
            <a:xfrm>
              <a:off x="6363610" y="1624264"/>
              <a:ext cx="457200" cy="307777"/>
            </a:xfrm>
            <a:prstGeom prst="rect">
              <a:avLst/>
            </a:prstGeom>
            <a:noFill/>
          </p:spPr>
          <p:txBody>
            <a:bodyPr wrap="square" rtlCol="0">
              <a:spAutoFit/>
            </a:bodyPr>
            <a:lstStyle/>
            <a:p>
              <a:pPr algn="ctr"/>
              <a:r>
                <a:rPr lang="en-US" sz="1400" dirty="0"/>
                <a:t>B</a:t>
              </a:r>
              <a:r>
                <a:rPr lang="en-US" sz="1400" baseline="-25000" dirty="0"/>
                <a:t>2</a:t>
              </a:r>
              <a:endParaRPr lang="en-US" sz="1400" dirty="0"/>
            </a:p>
          </p:txBody>
        </p:sp>
        <p:sp>
          <p:nvSpPr>
            <p:cNvPr id="152" name="TextBox 151">
              <a:extLst>
                <a:ext uri="{FF2B5EF4-FFF2-40B4-BE49-F238E27FC236}">
                  <a16:creationId xmlns:a16="http://schemas.microsoft.com/office/drawing/2014/main" id="{444256C9-96AD-724B-9D26-6C6D33D8BF97}"/>
                </a:ext>
              </a:extLst>
            </p:cNvPr>
            <p:cNvSpPr txBox="1"/>
            <p:nvPr/>
          </p:nvSpPr>
          <p:spPr>
            <a:xfrm>
              <a:off x="6386991" y="2044272"/>
              <a:ext cx="457200" cy="307777"/>
            </a:xfrm>
            <a:prstGeom prst="rect">
              <a:avLst/>
            </a:prstGeom>
            <a:noFill/>
          </p:spPr>
          <p:txBody>
            <a:bodyPr wrap="square" rtlCol="0">
              <a:spAutoFit/>
            </a:bodyPr>
            <a:lstStyle/>
            <a:p>
              <a:pPr algn="ctr"/>
              <a:r>
                <a:rPr lang="en-US" sz="1400" dirty="0"/>
                <a:t>B</a:t>
              </a:r>
              <a:r>
                <a:rPr lang="en-US" sz="1400" baseline="-25000" dirty="0"/>
                <a:t>3</a:t>
              </a:r>
              <a:endParaRPr lang="en-US" sz="1400" dirty="0"/>
            </a:p>
          </p:txBody>
        </p:sp>
        <p:sp>
          <p:nvSpPr>
            <p:cNvPr id="153" name="TextBox 152">
              <a:extLst>
                <a:ext uri="{FF2B5EF4-FFF2-40B4-BE49-F238E27FC236}">
                  <a16:creationId xmlns:a16="http://schemas.microsoft.com/office/drawing/2014/main" id="{D6E1629E-3E8E-F64D-9154-99105ADBFA8A}"/>
                </a:ext>
              </a:extLst>
            </p:cNvPr>
            <p:cNvSpPr txBox="1"/>
            <p:nvPr/>
          </p:nvSpPr>
          <p:spPr>
            <a:xfrm>
              <a:off x="5515228" y="1414089"/>
              <a:ext cx="457200" cy="307777"/>
            </a:xfrm>
            <a:prstGeom prst="rect">
              <a:avLst/>
            </a:prstGeom>
            <a:noFill/>
          </p:spPr>
          <p:txBody>
            <a:bodyPr wrap="square" rtlCol="0">
              <a:spAutoFit/>
            </a:bodyPr>
            <a:lstStyle/>
            <a:p>
              <a:pPr algn="ctr"/>
              <a:r>
                <a:rPr lang="en-US" sz="1400" dirty="0"/>
                <a:t>A</a:t>
              </a:r>
              <a:r>
                <a:rPr lang="en-US" sz="1400" baseline="-25000" dirty="0"/>
                <a:t>1</a:t>
              </a:r>
              <a:endParaRPr lang="en-US" sz="1400" dirty="0"/>
            </a:p>
          </p:txBody>
        </p:sp>
        <p:sp>
          <p:nvSpPr>
            <p:cNvPr id="154" name="TextBox 153">
              <a:extLst>
                <a:ext uri="{FF2B5EF4-FFF2-40B4-BE49-F238E27FC236}">
                  <a16:creationId xmlns:a16="http://schemas.microsoft.com/office/drawing/2014/main" id="{D38D121B-FA68-2F4C-AFA7-7FD01D9A7001}"/>
                </a:ext>
              </a:extLst>
            </p:cNvPr>
            <p:cNvSpPr txBox="1"/>
            <p:nvPr/>
          </p:nvSpPr>
          <p:spPr>
            <a:xfrm>
              <a:off x="5512308" y="1917724"/>
              <a:ext cx="457200" cy="307777"/>
            </a:xfrm>
            <a:prstGeom prst="rect">
              <a:avLst/>
            </a:prstGeom>
            <a:noFill/>
          </p:spPr>
          <p:txBody>
            <a:bodyPr wrap="square" rtlCol="0">
              <a:spAutoFit/>
            </a:bodyPr>
            <a:lstStyle/>
            <a:p>
              <a:pPr algn="ctr"/>
              <a:r>
                <a:rPr lang="en-US" sz="1400" dirty="0"/>
                <a:t>A</a:t>
              </a:r>
              <a:r>
                <a:rPr lang="en-US" sz="1400" baseline="-25000" dirty="0"/>
                <a:t>2</a:t>
              </a:r>
              <a:endParaRPr lang="en-US" sz="1400" dirty="0"/>
            </a:p>
          </p:txBody>
        </p:sp>
        <p:sp>
          <p:nvSpPr>
            <p:cNvPr id="155" name="TextBox 154">
              <a:extLst>
                <a:ext uri="{FF2B5EF4-FFF2-40B4-BE49-F238E27FC236}">
                  <a16:creationId xmlns:a16="http://schemas.microsoft.com/office/drawing/2014/main" id="{85F17F23-B404-8B4C-A609-8B7051D36ADC}"/>
                </a:ext>
              </a:extLst>
            </p:cNvPr>
            <p:cNvSpPr txBox="1"/>
            <p:nvPr/>
          </p:nvSpPr>
          <p:spPr>
            <a:xfrm>
              <a:off x="7218413" y="948650"/>
              <a:ext cx="457200" cy="307777"/>
            </a:xfrm>
            <a:prstGeom prst="rect">
              <a:avLst/>
            </a:prstGeom>
            <a:noFill/>
          </p:spPr>
          <p:txBody>
            <a:bodyPr wrap="square" rtlCol="0">
              <a:spAutoFit/>
            </a:bodyPr>
            <a:lstStyle/>
            <a:p>
              <a:pPr algn="ctr"/>
              <a:r>
                <a:rPr lang="en-US" sz="1400" dirty="0"/>
                <a:t>C</a:t>
              </a:r>
              <a:r>
                <a:rPr lang="en-US" sz="1400" baseline="-25000" dirty="0"/>
                <a:t>1</a:t>
              </a:r>
              <a:endParaRPr lang="en-US" sz="1400" dirty="0"/>
            </a:p>
          </p:txBody>
        </p:sp>
        <p:sp>
          <p:nvSpPr>
            <p:cNvPr id="156" name="TextBox 155">
              <a:extLst>
                <a:ext uri="{FF2B5EF4-FFF2-40B4-BE49-F238E27FC236}">
                  <a16:creationId xmlns:a16="http://schemas.microsoft.com/office/drawing/2014/main" id="{EB503162-0E12-6448-936A-C97F1C09D75A}"/>
                </a:ext>
              </a:extLst>
            </p:cNvPr>
            <p:cNvSpPr txBox="1"/>
            <p:nvPr/>
          </p:nvSpPr>
          <p:spPr>
            <a:xfrm>
              <a:off x="7216496" y="1366946"/>
              <a:ext cx="457200" cy="307777"/>
            </a:xfrm>
            <a:prstGeom prst="rect">
              <a:avLst/>
            </a:prstGeom>
            <a:noFill/>
          </p:spPr>
          <p:txBody>
            <a:bodyPr wrap="square" rtlCol="0">
              <a:spAutoFit/>
            </a:bodyPr>
            <a:lstStyle/>
            <a:p>
              <a:pPr algn="ctr"/>
              <a:r>
                <a:rPr lang="en-US" sz="1400" dirty="0"/>
                <a:t>C</a:t>
              </a:r>
              <a:r>
                <a:rPr lang="en-US" sz="1400" baseline="-25000" dirty="0"/>
                <a:t>2</a:t>
              </a:r>
              <a:endParaRPr lang="en-US" sz="1400" dirty="0"/>
            </a:p>
          </p:txBody>
        </p:sp>
        <p:sp>
          <p:nvSpPr>
            <p:cNvPr id="157" name="TextBox 156">
              <a:extLst>
                <a:ext uri="{FF2B5EF4-FFF2-40B4-BE49-F238E27FC236}">
                  <a16:creationId xmlns:a16="http://schemas.microsoft.com/office/drawing/2014/main" id="{5C79AECB-7B9E-DD4F-9710-693B45B0B32B}"/>
                </a:ext>
              </a:extLst>
            </p:cNvPr>
            <p:cNvSpPr txBox="1"/>
            <p:nvPr/>
          </p:nvSpPr>
          <p:spPr>
            <a:xfrm>
              <a:off x="7200040" y="1773305"/>
              <a:ext cx="457200" cy="307777"/>
            </a:xfrm>
            <a:prstGeom prst="rect">
              <a:avLst/>
            </a:prstGeom>
            <a:noFill/>
          </p:spPr>
          <p:txBody>
            <a:bodyPr wrap="square" rtlCol="0">
              <a:spAutoFit/>
            </a:bodyPr>
            <a:lstStyle/>
            <a:p>
              <a:pPr algn="ctr"/>
              <a:r>
                <a:rPr lang="en-US" sz="1400" dirty="0"/>
                <a:t>C</a:t>
              </a:r>
              <a:r>
                <a:rPr lang="en-US" sz="1400" baseline="-25000" dirty="0"/>
                <a:t>3</a:t>
              </a:r>
              <a:endParaRPr lang="en-US" sz="1400" dirty="0"/>
            </a:p>
          </p:txBody>
        </p:sp>
        <p:sp>
          <p:nvSpPr>
            <p:cNvPr id="158" name="TextBox 157">
              <a:extLst>
                <a:ext uri="{FF2B5EF4-FFF2-40B4-BE49-F238E27FC236}">
                  <a16:creationId xmlns:a16="http://schemas.microsoft.com/office/drawing/2014/main" id="{C138F588-9805-4E41-8FDB-6053E2F4A4EC}"/>
                </a:ext>
              </a:extLst>
            </p:cNvPr>
            <p:cNvSpPr txBox="1"/>
            <p:nvPr/>
          </p:nvSpPr>
          <p:spPr>
            <a:xfrm>
              <a:off x="7215502" y="2221175"/>
              <a:ext cx="457200" cy="307777"/>
            </a:xfrm>
            <a:prstGeom prst="rect">
              <a:avLst/>
            </a:prstGeom>
            <a:noFill/>
          </p:spPr>
          <p:txBody>
            <a:bodyPr wrap="square" rtlCol="0">
              <a:spAutoFit/>
            </a:bodyPr>
            <a:lstStyle/>
            <a:p>
              <a:pPr algn="ctr"/>
              <a:r>
                <a:rPr lang="en-US" sz="1400" dirty="0"/>
                <a:t>C</a:t>
              </a:r>
              <a:r>
                <a:rPr lang="en-US" sz="1400" baseline="-25000" dirty="0"/>
                <a:t>4</a:t>
              </a:r>
              <a:endParaRPr lang="en-US" sz="1400" dirty="0"/>
            </a:p>
          </p:txBody>
        </p:sp>
        <p:sp>
          <p:nvSpPr>
            <p:cNvPr id="159" name="TextBox 158">
              <a:extLst>
                <a:ext uri="{FF2B5EF4-FFF2-40B4-BE49-F238E27FC236}">
                  <a16:creationId xmlns:a16="http://schemas.microsoft.com/office/drawing/2014/main" id="{586B6603-F06A-C944-955D-5F95C1B8E48E}"/>
                </a:ext>
              </a:extLst>
            </p:cNvPr>
            <p:cNvSpPr txBox="1"/>
            <p:nvPr/>
          </p:nvSpPr>
          <p:spPr>
            <a:xfrm>
              <a:off x="8058083" y="707660"/>
              <a:ext cx="457200" cy="307777"/>
            </a:xfrm>
            <a:prstGeom prst="rect">
              <a:avLst/>
            </a:prstGeom>
            <a:noFill/>
          </p:spPr>
          <p:txBody>
            <a:bodyPr wrap="square" rtlCol="0">
              <a:spAutoFit/>
            </a:bodyPr>
            <a:lstStyle/>
            <a:p>
              <a:pPr algn="ctr"/>
              <a:r>
                <a:rPr lang="en-US" sz="1400" dirty="0"/>
                <a:t>D</a:t>
              </a:r>
              <a:r>
                <a:rPr lang="en-US" sz="1400" baseline="-25000" dirty="0"/>
                <a:t>1</a:t>
              </a:r>
              <a:endParaRPr lang="en-US" sz="1400" dirty="0"/>
            </a:p>
          </p:txBody>
        </p:sp>
        <p:sp>
          <p:nvSpPr>
            <p:cNvPr id="160" name="TextBox 159">
              <a:extLst>
                <a:ext uri="{FF2B5EF4-FFF2-40B4-BE49-F238E27FC236}">
                  <a16:creationId xmlns:a16="http://schemas.microsoft.com/office/drawing/2014/main" id="{64A41B1A-4467-3B43-8DC5-1AA318A0D020}"/>
                </a:ext>
              </a:extLst>
            </p:cNvPr>
            <p:cNvSpPr txBox="1"/>
            <p:nvPr/>
          </p:nvSpPr>
          <p:spPr>
            <a:xfrm>
              <a:off x="8071909" y="1113147"/>
              <a:ext cx="457200" cy="307777"/>
            </a:xfrm>
            <a:prstGeom prst="rect">
              <a:avLst/>
            </a:prstGeom>
            <a:noFill/>
          </p:spPr>
          <p:txBody>
            <a:bodyPr wrap="square" rtlCol="0">
              <a:spAutoFit/>
            </a:bodyPr>
            <a:lstStyle/>
            <a:p>
              <a:pPr algn="ctr"/>
              <a:r>
                <a:rPr lang="en-US" sz="1400" dirty="0"/>
                <a:t>D</a:t>
              </a:r>
              <a:r>
                <a:rPr lang="en-US" sz="1400" baseline="-25000" dirty="0"/>
                <a:t>2</a:t>
              </a:r>
              <a:endParaRPr lang="en-US" sz="1400" dirty="0"/>
            </a:p>
          </p:txBody>
        </p:sp>
        <p:sp>
          <p:nvSpPr>
            <p:cNvPr id="162" name="TextBox 161">
              <a:extLst>
                <a:ext uri="{FF2B5EF4-FFF2-40B4-BE49-F238E27FC236}">
                  <a16:creationId xmlns:a16="http://schemas.microsoft.com/office/drawing/2014/main" id="{D11D5C9A-1674-504E-B45D-C63199135D34}"/>
                </a:ext>
              </a:extLst>
            </p:cNvPr>
            <p:cNvSpPr txBox="1"/>
            <p:nvPr/>
          </p:nvSpPr>
          <p:spPr>
            <a:xfrm>
              <a:off x="8084077" y="1532925"/>
              <a:ext cx="457200" cy="307777"/>
            </a:xfrm>
            <a:prstGeom prst="rect">
              <a:avLst/>
            </a:prstGeom>
            <a:noFill/>
          </p:spPr>
          <p:txBody>
            <a:bodyPr wrap="square" rtlCol="0">
              <a:spAutoFit/>
            </a:bodyPr>
            <a:lstStyle/>
            <a:p>
              <a:pPr algn="ctr"/>
              <a:r>
                <a:rPr lang="en-US" sz="1400" dirty="0"/>
                <a:t>D</a:t>
              </a:r>
              <a:r>
                <a:rPr lang="en-US" sz="1400" baseline="-25000" dirty="0"/>
                <a:t>3</a:t>
              </a:r>
              <a:endParaRPr lang="en-US" sz="1400" dirty="0"/>
            </a:p>
          </p:txBody>
        </p:sp>
        <p:sp>
          <p:nvSpPr>
            <p:cNvPr id="163" name="TextBox 162">
              <a:extLst>
                <a:ext uri="{FF2B5EF4-FFF2-40B4-BE49-F238E27FC236}">
                  <a16:creationId xmlns:a16="http://schemas.microsoft.com/office/drawing/2014/main" id="{20C620B3-7F60-884D-A629-77A76C3FF95B}"/>
                </a:ext>
              </a:extLst>
            </p:cNvPr>
            <p:cNvSpPr txBox="1"/>
            <p:nvPr/>
          </p:nvSpPr>
          <p:spPr>
            <a:xfrm>
              <a:off x="8055628" y="1925986"/>
              <a:ext cx="457200" cy="307777"/>
            </a:xfrm>
            <a:prstGeom prst="rect">
              <a:avLst/>
            </a:prstGeom>
            <a:noFill/>
          </p:spPr>
          <p:txBody>
            <a:bodyPr wrap="square" rtlCol="0">
              <a:spAutoFit/>
            </a:bodyPr>
            <a:lstStyle/>
            <a:p>
              <a:pPr algn="ctr"/>
              <a:r>
                <a:rPr lang="en-US" sz="1400" dirty="0"/>
                <a:t>D</a:t>
              </a:r>
              <a:r>
                <a:rPr lang="en-US" sz="1400" baseline="-25000" dirty="0"/>
                <a:t>4</a:t>
              </a:r>
              <a:endParaRPr lang="en-US" sz="1400" dirty="0"/>
            </a:p>
          </p:txBody>
        </p:sp>
        <p:sp>
          <p:nvSpPr>
            <p:cNvPr id="164" name="TextBox 163">
              <a:extLst>
                <a:ext uri="{FF2B5EF4-FFF2-40B4-BE49-F238E27FC236}">
                  <a16:creationId xmlns:a16="http://schemas.microsoft.com/office/drawing/2014/main" id="{B685DFC6-E762-1948-B0F1-0B42820CE048}"/>
                </a:ext>
              </a:extLst>
            </p:cNvPr>
            <p:cNvSpPr txBox="1"/>
            <p:nvPr/>
          </p:nvSpPr>
          <p:spPr>
            <a:xfrm>
              <a:off x="8066329" y="2316744"/>
              <a:ext cx="457200" cy="307777"/>
            </a:xfrm>
            <a:prstGeom prst="rect">
              <a:avLst/>
            </a:prstGeom>
            <a:noFill/>
          </p:spPr>
          <p:txBody>
            <a:bodyPr wrap="square" rtlCol="0">
              <a:spAutoFit/>
            </a:bodyPr>
            <a:lstStyle/>
            <a:p>
              <a:pPr algn="ctr"/>
              <a:r>
                <a:rPr lang="en-US" sz="1400" dirty="0"/>
                <a:t>D</a:t>
              </a:r>
              <a:r>
                <a:rPr lang="en-US" sz="1400" baseline="-25000" dirty="0"/>
                <a:t>5</a:t>
              </a:r>
              <a:endParaRPr lang="en-US" sz="1400" dirty="0"/>
            </a:p>
          </p:txBody>
        </p:sp>
      </p:grpSp>
    </p:spTree>
    <p:custDataLst>
      <p:tags r:id="rId1"/>
    </p:custDataLst>
    <p:extLst>
      <p:ext uri="{BB962C8B-B14F-4D97-AF65-F5344CB8AC3E}">
        <p14:creationId xmlns:p14="http://schemas.microsoft.com/office/powerpoint/2010/main" val="347987077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3504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a:xfrm>
            <a:off x="7003891" y="6521445"/>
            <a:ext cx="2133600" cy="365125"/>
          </a:xfrm>
        </p:spPr>
        <p:txBody>
          <a:bodyPr/>
          <a:lstStyle/>
          <a:p>
            <a:fld id="{65CC13EC-677E-384F-B278-2939878C589F}" type="slidenum">
              <a:rPr lang="en-US" smtClean="0"/>
              <a:t>44</a:t>
            </a:fld>
            <a:endParaRPr lang="en-US"/>
          </a:p>
        </p:txBody>
      </p:sp>
      <p:sp>
        <p:nvSpPr>
          <p:cNvPr id="16" name="TextBox 15">
            <a:extLst>
              <a:ext uri="{FF2B5EF4-FFF2-40B4-BE49-F238E27FC236}">
                <a16:creationId xmlns:a16="http://schemas.microsoft.com/office/drawing/2014/main" id="{70B28615-162E-0446-97BA-6A74199ED555}"/>
              </a:ext>
            </a:extLst>
          </p:cNvPr>
          <p:cNvSpPr txBox="1"/>
          <p:nvPr/>
        </p:nvSpPr>
        <p:spPr>
          <a:xfrm>
            <a:off x="-4024" y="-10993"/>
            <a:ext cx="9005992" cy="523220"/>
          </a:xfrm>
          <a:prstGeom prst="rect">
            <a:avLst/>
          </a:prstGeom>
          <a:noFill/>
        </p:spPr>
        <p:txBody>
          <a:bodyPr wrap="square" rtlCol="0">
            <a:spAutoFit/>
          </a:bodyPr>
          <a:lstStyle/>
          <a:p>
            <a:pPr marL="274320" indent="-457200"/>
            <a:r>
              <a:rPr lang="en-US" sz="2800" kern="0" dirty="0">
                <a:latin typeface="Arial"/>
                <a:cs typeface="Arial"/>
              </a:rPr>
              <a:t>D-Representation-based Processor (1)</a:t>
            </a:r>
            <a:endParaRPr lang="en-US" sz="2800" dirty="0">
              <a:latin typeface="Arial" panose="020B0604020202020204" pitchFamily="34" charset="0"/>
              <a:cs typeface="Arial" panose="020B0604020202020204" pitchFamily="34" charset="0"/>
            </a:endParaRPr>
          </a:p>
        </p:txBody>
      </p:sp>
      <p:grpSp>
        <p:nvGrpSpPr>
          <p:cNvPr id="91" name="Group 90">
            <a:extLst>
              <a:ext uri="{FF2B5EF4-FFF2-40B4-BE49-F238E27FC236}">
                <a16:creationId xmlns:a16="http://schemas.microsoft.com/office/drawing/2014/main" id="{79E29D39-5F3B-C448-93DC-D050AA20D46F}"/>
              </a:ext>
            </a:extLst>
          </p:cNvPr>
          <p:cNvGrpSpPr/>
          <p:nvPr/>
        </p:nvGrpSpPr>
        <p:grpSpPr>
          <a:xfrm>
            <a:off x="142032" y="683971"/>
            <a:ext cx="4507234" cy="922560"/>
            <a:chOff x="220440" y="1015608"/>
            <a:chExt cx="4507234" cy="922560"/>
          </a:xfrm>
        </p:grpSpPr>
        <p:sp>
          <p:nvSpPr>
            <p:cNvPr id="92" name="TextBox 91">
              <a:extLst>
                <a:ext uri="{FF2B5EF4-FFF2-40B4-BE49-F238E27FC236}">
                  <a16:creationId xmlns:a16="http://schemas.microsoft.com/office/drawing/2014/main" id="{B723199B-026A-FD47-B45F-695547740852}"/>
                </a:ext>
              </a:extLst>
            </p:cNvPr>
            <p:cNvSpPr txBox="1"/>
            <p:nvPr/>
          </p:nvSpPr>
          <p:spPr>
            <a:xfrm>
              <a:off x="220440" y="1015608"/>
              <a:ext cx="4507234" cy="922560"/>
            </a:xfrm>
            <a:prstGeom prst="rect">
              <a:avLst/>
            </a:prstGeom>
            <a:noFill/>
          </p:spPr>
          <p:txBody>
            <a:bodyPr wrap="square" rtlCol="0">
              <a:spAutoFit/>
            </a:bodyPr>
            <a:lstStyle/>
            <a:p>
              <a:pPr>
                <a:lnSpc>
                  <a:spcPct val="150000"/>
                </a:lnSpc>
              </a:pPr>
              <a:r>
                <a:rPr lang="en-US" sz="1900" dirty="0">
                  <a:latin typeface="Consolas"/>
                  <a:cs typeface="Consolas"/>
                </a:rPr>
                <a:t>MATCH </a:t>
              </a:r>
            </a:p>
            <a:p>
              <a:pPr>
                <a:lnSpc>
                  <a:spcPct val="150000"/>
                </a:lnSpc>
              </a:pPr>
              <a:r>
                <a:rPr lang="en-US" sz="1900" dirty="0">
                  <a:latin typeface="Consolas"/>
                  <a:cs typeface="Consolas"/>
                </a:rPr>
                <a:t>WHERE </a:t>
              </a:r>
              <a:r>
                <a:rPr lang="en-US" sz="1900" dirty="0" err="1">
                  <a:latin typeface="Consolas"/>
                  <a:cs typeface="Consolas"/>
                </a:rPr>
                <a:t>a.cntr</a:t>
              </a:r>
              <a:r>
                <a:rPr lang="en-US" sz="1900" dirty="0">
                  <a:latin typeface="Consolas"/>
                  <a:cs typeface="Consolas"/>
                </a:rPr>
                <a:t>=‘US’ &amp; </a:t>
              </a:r>
              <a:r>
                <a:rPr lang="en-US" sz="1900" dirty="0" err="1">
                  <a:latin typeface="Consolas"/>
                  <a:cs typeface="Consolas"/>
                </a:rPr>
                <a:t>e.cntr</a:t>
              </a:r>
              <a:r>
                <a:rPr lang="en-US" sz="1900" dirty="0">
                  <a:latin typeface="Consolas"/>
                  <a:cs typeface="Consolas"/>
                </a:rPr>
                <a:t>=‘CAD’</a:t>
              </a:r>
            </a:p>
          </p:txBody>
        </p:sp>
        <p:sp>
          <p:nvSpPr>
            <p:cNvPr id="93" name="Oval 92">
              <a:extLst>
                <a:ext uri="{FF2B5EF4-FFF2-40B4-BE49-F238E27FC236}">
                  <a16:creationId xmlns:a16="http://schemas.microsoft.com/office/drawing/2014/main" id="{81635A9A-9BD4-1241-B613-9F1B0630F0EB}"/>
                </a:ext>
              </a:extLst>
            </p:cNvPr>
            <p:cNvSpPr/>
            <p:nvPr/>
          </p:nvSpPr>
          <p:spPr>
            <a:xfrm>
              <a:off x="1311894"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a</a:t>
              </a:r>
            </a:p>
          </p:txBody>
        </p:sp>
        <p:sp>
          <p:nvSpPr>
            <p:cNvPr id="94" name="Oval 93">
              <a:extLst>
                <a:ext uri="{FF2B5EF4-FFF2-40B4-BE49-F238E27FC236}">
                  <a16:creationId xmlns:a16="http://schemas.microsoft.com/office/drawing/2014/main" id="{9C67AD63-D427-DE48-BD13-30353C2E6AAD}"/>
                </a:ext>
              </a:extLst>
            </p:cNvPr>
            <p:cNvSpPr/>
            <p:nvPr/>
          </p:nvSpPr>
          <p:spPr>
            <a:xfrm>
              <a:off x="1962543"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b</a:t>
              </a:r>
            </a:p>
          </p:txBody>
        </p:sp>
        <p:sp>
          <p:nvSpPr>
            <p:cNvPr id="95" name="Oval 94">
              <a:extLst>
                <a:ext uri="{FF2B5EF4-FFF2-40B4-BE49-F238E27FC236}">
                  <a16:creationId xmlns:a16="http://schemas.microsoft.com/office/drawing/2014/main" id="{32ACB410-B5BB-0A45-867F-BB7287C82737}"/>
                </a:ext>
              </a:extLst>
            </p:cNvPr>
            <p:cNvSpPr/>
            <p:nvPr/>
          </p:nvSpPr>
          <p:spPr>
            <a:xfrm>
              <a:off x="2613192"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c</a:t>
              </a:r>
            </a:p>
          </p:txBody>
        </p:sp>
        <p:cxnSp>
          <p:nvCxnSpPr>
            <p:cNvPr id="96" name="Straight Arrow Connector 95">
              <a:extLst>
                <a:ext uri="{FF2B5EF4-FFF2-40B4-BE49-F238E27FC236}">
                  <a16:creationId xmlns:a16="http://schemas.microsoft.com/office/drawing/2014/main" id="{9A452534-55DB-B24D-B7F0-4A952E02431A}"/>
                </a:ext>
              </a:extLst>
            </p:cNvPr>
            <p:cNvCxnSpPr>
              <a:cxnSpLocks/>
              <a:stCxn id="93" idx="6"/>
              <a:endCxn id="94" idx="2"/>
            </p:cNvCxnSpPr>
            <p:nvPr/>
          </p:nvCxnSpPr>
          <p:spPr>
            <a:xfrm>
              <a:off x="1650222" y="1338188"/>
              <a:ext cx="312321"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97" name="Straight Arrow Connector 96">
              <a:extLst>
                <a:ext uri="{FF2B5EF4-FFF2-40B4-BE49-F238E27FC236}">
                  <a16:creationId xmlns:a16="http://schemas.microsoft.com/office/drawing/2014/main" id="{814D8DDB-AE20-FF4F-8E9F-014FB4F514E0}"/>
                </a:ext>
              </a:extLst>
            </p:cNvPr>
            <p:cNvCxnSpPr>
              <a:cxnSpLocks/>
              <a:stCxn id="94" idx="6"/>
              <a:endCxn id="95" idx="2"/>
            </p:cNvCxnSpPr>
            <p:nvPr/>
          </p:nvCxnSpPr>
          <p:spPr>
            <a:xfrm>
              <a:off x="2300871" y="1338188"/>
              <a:ext cx="312321"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sp>
          <p:nvSpPr>
            <p:cNvPr id="98" name="Oval 97">
              <a:extLst>
                <a:ext uri="{FF2B5EF4-FFF2-40B4-BE49-F238E27FC236}">
                  <a16:creationId xmlns:a16="http://schemas.microsoft.com/office/drawing/2014/main" id="{6BCC35B9-915A-7B42-87A1-24EE06F1F758}"/>
                </a:ext>
              </a:extLst>
            </p:cNvPr>
            <p:cNvSpPr/>
            <p:nvPr/>
          </p:nvSpPr>
          <p:spPr>
            <a:xfrm>
              <a:off x="3263842" y="1167175"/>
              <a:ext cx="338328" cy="342025"/>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d</a:t>
              </a:r>
            </a:p>
          </p:txBody>
        </p:sp>
        <p:cxnSp>
          <p:nvCxnSpPr>
            <p:cNvPr id="99" name="Straight Arrow Connector 98">
              <a:extLst>
                <a:ext uri="{FF2B5EF4-FFF2-40B4-BE49-F238E27FC236}">
                  <a16:creationId xmlns:a16="http://schemas.microsoft.com/office/drawing/2014/main" id="{A075B6B1-D453-1547-8C05-E42B136CB95E}"/>
                </a:ext>
              </a:extLst>
            </p:cNvPr>
            <p:cNvCxnSpPr>
              <a:cxnSpLocks/>
              <a:stCxn id="95" idx="6"/>
              <a:endCxn id="98" idx="2"/>
            </p:cNvCxnSpPr>
            <p:nvPr/>
          </p:nvCxnSpPr>
          <p:spPr>
            <a:xfrm>
              <a:off x="2951520" y="1338188"/>
              <a:ext cx="312322"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grpSp>
      <p:grpSp>
        <p:nvGrpSpPr>
          <p:cNvPr id="136" name="Group 135">
            <a:extLst>
              <a:ext uri="{FF2B5EF4-FFF2-40B4-BE49-F238E27FC236}">
                <a16:creationId xmlns:a16="http://schemas.microsoft.com/office/drawing/2014/main" id="{55133943-AB82-B54A-B94E-95DCBB7776E7}"/>
              </a:ext>
            </a:extLst>
          </p:cNvPr>
          <p:cNvGrpSpPr/>
          <p:nvPr/>
        </p:nvGrpSpPr>
        <p:grpSpPr>
          <a:xfrm>
            <a:off x="141682" y="2318189"/>
            <a:ext cx="8691427" cy="673220"/>
            <a:chOff x="141682" y="2318189"/>
            <a:chExt cx="8691427" cy="673220"/>
          </a:xfrm>
        </p:grpSpPr>
        <p:sp>
          <p:nvSpPr>
            <p:cNvPr id="101" name="Rounded Rectangle 100">
              <a:extLst>
                <a:ext uri="{FF2B5EF4-FFF2-40B4-BE49-F238E27FC236}">
                  <a16:creationId xmlns:a16="http://schemas.microsoft.com/office/drawing/2014/main" id="{CC5FDCE3-B607-2944-A7DB-AD42DBA3584B}"/>
                </a:ext>
              </a:extLst>
            </p:cNvPr>
            <p:cNvSpPr/>
            <p:nvPr/>
          </p:nvSpPr>
          <p:spPr>
            <a:xfrm>
              <a:off x="141682" y="2324539"/>
              <a:ext cx="1162039"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solidFill>
                    <a:schemeClr val="tx1"/>
                  </a:solidFill>
                  <a:latin typeface="Arial" panose="020B0604020202020204" pitchFamily="34" charset="0"/>
                  <a:cs typeface="Arial" panose="020B0604020202020204" pitchFamily="34" charset="0"/>
                </a:rPr>
                <a:t>Scan (a)</a:t>
              </a:r>
            </a:p>
            <a:p>
              <a:pPr algn="ctr"/>
              <a:r>
                <a:rPr lang="en-US" sz="1500" dirty="0" err="1">
                  <a:solidFill>
                    <a:schemeClr val="tx1"/>
                  </a:solidFill>
                  <a:latin typeface="Arial" panose="020B0604020202020204" pitchFamily="34" charset="0"/>
                  <a:cs typeface="Arial" panose="020B0604020202020204" pitchFamily="34" charset="0"/>
                </a:rPr>
                <a:t>cntr</a:t>
              </a:r>
              <a:r>
                <a:rPr lang="en-US" sz="1500" dirty="0">
                  <a:solidFill>
                    <a:schemeClr val="tx1"/>
                  </a:solidFill>
                  <a:latin typeface="Arial" panose="020B0604020202020204" pitchFamily="34" charset="0"/>
                  <a:cs typeface="Arial" panose="020B0604020202020204" pitchFamily="34" charset="0"/>
                </a:rPr>
                <a:t>=`US’</a:t>
              </a:r>
            </a:p>
          </p:txBody>
        </p:sp>
        <p:sp>
          <p:nvSpPr>
            <p:cNvPr id="102" name="Rounded Rectangle 101">
              <a:extLst>
                <a:ext uri="{FF2B5EF4-FFF2-40B4-BE49-F238E27FC236}">
                  <a16:creationId xmlns:a16="http://schemas.microsoft.com/office/drawing/2014/main" id="{F6BA953D-C9D1-D04D-9ACB-361EA8759609}"/>
                </a:ext>
              </a:extLst>
            </p:cNvPr>
            <p:cNvSpPr/>
            <p:nvPr/>
          </p:nvSpPr>
          <p:spPr>
            <a:xfrm>
              <a:off x="1565074" y="2323775"/>
              <a:ext cx="1078568" cy="640080"/>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solidFill>
                    <a:schemeClr val="tx1"/>
                  </a:solidFill>
                  <a:latin typeface="Arial" panose="020B0604020202020204" pitchFamily="34" charset="0"/>
                  <a:cs typeface="Arial" panose="020B0604020202020204" pitchFamily="34" charset="0"/>
                </a:rPr>
                <a:t>Extend (b)</a:t>
              </a:r>
            </a:p>
          </p:txBody>
        </p:sp>
        <p:cxnSp>
          <p:nvCxnSpPr>
            <p:cNvPr id="103" name="Straight Arrow Connector 102">
              <a:extLst>
                <a:ext uri="{FF2B5EF4-FFF2-40B4-BE49-F238E27FC236}">
                  <a16:creationId xmlns:a16="http://schemas.microsoft.com/office/drawing/2014/main" id="{DE77DB12-0857-ED47-AF37-B679D37E5BD8}"/>
                </a:ext>
              </a:extLst>
            </p:cNvPr>
            <p:cNvCxnSpPr>
              <a:cxnSpLocks/>
              <a:stCxn id="101" idx="3"/>
              <a:endCxn id="102" idx="1"/>
            </p:cNvCxnSpPr>
            <p:nvPr/>
          </p:nvCxnSpPr>
          <p:spPr>
            <a:xfrm flipV="1">
              <a:off x="1303721" y="2643815"/>
              <a:ext cx="261353" cy="1"/>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104" name="Rounded Rectangle 103">
              <a:extLst>
                <a:ext uri="{FF2B5EF4-FFF2-40B4-BE49-F238E27FC236}">
                  <a16:creationId xmlns:a16="http://schemas.microsoft.com/office/drawing/2014/main" id="{EDE75E2F-4511-0D4C-B787-D98EA62E4651}"/>
                </a:ext>
              </a:extLst>
            </p:cNvPr>
            <p:cNvSpPr/>
            <p:nvPr/>
          </p:nvSpPr>
          <p:spPr>
            <a:xfrm>
              <a:off x="2904995" y="2324539"/>
              <a:ext cx="1078992"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solidFill>
                    <a:schemeClr val="tx1"/>
                  </a:solidFill>
                  <a:latin typeface="Arial" panose="020B0604020202020204" pitchFamily="34" charset="0"/>
                  <a:cs typeface="Arial" panose="020B0604020202020204" pitchFamily="34" charset="0"/>
                </a:rPr>
                <a:t>Extend (c)</a:t>
              </a:r>
            </a:p>
          </p:txBody>
        </p:sp>
        <p:cxnSp>
          <p:nvCxnSpPr>
            <p:cNvPr id="105" name="Straight Arrow Connector 104">
              <a:extLst>
                <a:ext uri="{FF2B5EF4-FFF2-40B4-BE49-F238E27FC236}">
                  <a16:creationId xmlns:a16="http://schemas.microsoft.com/office/drawing/2014/main" id="{F45DC20D-CBB5-2346-B480-5A477F4912B4}"/>
                </a:ext>
              </a:extLst>
            </p:cNvPr>
            <p:cNvCxnSpPr>
              <a:cxnSpLocks/>
              <a:stCxn id="102" idx="3"/>
              <a:endCxn id="104" idx="1"/>
            </p:cNvCxnSpPr>
            <p:nvPr/>
          </p:nvCxnSpPr>
          <p:spPr>
            <a:xfrm>
              <a:off x="2643642" y="2643815"/>
              <a:ext cx="261353" cy="1"/>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106" name="Rounded Rectangle 105">
              <a:extLst>
                <a:ext uri="{FF2B5EF4-FFF2-40B4-BE49-F238E27FC236}">
                  <a16:creationId xmlns:a16="http://schemas.microsoft.com/office/drawing/2014/main" id="{E31C47F4-0284-8045-91FC-645B48A75090}"/>
                </a:ext>
              </a:extLst>
            </p:cNvPr>
            <p:cNvSpPr/>
            <p:nvPr/>
          </p:nvSpPr>
          <p:spPr>
            <a:xfrm>
              <a:off x="4245340" y="2324539"/>
              <a:ext cx="1078992"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solidFill>
                    <a:schemeClr val="tx1"/>
                  </a:solidFill>
                  <a:latin typeface="Arial" panose="020B0604020202020204" pitchFamily="34" charset="0"/>
                  <a:cs typeface="Arial" panose="020B0604020202020204" pitchFamily="34" charset="0"/>
                </a:rPr>
                <a:t>Extend (d)</a:t>
              </a:r>
            </a:p>
          </p:txBody>
        </p:sp>
        <p:cxnSp>
          <p:nvCxnSpPr>
            <p:cNvPr id="107" name="Straight Arrow Connector 106">
              <a:extLst>
                <a:ext uri="{FF2B5EF4-FFF2-40B4-BE49-F238E27FC236}">
                  <a16:creationId xmlns:a16="http://schemas.microsoft.com/office/drawing/2014/main" id="{3A5E2D73-0995-1A44-B961-D842B71BBF52}"/>
                </a:ext>
              </a:extLst>
            </p:cNvPr>
            <p:cNvCxnSpPr>
              <a:cxnSpLocks/>
              <a:stCxn id="104" idx="3"/>
              <a:endCxn id="106" idx="1"/>
            </p:cNvCxnSpPr>
            <p:nvPr/>
          </p:nvCxnSpPr>
          <p:spPr>
            <a:xfrm>
              <a:off x="3983987" y="2643816"/>
              <a:ext cx="261353"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108" name="Rounded Rectangle 107">
              <a:extLst>
                <a:ext uri="{FF2B5EF4-FFF2-40B4-BE49-F238E27FC236}">
                  <a16:creationId xmlns:a16="http://schemas.microsoft.com/office/drawing/2014/main" id="{D4824B0D-EACC-9942-9DAC-6BA6A4AC9630}"/>
                </a:ext>
              </a:extLst>
            </p:cNvPr>
            <p:cNvSpPr/>
            <p:nvPr/>
          </p:nvSpPr>
          <p:spPr>
            <a:xfrm>
              <a:off x="5585685" y="2324539"/>
              <a:ext cx="956529"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err="1">
                  <a:solidFill>
                    <a:schemeClr val="tx1"/>
                  </a:solidFill>
                  <a:latin typeface="Arial" panose="020B0604020202020204" pitchFamily="34" charset="0"/>
                  <a:cs typeface="Arial" panose="020B0604020202020204" pitchFamily="34" charset="0"/>
                </a:rPr>
                <a:t>DGroup</a:t>
              </a:r>
              <a:r>
                <a:rPr lang="en-US" sz="1500" dirty="0">
                  <a:solidFill>
                    <a:schemeClr val="tx1"/>
                  </a:solidFill>
                  <a:latin typeface="Arial" panose="020B0604020202020204" pitchFamily="34" charset="0"/>
                  <a:cs typeface="Arial" panose="020B0604020202020204" pitchFamily="34" charset="0"/>
                </a:rPr>
                <a:t> (d by c)</a:t>
              </a:r>
            </a:p>
          </p:txBody>
        </p:sp>
        <p:cxnSp>
          <p:nvCxnSpPr>
            <p:cNvPr id="109" name="Straight Arrow Connector 108">
              <a:extLst>
                <a:ext uri="{FF2B5EF4-FFF2-40B4-BE49-F238E27FC236}">
                  <a16:creationId xmlns:a16="http://schemas.microsoft.com/office/drawing/2014/main" id="{1D12D1BB-7F95-AF4F-BE48-3F015BFB5411}"/>
                </a:ext>
              </a:extLst>
            </p:cNvPr>
            <p:cNvCxnSpPr>
              <a:cxnSpLocks/>
              <a:stCxn id="106" idx="3"/>
              <a:endCxn id="108" idx="1"/>
            </p:cNvCxnSpPr>
            <p:nvPr/>
          </p:nvCxnSpPr>
          <p:spPr>
            <a:xfrm>
              <a:off x="5324332" y="2643816"/>
              <a:ext cx="261353"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110" name="Rounded Rectangle 109">
              <a:extLst>
                <a:ext uri="{FF2B5EF4-FFF2-40B4-BE49-F238E27FC236}">
                  <a16:creationId xmlns:a16="http://schemas.microsoft.com/office/drawing/2014/main" id="{060FCBC2-3470-1349-940B-85F10C50E5F5}"/>
                </a:ext>
              </a:extLst>
            </p:cNvPr>
            <p:cNvSpPr/>
            <p:nvPr/>
          </p:nvSpPr>
          <p:spPr>
            <a:xfrm>
              <a:off x="6803567" y="2324539"/>
              <a:ext cx="960120"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err="1">
                  <a:solidFill>
                    <a:schemeClr val="tx1"/>
                  </a:solidFill>
                  <a:latin typeface="Arial" panose="020B0604020202020204" pitchFamily="34" charset="0"/>
                  <a:cs typeface="Arial" panose="020B0604020202020204" pitchFamily="34" charset="0"/>
                </a:rPr>
                <a:t>DGroup</a:t>
              </a:r>
              <a:r>
                <a:rPr lang="en-US" sz="1500" dirty="0">
                  <a:solidFill>
                    <a:schemeClr val="tx1"/>
                  </a:solidFill>
                  <a:latin typeface="Arial" panose="020B0604020202020204" pitchFamily="34" charset="0"/>
                  <a:cs typeface="Arial" panose="020B0604020202020204" pitchFamily="34" charset="0"/>
                </a:rPr>
                <a:t> (c by b)</a:t>
              </a:r>
            </a:p>
          </p:txBody>
        </p:sp>
        <p:cxnSp>
          <p:nvCxnSpPr>
            <p:cNvPr id="117" name="Straight Arrow Connector 116">
              <a:extLst>
                <a:ext uri="{FF2B5EF4-FFF2-40B4-BE49-F238E27FC236}">
                  <a16:creationId xmlns:a16="http://schemas.microsoft.com/office/drawing/2014/main" id="{70B7412B-06D4-554A-8711-FAA19D64A2E7}"/>
                </a:ext>
              </a:extLst>
            </p:cNvPr>
            <p:cNvCxnSpPr>
              <a:cxnSpLocks/>
              <a:stCxn id="108" idx="3"/>
              <a:endCxn id="110" idx="1"/>
            </p:cNvCxnSpPr>
            <p:nvPr/>
          </p:nvCxnSpPr>
          <p:spPr>
            <a:xfrm>
              <a:off x="6542214" y="2643816"/>
              <a:ext cx="261353" cy="0"/>
            </a:xfrm>
            <a:prstGeom prst="straightConnector1">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22" name="Curved Connector 121">
              <a:extLst>
                <a:ext uri="{FF2B5EF4-FFF2-40B4-BE49-F238E27FC236}">
                  <a16:creationId xmlns:a16="http://schemas.microsoft.com/office/drawing/2014/main" id="{51A3644B-3C9E-F94D-859D-02CF3F11AEE9}"/>
                </a:ext>
              </a:extLst>
            </p:cNvPr>
            <p:cNvCxnSpPr>
              <a:stCxn id="106" idx="0"/>
              <a:endCxn id="108" idx="0"/>
            </p:cNvCxnSpPr>
            <p:nvPr/>
          </p:nvCxnSpPr>
          <p:spPr>
            <a:xfrm rot="5400000" flipH="1" flipV="1">
              <a:off x="5424393" y="1684982"/>
              <a:ext cx="12700" cy="1279114"/>
            </a:xfrm>
            <a:prstGeom prst="curvedConnector3">
              <a:avLst>
                <a:gd name="adj1" fmla="val 1800000"/>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26" name="Curved Connector 125">
              <a:extLst>
                <a:ext uri="{FF2B5EF4-FFF2-40B4-BE49-F238E27FC236}">
                  <a16:creationId xmlns:a16="http://schemas.microsoft.com/office/drawing/2014/main" id="{3A281831-FD0D-AC40-9078-9039659637A0}"/>
                </a:ext>
              </a:extLst>
            </p:cNvPr>
            <p:cNvCxnSpPr>
              <a:cxnSpLocks/>
              <a:stCxn id="104" idx="0"/>
              <a:endCxn id="110" idx="0"/>
            </p:cNvCxnSpPr>
            <p:nvPr/>
          </p:nvCxnSpPr>
          <p:spPr>
            <a:xfrm rot="5400000" flipH="1" flipV="1">
              <a:off x="5364059" y="404971"/>
              <a:ext cx="12700" cy="3839136"/>
            </a:xfrm>
            <a:prstGeom prst="curvedConnector3">
              <a:avLst>
                <a:gd name="adj1" fmla="val 3487496"/>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30" name="Curved Connector 129">
              <a:extLst>
                <a:ext uri="{FF2B5EF4-FFF2-40B4-BE49-F238E27FC236}">
                  <a16:creationId xmlns:a16="http://schemas.microsoft.com/office/drawing/2014/main" id="{3447664A-0C7C-254A-8723-649EF9B816D8}"/>
                </a:ext>
              </a:extLst>
            </p:cNvPr>
            <p:cNvCxnSpPr>
              <a:cxnSpLocks/>
              <a:stCxn id="102" idx="0"/>
            </p:cNvCxnSpPr>
            <p:nvPr/>
          </p:nvCxnSpPr>
          <p:spPr>
            <a:xfrm rot="16200000" flipH="1">
              <a:off x="5304348" y="-876215"/>
              <a:ext cx="764" cy="6400745"/>
            </a:xfrm>
            <a:prstGeom prst="curvedConnector3">
              <a:avLst>
                <a:gd name="adj1" fmla="val -85161126"/>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133" name="Rounded Rectangle 132">
              <a:extLst>
                <a:ext uri="{FF2B5EF4-FFF2-40B4-BE49-F238E27FC236}">
                  <a16:creationId xmlns:a16="http://schemas.microsoft.com/office/drawing/2014/main" id="{59DAAA53-D50F-F04C-BD77-DFB7E5BE06B4}"/>
                </a:ext>
              </a:extLst>
            </p:cNvPr>
            <p:cNvSpPr/>
            <p:nvPr/>
          </p:nvSpPr>
          <p:spPr>
            <a:xfrm>
              <a:off x="7872989" y="2352856"/>
              <a:ext cx="960120" cy="638553"/>
            </a:xfrm>
            <a:prstGeom prst="roundRect">
              <a:avLst/>
            </a:prstGeom>
            <a:no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solidFill>
                    <a:schemeClr val="tx1"/>
                  </a:solidFill>
                  <a:latin typeface="Arial" panose="020B0604020202020204" pitchFamily="34" charset="0"/>
                  <a:cs typeface="Arial" panose="020B0604020202020204" pitchFamily="34" charset="0"/>
                </a:rPr>
                <a:t>Sink</a:t>
              </a:r>
            </a:p>
          </p:txBody>
        </p:sp>
      </p:grpSp>
      <p:sp>
        <p:nvSpPr>
          <p:cNvPr id="138" name="Rounded Rectangle 137">
            <a:extLst>
              <a:ext uri="{FF2B5EF4-FFF2-40B4-BE49-F238E27FC236}">
                <a16:creationId xmlns:a16="http://schemas.microsoft.com/office/drawing/2014/main" id="{4B4CFA9F-E550-D641-9033-7C9A1D6593D6}"/>
              </a:ext>
            </a:extLst>
          </p:cNvPr>
          <p:cNvSpPr/>
          <p:nvPr/>
        </p:nvSpPr>
        <p:spPr>
          <a:xfrm>
            <a:off x="1577770" y="2327563"/>
            <a:ext cx="1039137" cy="631300"/>
          </a:xfrm>
          <a:prstGeom prst="roundRect">
            <a:avLst/>
          </a:prstGeom>
          <a:noFill/>
          <a:ln w="3492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9" name="Rounded Rectangle 138">
            <a:extLst>
              <a:ext uri="{FF2B5EF4-FFF2-40B4-BE49-F238E27FC236}">
                <a16:creationId xmlns:a16="http://schemas.microsoft.com/office/drawing/2014/main" id="{40EA46CD-E2C1-1F4B-BF45-0816EBD25574}"/>
              </a:ext>
            </a:extLst>
          </p:cNvPr>
          <p:cNvSpPr/>
          <p:nvPr/>
        </p:nvSpPr>
        <p:spPr>
          <a:xfrm>
            <a:off x="6788498" y="2319013"/>
            <a:ext cx="983709" cy="631300"/>
          </a:xfrm>
          <a:prstGeom prst="roundRect">
            <a:avLst/>
          </a:prstGeom>
          <a:noFill/>
          <a:ln w="3492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FC130D92-F188-4E41-845D-4D111B784A0D}"/>
              </a:ext>
            </a:extLst>
          </p:cNvPr>
          <p:cNvSpPr/>
          <p:nvPr/>
        </p:nvSpPr>
        <p:spPr>
          <a:xfrm>
            <a:off x="19126" y="4508176"/>
            <a:ext cx="9118365" cy="1881925"/>
          </a:xfrm>
          <a:prstGeom prst="rect">
            <a:avLst/>
          </a:prstGeom>
        </p:spPr>
        <p:txBody>
          <a:bodyPr wrap="square">
            <a:spAutoFit/>
          </a:bodyPr>
          <a:lstStyle/>
          <a:p>
            <a:pPr marL="285750" indent="-285750">
              <a:lnSpc>
                <a:spcPct val="150000"/>
              </a:lnSpc>
              <a:buFont typeface="Wingdings" pitchFamily="2" charset="2"/>
              <a:buChar char="Ø"/>
            </a:pPr>
            <a:r>
              <a:rPr lang="en-US" sz="2000" dirty="0" err="1">
                <a:latin typeface="Arial" panose="020B0604020202020204" pitchFamily="34" charset="0"/>
                <a:cs typeface="Arial" panose="020B0604020202020204" pitchFamily="34" charset="0"/>
              </a:rPr>
              <a:t>DGroup</a:t>
            </a:r>
            <a:r>
              <a:rPr lang="en-US" sz="2000" dirty="0">
                <a:latin typeface="Arial" panose="020B0604020202020204" pitchFamily="34" charset="0"/>
                <a:cs typeface="Arial" panose="020B0604020202020204" pitchFamily="34" charset="0"/>
              </a:rPr>
              <a:t>: Constructs and puts D-reps into shared caches with join operators</a:t>
            </a:r>
          </a:p>
          <a:p>
            <a:pPr marL="285750" indent="-285750">
              <a:lnSpc>
                <a:spcPct val="150000"/>
              </a:lnSpc>
              <a:buFont typeface="Wingdings" pitchFamily="2" charset="2"/>
              <a:buChar char="Ø"/>
            </a:pPr>
            <a:r>
              <a:rPr lang="en-US" sz="2000" dirty="0">
                <a:latin typeface="Arial" panose="020B0604020202020204" pitchFamily="34" charset="0"/>
                <a:cs typeface="Arial" panose="020B0604020202020204" pitchFamily="34" charset="0"/>
              </a:rPr>
              <a:t>DAG style plans: operator to skip sub-plans when there is a cache hit</a:t>
            </a:r>
          </a:p>
          <a:p>
            <a:pPr marL="285750" indent="-285750">
              <a:lnSpc>
                <a:spcPct val="150000"/>
              </a:lnSpc>
              <a:buFont typeface="Wingdings" pitchFamily="2" charset="2"/>
              <a:buChar char="Ø"/>
            </a:pPr>
            <a:r>
              <a:rPr lang="en-US" sz="2000" dirty="0">
                <a:latin typeface="Arial" panose="020B0604020202020204" pitchFamily="34" charset="0"/>
                <a:cs typeface="Arial" panose="020B0604020202020204" pitchFamily="34" charset="0"/>
              </a:rPr>
              <a:t>Every other operator is vectorized, so operates on blocks</a:t>
            </a:r>
          </a:p>
          <a:p>
            <a:pPr marL="285750" indent="-285750">
              <a:lnSpc>
                <a:spcPct val="150000"/>
              </a:lnSpc>
              <a:buFont typeface="Wingdings" pitchFamily="2" charset="2"/>
              <a:buChar char="Ø"/>
            </a:pPr>
            <a:r>
              <a:rPr lang="en-US" sz="2000" dirty="0">
                <a:latin typeface="Arial" panose="020B0604020202020204" pitchFamily="34" charset="0"/>
                <a:cs typeface="Arial" panose="020B0604020202020204" pitchFamily="34" charset="0"/>
              </a:rPr>
              <a:t>Note: Implemented only in </a:t>
            </a:r>
            <a:r>
              <a:rPr lang="en-US" sz="2000" dirty="0" err="1">
                <a:latin typeface="Arial" panose="020B0604020202020204" pitchFamily="34" charset="0"/>
                <a:cs typeface="Arial" panose="020B0604020202020204" pitchFamily="34" charset="0"/>
              </a:rPr>
              <a:t>Graphflow</a:t>
            </a:r>
            <a:r>
              <a:rPr lang="en-US" sz="2000" dirty="0">
                <a:latin typeface="Arial" panose="020B0604020202020204" pitchFamily="34" charset="0"/>
                <a:cs typeface="Arial" panose="020B0604020202020204" pitchFamily="34" charset="0"/>
              </a:rPr>
              <a:t> and not in </a:t>
            </a:r>
            <a:r>
              <a:rPr lang="en-US" sz="2000" dirty="0" err="1">
                <a:latin typeface="Arial" panose="020B0604020202020204" pitchFamily="34" charset="0"/>
                <a:cs typeface="Arial" panose="020B0604020202020204" pitchFamily="34" charset="0"/>
              </a:rPr>
              <a:t>K</a:t>
            </a:r>
            <a:r>
              <a:rPr lang="en-US" sz="2000" kern="0" dirty="0" err="1">
                <a:solidFill>
                  <a:srgbClr val="000000"/>
                </a:solidFill>
                <a:latin typeface="Arial"/>
                <a:cs typeface="Arial"/>
              </a:rPr>
              <a:t>ù</a:t>
            </a:r>
            <a:r>
              <a:rPr lang="en-US" sz="2000" dirty="0" err="1">
                <a:latin typeface="Arial" panose="020B0604020202020204" pitchFamily="34" charset="0"/>
                <a:cs typeface="Arial" panose="020B0604020202020204" pitchFamily="34" charset="0"/>
              </a:rPr>
              <a:t>zu</a:t>
            </a:r>
            <a:r>
              <a:rPr lang="en-US" sz="2000" dirty="0">
                <a:latin typeface="Arial" panose="020B0604020202020204" pitchFamily="34" charset="0"/>
                <a:cs typeface="Arial" panose="020B0604020202020204" pitchFamily="34" charset="0"/>
              </a:rPr>
              <a:t> </a:t>
            </a:r>
          </a:p>
        </p:txBody>
      </p:sp>
      <p:graphicFrame>
        <p:nvGraphicFramePr>
          <p:cNvPr id="36" name="Table 5">
            <a:extLst>
              <a:ext uri="{FF2B5EF4-FFF2-40B4-BE49-F238E27FC236}">
                <a16:creationId xmlns:a16="http://schemas.microsoft.com/office/drawing/2014/main" id="{EEA784DE-1BB1-FC47-8F3A-CA16CDC76A88}"/>
              </a:ext>
            </a:extLst>
          </p:cNvPr>
          <p:cNvGraphicFramePr>
            <a:graphicFrameLocks noGrp="1"/>
          </p:cNvGraphicFramePr>
          <p:nvPr/>
        </p:nvGraphicFramePr>
        <p:xfrm>
          <a:off x="5670965" y="3081347"/>
          <a:ext cx="2834138" cy="1402080"/>
        </p:xfrm>
        <a:graphic>
          <a:graphicData uri="http://schemas.openxmlformats.org/drawingml/2006/table">
            <a:tbl>
              <a:tblPr firstRow="1" bandRow="1">
                <a:tableStyleId>{2D5ABB26-0587-4C30-8999-92F81FD0307C}</a:tableStyleId>
              </a:tblPr>
              <a:tblGrid>
                <a:gridCol w="655955">
                  <a:extLst>
                    <a:ext uri="{9D8B030D-6E8A-4147-A177-3AD203B41FA5}">
                      <a16:colId xmlns:a16="http://schemas.microsoft.com/office/drawing/2014/main" val="1783864165"/>
                    </a:ext>
                  </a:extLst>
                </a:gridCol>
                <a:gridCol w="559117">
                  <a:extLst>
                    <a:ext uri="{9D8B030D-6E8A-4147-A177-3AD203B41FA5}">
                      <a16:colId xmlns:a16="http://schemas.microsoft.com/office/drawing/2014/main" val="24072432"/>
                    </a:ext>
                  </a:extLst>
                </a:gridCol>
                <a:gridCol w="302711">
                  <a:extLst>
                    <a:ext uri="{9D8B030D-6E8A-4147-A177-3AD203B41FA5}">
                      <a16:colId xmlns:a16="http://schemas.microsoft.com/office/drawing/2014/main" val="555914099"/>
                    </a:ext>
                  </a:extLst>
                </a:gridCol>
                <a:gridCol w="1316355">
                  <a:extLst>
                    <a:ext uri="{9D8B030D-6E8A-4147-A177-3AD203B41FA5}">
                      <a16:colId xmlns:a16="http://schemas.microsoft.com/office/drawing/2014/main" val="2289845140"/>
                    </a:ext>
                  </a:extLst>
                </a:gridCol>
              </a:tblGrid>
              <a:tr h="19195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Expr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700" b="1" u="sng"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u="sng" dirty="0"/>
                        <a:t>{c, d}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53373077"/>
                  </a:ext>
                </a:extLst>
              </a:tr>
              <a:tr h="18932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B1</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{B</a:t>
                      </a:r>
                      <a:r>
                        <a:rPr lang="en-US" sz="1700" baseline="-25000" dirty="0"/>
                        <a:t>1</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C1</a:t>
                      </a:r>
                      <a:r>
                        <a:rPr lang="en-US" sz="1700" baseline="0" dirty="0"/>
                        <a:t>, </a:t>
                      </a:r>
                      <a:r>
                        <a:rPr lang="en-US" sz="1700" dirty="0"/>
                        <a:t>DN</a:t>
                      </a:r>
                      <a:r>
                        <a:rPr lang="en-US" sz="1700" baseline="-25000" dirty="0"/>
                        <a:t>C2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8422265"/>
                  </a:ext>
                </a:extLst>
              </a:tr>
              <a:tr h="19195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B2</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{B</a:t>
                      </a:r>
                      <a:r>
                        <a:rPr lang="en-US" sz="1700" baseline="-25000" dirty="0"/>
                        <a:t>2</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C2</a:t>
                      </a:r>
                      <a:r>
                        <a:rPr lang="en-US" sz="1700" baseline="0" dirty="0"/>
                        <a:t>, </a:t>
                      </a:r>
                      <a:r>
                        <a:rPr lang="en-US" sz="1700" dirty="0"/>
                        <a:t>DN</a:t>
                      </a:r>
                      <a:r>
                        <a:rPr lang="en-US" sz="1700" baseline="-25000" dirty="0"/>
                        <a:t>C3</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42706771"/>
                  </a:ext>
                </a:extLst>
              </a:tr>
              <a:tr h="19195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B3</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{B</a:t>
                      </a:r>
                      <a:r>
                        <a:rPr lang="en-US" sz="1700" baseline="-25000" dirty="0"/>
                        <a:t>3</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dirty="0"/>
                        <a:t>{DN</a:t>
                      </a:r>
                      <a:r>
                        <a:rPr lang="en-US" sz="1700" baseline="-25000" dirty="0"/>
                        <a:t>C3</a:t>
                      </a:r>
                      <a:r>
                        <a:rPr lang="en-US" sz="1700" baseline="0" dirty="0"/>
                        <a:t>, </a:t>
                      </a:r>
                      <a:r>
                        <a:rPr lang="en-US" sz="1700" dirty="0"/>
                        <a:t>DN</a:t>
                      </a:r>
                      <a:r>
                        <a:rPr lang="en-US" sz="1700" baseline="-25000" dirty="0"/>
                        <a:t>C4</a:t>
                      </a:r>
                      <a:r>
                        <a:rPr lang="en-US" sz="1700" baseline="0" dirty="0"/>
                        <a:t>}</a:t>
                      </a:r>
                      <a:endParaRPr lang="en-US" sz="17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95826058"/>
                  </a:ext>
                </a:extLst>
              </a:tr>
            </a:tbl>
          </a:graphicData>
        </a:graphic>
      </p:graphicFrame>
    </p:spTree>
    <p:custDataLst>
      <p:tags r:id="rId1"/>
    </p:custDataLst>
    <p:extLst>
      <p:ext uri="{BB962C8B-B14F-4D97-AF65-F5344CB8AC3E}">
        <p14:creationId xmlns:p14="http://schemas.microsoft.com/office/powerpoint/2010/main" val="363463673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0">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3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40">
                                            <p:txEl>
                                              <p:pRg st="1" end="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40">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40">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animBg="1"/>
      <p:bldP spid="139"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705597"/>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9123" y="25400"/>
            <a:ext cx="9089425" cy="584775"/>
          </a:xfrm>
          <a:prstGeom prst="rect">
            <a:avLst/>
          </a:prstGeom>
          <a:noFill/>
        </p:spPr>
        <p:txBody>
          <a:bodyPr wrap="square" rtlCol="0">
            <a:spAutoFit/>
          </a:bodyPr>
          <a:lstStyle/>
          <a:p>
            <a:pPr marL="274320" indent="-457200"/>
            <a:r>
              <a:rPr lang="en-US" sz="3200" kern="0" dirty="0">
                <a:latin typeface="Arial"/>
                <a:cs typeface="Arial"/>
              </a:rPr>
              <a:t>D-Representation-based Processor (2)</a:t>
            </a:r>
            <a:endParaRPr lang="en-US" sz="3200" dirty="0">
              <a:latin typeface="Arial" panose="020B0604020202020204" pitchFamily="34" charset="0"/>
              <a:cs typeface="Arial" panose="020B0604020202020204" pitchFamily="34" charset="0"/>
            </a:endParaRPr>
          </a:p>
        </p:txBody>
      </p:sp>
      <p:sp>
        <p:nvSpPr>
          <p:cNvPr id="3" name="Slide Number Placeholder 2"/>
          <p:cNvSpPr>
            <a:spLocks noGrp="1"/>
          </p:cNvSpPr>
          <p:nvPr>
            <p:ph type="sldNum" sz="quarter" idx="12"/>
          </p:nvPr>
        </p:nvSpPr>
        <p:spPr/>
        <p:txBody>
          <a:bodyPr/>
          <a:lstStyle/>
          <a:p>
            <a:fld id="{65CC13EC-677E-384F-B278-2939878C589F}" type="slidenum">
              <a:rPr lang="en-US" smtClean="0"/>
              <a:t>45</a:t>
            </a:fld>
            <a:endParaRPr lang="en-US"/>
          </a:p>
        </p:txBody>
      </p:sp>
      <p:sp>
        <p:nvSpPr>
          <p:cNvPr id="77" name="Rectangle 76">
            <a:extLst>
              <a:ext uri="{FF2B5EF4-FFF2-40B4-BE49-F238E27FC236}">
                <a16:creationId xmlns:a16="http://schemas.microsoft.com/office/drawing/2014/main" id="{3D9F88A8-38B5-DE45-9EAE-64EAC8231715}"/>
              </a:ext>
            </a:extLst>
          </p:cNvPr>
          <p:cNvSpPr/>
          <p:nvPr/>
        </p:nvSpPr>
        <p:spPr>
          <a:xfrm>
            <a:off x="19126" y="649073"/>
            <a:ext cx="9144000" cy="2343590"/>
          </a:xfrm>
          <a:prstGeom prst="rect">
            <a:avLst/>
          </a:prstGeom>
        </p:spPr>
        <p:txBody>
          <a:bodyPr wrap="square">
            <a:spAutoFit/>
          </a:bodyPr>
          <a:lstStyle/>
          <a:p>
            <a:pPr marL="342900" indent="-342900">
              <a:lnSpc>
                <a:spcPct val="200000"/>
              </a:lnSpc>
              <a:buFont typeface="Wingdings" pitchFamily="2" charset="2"/>
              <a:buChar char="Ø"/>
            </a:pPr>
            <a:r>
              <a:rPr lang="en-US" sz="2000" kern="0" dirty="0">
                <a:latin typeface="Arial"/>
                <a:cs typeface="Arial"/>
              </a:rPr>
              <a:t>LDBC Social Network Benchmark, Scale factor 10, 176M edges</a:t>
            </a:r>
          </a:p>
          <a:p>
            <a:pPr marL="342900" indent="-342900">
              <a:lnSpc>
                <a:spcPct val="200000"/>
              </a:lnSpc>
              <a:buFont typeface="Wingdings" pitchFamily="2" charset="2"/>
              <a:buChar char="Ø"/>
            </a:pPr>
            <a:r>
              <a:rPr lang="en-US" sz="2000" kern="0" dirty="0">
                <a:latin typeface="Arial"/>
                <a:cs typeface="Arial"/>
              </a:rPr>
              <a:t>Ex:</a:t>
            </a:r>
          </a:p>
          <a:p>
            <a:pPr marL="342900" indent="-342900">
              <a:lnSpc>
                <a:spcPct val="200000"/>
              </a:lnSpc>
              <a:buFont typeface="Wingdings" pitchFamily="2" charset="2"/>
              <a:buChar char="Ø"/>
            </a:pPr>
            <a:endParaRPr lang="en-US" sz="2000" kern="0" dirty="0">
              <a:latin typeface="Arial"/>
              <a:cs typeface="Arial"/>
            </a:endParaRPr>
          </a:p>
          <a:p>
            <a:pPr marL="342900" indent="-342900">
              <a:lnSpc>
                <a:spcPct val="150000"/>
              </a:lnSpc>
              <a:buFont typeface="Wingdings" pitchFamily="2" charset="2"/>
              <a:buChar char="Ø"/>
            </a:pPr>
            <a:r>
              <a:rPr lang="en-US" sz="2000" kern="0" dirty="0">
                <a:latin typeface="Arial"/>
                <a:cs typeface="Arial"/>
              </a:rPr>
              <a:t>GF-</a:t>
            </a:r>
            <a:r>
              <a:rPr lang="en-US" sz="2000" kern="0" dirty="0" err="1">
                <a:latin typeface="Arial"/>
                <a:cs typeface="Arial"/>
              </a:rPr>
              <a:t>FRep</a:t>
            </a:r>
            <a:r>
              <a:rPr lang="en-US" sz="2000" kern="0" dirty="0">
                <a:latin typeface="Arial"/>
                <a:cs typeface="Arial"/>
              </a:rPr>
              <a:t> vs GF-</a:t>
            </a:r>
            <a:r>
              <a:rPr lang="en-US" sz="2000" kern="0" dirty="0" err="1">
                <a:latin typeface="Arial"/>
                <a:cs typeface="Arial"/>
              </a:rPr>
              <a:t>DRep</a:t>
            </a:r>
            <a:endParaRPr lang="en-US" sz="2000" kern="0" dirty="0">
              <a:latin typeface="Arial"/>
              <a:cs typeface="Arial"/>
            </a:endParaRPr>
          </a:p>
        </p:txBody>
      </p:sp>
      <p:grpSp>
        <p:nvGrpSpPr>
          <p:cNvPr id="19" name="Group 18">
            <a:extLst>
              <a:ext uri="{FF2B5EF4-FFF2-40B4-BE49-F238E27FC236}">
                <a16:creationId xmlns:a16="http://schemas.microsoft.com/office/drawing/2014/main" id="{80B27C37-880D-5C4B-9AB4-D2A0394B63EB}"/>
              </a:ext>
            </a:extLst>
          </p:cNvPr>
          <p:cNvGrpSpPr/>
          <p:nvPr/>
        </p:nvGrpSpPr>
        <p:grpSpPr>
          <a:xfrm>
            <a:off x="888866" y="1328927"/>
            <a:ext cx="7797934" cy="1141018"/>
            <a:chOff x="1053956" y="2997434"/>
            <a:chExt cx="7797934" cy="1141018"/>
          </a:xfrm>
        </p:grpSpPr>
        <p:sp>
          <p:nvSpPr>
            <p:cNvPr id="80" name="TextBox 79">
              <a:extLst>
                <a:ext uri="{FF2B5EF4-FFF2-40B4-BE49-F238E27FC236}">
                  <a16:creationId xmlns:a16="http://schemas.microsoft.com/office/drawing/2014/main" id="{875328F8-1D57-F74D-A725-6AE58DDD215F}"/>
                </a:ext>
              </a:extLst>
            </p:cNvPr>
            <p:cNvSpPr txBox="1"/>
            <p:nvPr/>
          </p:nvSpPr>
          <p:spPr>
            <a:xfrm>
              <a:off x="1053956" y="2997434"/>
              <a:ext cx="6962049" cy="1141018"/>
            </a:xfrm>
            <a:prstGeom prst="rect">
              <a:avLst/>
            </a:prstGeom>
            <a:noFill/>
          </p:spPr>
          <p:txBody>
            <a:bodyPr wrap="square" rtlCol="0">
              <a:spAutoFit/>
            </a:bodyPr>
            <a:lstStyle/>
            <a:p>
              <a:pPr>
                <a:lnSpc>
                  <a:spcPct val="150000"/>
                </a:lnSpc>
              </a:pPr>
              <a:r>
                <a:rPr lang="en-US" sz="2400" dirty="0">
                  <a:latin typeface="Consolas"/>
                  <a:cs typeface="Consolas"/>
                </a:rPr>
                <a:t>MATCH </a:t>
              </a:r>
            </a:p>
            <a:p>
              <a:pPr>
                <a:lnSpc>
                  <a:spcPct val="150000"/>
                </a:lnSpc>
              </a:pPr>
              <a:r>
                <a:rPr lang="en-US" sz="2400" dirty="0">
                  <a:latin typeface="Consolas"/>
                  <a:cs typeface="Consolas"/>
                </a:rPr>
                <a:t>WHERE </a:t>
              </a:r>
              <a:r>
                <a:rPr lang="en-US" sz="2400" dirty="0" err="1">
                  <a:latin typeface="Consolas"/>
                  <a:cs typeface="Consolas"/>
                </a:rPr>
                <a:t>a.name</a:t>
              </a:r>
              <a:r>
                <a:rPr lang="en-US" sz="2400" dirty="0">
                  <a:latin typeface="Consolas"/>
                  <a:cs typeface="Consolas"/>
                </a:rPr>
                <a:t>=‘Alice’ &amp; e</a:t>
              </a:r>
              <a:r>
                <a:rPr lang="en-US" sz="2400" baseline="-25000" dirty="0">
                  <a:latin typeface="Consolas"/>
                  <a:cs typeface="Consolas"/>
                </a:rPr>
                <a:t>4</a:t>
              </a:r>
              <a:r>
                <a:rPr lang="en-US" sz="2400" dirty="0">
                  <a:latin typeface="Consolas"/>
                  <a:cs typeface="Consolas"/>
                </a:rPr>
                <a:t>.date &gt; 2021-03</a:t>
              </a:r>
            </a:p>
          </p:txBody>
        </p:sp>
        <p:grpSp>
          <p:nvGrpSpPr>
            <p:cNvPr id="106" name="Group 105">
              <a:extLst>
                <a:ext uri="{FF2B5EF4-FFF2-40B4-BE49-F238E27FC236}">
                  <a16:creationId xmlns:a16="http://schemas.microsoft.com/office/drawing/2014/main" id="{D23F8D99-6937-4646-86F3-EEB1A1711093}"/>
                </a:ext>
              </a:extLst>
            </p:cNvPr>
            <p:cNvGrpSpPr/>
            <p:nvPr/>
          </p:nvGrpSpPr>
          <p:grpSpPr>
            <a:xfrm>
              <a:off x="2087010" y="3036692"/>
              <a:ext cx="6597629" cy="646674"/>
              <a:chOff x="1455128" y="4112147"/>
              <a:chExt cx="6597629" cy="646674"/>
            </a:xfrm>
          </p:grpSpPr>
          <p:sp>
            <p:nvSpPr>
              <p:cNvPr id="107" name="Oval 106">
                <a:extLst>
                  <a:ext uri="{FF2B5EF4-FFF2-40B4-BE49-F238E27FC236}">
                    <a16:creationId xmlns:a16="http://schemas.microsoft.com/office/drawing/2014/main" id="{09D64DB2-8781-4043-8149-1B5BB8088283}"/>
                  </a:ext>
                </a:extLst>
              </p:cNvPr>
              <p:cNvSpPr/>
              <p:nvPr/>
            </p:nvSpPr>
            <p:spPr>
              <a:xfrm>
                <a:off x="1455128" y="4164461"/>
                <a:ext cx="594360" cy="594360"/>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09" name="Oval 108">
                <a:extLst>
                  <a:ext uri="{FF2B5EF4-FFF2-40B4-BE49-F238E27FC236}">
                    <a16:creationId xmlns:a16="http://schemas.microsoft.com/office/drawing/2014/main" id="{145E942E-BE15-954A-BE27-05FC5AA67FBD}"/>
                  </a:ext>
                </a:extLst>
              </p:cNvPr>
              <p:cNvSpPr/>
              <p:nvPr/>
            </p:nvSpPr>
            <p:spPr>
              <a:xfrm>
                <a:off x="2758995" y="4164461"/>
                <a:ext cx="594360" cy="594360"/>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10" name="Oval 109">
                <a:extLst>
                  <a:ext uri="{FF2B5EF4-FFF2-40B4-BE49-F238E27FC236}">
                    <a16:creationId xmlns:a16="http://schemas.microsoft.com/office/drawing/2014/main" id="{5406F0DB-D9F8-034A-A16F-AD30CA25418F}"/>
                  </a:ext>
                </a:extLst>
              </p:cNvPr>
              <p:cNvSpPr/>
              <p:nvPr/>
            </p:nvSpPr>
            <p:spPr>
              <a:xfrm>
                <a:off x="4105067" y="4164461"/>
                <a:ext cx="594360" cy="594360"/>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cxnSp>
            <p:nvCxnSpPr>
              <p:cNvPr id="112" name="Straight Arrow Connector 111">
                <a:extLst>
                  <a:ext uri="{FF2B5EF4-FFF2-40B4-BE49-F238E27FC236}">
                    <a16:creationId xmlns:a16="http://schemas.microsoft.com/office/drawing/2014/main" id="{E47AEEFF-D4D8-C34B-A2EB-F5F50CF18C3D}"/>
                  </a:ext>
                </a:extLst>
              </p:cNvPr>
              <p:cNvCxnSpPr>
                <a:cxnSpLocks/>
                <a:stCxn id="107" idx="6"/>
                <a:endCxn id="109" idx="2"/>
              </p:cNvCxnSpPr>
              <p:nvPr/>
            </p:nvCxnSpPr>
            <p:spPr>
              <a:xfrm>
                <a:off x="2049488" y="4461641"/>
                <a:ext cx="709507"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13" name="Straight Arrow Connector 112">
                <a:extLst>
                  <a:ext uri="{FF2B5EF4-FFF2-40B4-BE49-F238E27FC236}">
                    <a16:creationId xmlns:a16="http://schemas.microsoft.com/office/drawing/2014/main" id="{798301D8-40F2-AC43-8F41-CCF5A3D172FE}"/>
                  </a:ext>
                </a:extLst>
              </p:cNvPr>
              <p:cNvCxnSpPr>
                <a:cxnSpLocks/>
                <a:stCxn id="109" idx="6"/>
                <a:endCxn id="110" idx="2"/>
              </p:cNvCxnSpPr>
              <p:nvPr/>
            </p:nvCxnSpPr>
            <p:spPr>
              <a:xfrm>
                <a:off x="3353355" y="4461641"/>
                <a:ext cx="751712" cy="0"/>
              </a:xfrm>
              <a:prstGeom prst="straightConnector1">
                <a:avLst/>
              </a:prstGeom>
              <a:ln w="19050">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sp>
            <p:nvSpPr>
              <p:cNvPr id="115" name="Oval 114">
                <a:extLst>
                  <a:ext uri="{FF2B5EF4-FFF2-40B4-BE49-F238E27FC236}">
                    <a16:creationId xmlns:a16="http://schemas.microsoft.com/office/drawing/2014/main" id="{131BBB9F-7FC8-CD4B-9299-B0774CA54275}"/>
                  </a:ext>
                </a:extLst>
              </p:cNvPr>
              <p:cNvSpPr/>
              <p:nvPr/>
            </p:nvSpPr>
            <p:spPr>
              <a:xfrm>
                <a:off x="5774700" y="4164461"/>
                <a:ext cx="594360" cy="594360"/>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cxnSp>
            <p:nvCxnSpPr>
              <p:cNvPr id="116" name="Straight Arrow Connector 115">
                <a:extLst>
                  <a:ext uri="{FF2B5EF4-FFF2-40B4-BE49-F238E27FC236}">
                    <a16:creationId xmlns:a16="http://schemas.microsoft.com/office/drawing/2014/main" id="{B407FDB7-30BE-BE4B-88AF-7A2D885EEF23}"/>
                  </a:ext>
                </a:extLst>
              </p:cNvPr>
              <p:cNvCxnSpPr>
                <a:cxnSpLocks/>
                <a:stCxn id="110" idx="6"/>
                <a:endCxn id="115" idx="2"/>
              </p:cNvCxnSpPr>
              <p:nvPr/>
            </p:nvCxnSpPr>
            <p:spPr>
              <a:xfrm>
                <a:off x="4699427" y="4461641"/>
                <a:ext cx="1075273" cy="0"/>
              </a:xfrm>
              <a:prstGeom prst="straightConnector1">
                <a:avLst/>
              </a:prstGeom>
              <a:ln w="19050">
                <a:solidFill>
                  <a:srgbClr val="C00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119" name="TextBox 118">
                <a:extLst>
                  <a:ext uri="{FF2B5EF4-FFF2-40B4-BE49-F238E27FC236}">
                    <a16:creationId xmlns:a16="http://schemas.microsoft.com/office/drawing/2014/main" id="{D44D6D3B-C0D9-BB40-A001-D9BA848F5BD7}"/>
                  </a:ext>
                </a:extLst>
              </p:cNvPr>
              <p:cNvSpPr txBox="1"/>
              <p:nvPr/>
            </p:nvSpPr>
            <p:spPr>
              <a:xfrm>
                <a:off x="1920297" y="4140002"/>
                <a:ext cx="958933" cy="369332"/>
              </a:xfrm>
              <a:prstGeom prst="rect">
                <a:avLst/>
              </a:prstGeom>
              <a:noFill/>
            </p:spPr>
            <p:txBody>
              <a:bodyPr wrap="square" rtlCol="0">
                <a:spAutoFit/>
              </a:bodyPr>
              <a:lstStyle/>
              <a:p>
                <a:pPr algn="ctr"/>
                <a:r>
                  <a:rPr lang="en-US" dirty="0"/>
                  <a:t>Knows</a:t>
                </a:r>
              </a:p>
            </p:txBody>
          </p:sp>
          <p:sp>
            <p:nvSpPr>
              <p:cNvPr id="120" name="TextBox 119">
                <a:extLst>
                  <a:ext uri="{FF2B5EF4-FFF2-40B4-BE49-F238E27FC236}">
                    <a16:creationId xmlns:a16="http://schemas.microsoft.com/office/drawing/2014/main" id="{DED795DB-53D7-9F4E-A12D-C56845B228A8}"/>
                  </a:ext>
                </a:extLst>
              </p:cNvPr>
              <p:cNvSpPr txBox="1"/>
              <p:nvPr/>
            </p:nvSpPr>
            <p:spPr>
              <a:xfrm>
                <a:off x="3098395" y="4112147"/>
                <a:ext cx="1338561" cy="369332"/>
              </a:xfrm>
              <a:prstGeom prst="rect">
                <a:avLst/>
              </a:prstGeom>
              <a:noFill/>
            </p:spPr>
            <p:txBody>
              <a:bodyPr wrap="square" rtlCol="0">
                <a:spAutoFit/>
              </a:bodyPr>
              <a:lstStyle/>
              <a:p>
                <a:pPr algn="ctr"/>
                <a:r>
                  <a:rPr lang="en-US" dirty="0"/>
                  <a:t>Knows</a:t>
                </a:r>
              </a:p>
            </p:txBody>
          </p:sp>
          <p:sp>
            <p:nvSpPr>
              <p:cNvPr id="121" name="TextBox 120">
                <a:extLst>
                  <a:ext uri="{FF2B5EF4-FFF2-40B4-BE49-F238E27FC236}">
                    <a16:creationId xmlns:a16="http://schemas.microsoft.com/office/drawing/2014/main" id="{CEE7ED46-3FBF-F248-B1A1-8F3DBF2F5698}"/>
                  </a:ext>
                </a:extLst>
              </p:cNvPr>
              <p:cNvSpPr txBox="1"/>
              <p:nvPr/>
            </p:nvSpPr>
            <p:spPr>
              <a:xfrm>
                <a:off x="4402495" y="4133256"/>
                <a:ext cx="1676889" cy="369332"/>
              </a:xfrm>
              <a:prstGeom prst="rect">
                <a:avLst/>
              </a:prstGeom>
              <a:noFill/>
            </p:spPr>
            <p:txBody>
              <a:bodyPr wrap="square" rtlCol="0">
                <a:spAutoFit/>
              </a:bodyPr>
              <a:lstStyle/>
              <a:p>
                <a:pPr algn="ctr"/>
                <a:r>
                  <a:rPr lang="en-US" dirty="0" err="1"/>
                  <a:t>memberOf</a:t>
                </a:r>
                <a:endParaRPr lang="en-US" dirty="0"/>
              </a:p>
            </p:txBody>
          </p:sp>
          <p:sp>
            <p:nvSpPr>
              <p:cNvPr id="123" name="TextBox 122">
                <a:extLst>
                  <a:ext uri="{FF2B5EF4-FFF2-40B4-BE49-F238E27FC236}">
                    <a16:creationId xmlns:a16="http://schemas.microsoft.com/office/drawing/2014/main" id="{ACF55D07-6A20-9442-B3CE-DC8800F6D4FF}"/>
                  </a:ext>
                </a:extLst>
              </p:cNvPr>
              <p:cNvSpPr txBox="1"/>
              <p:nvPr/>
            </p:nvSpPr>
            <p:spPr>
              <a:xfrm>
                <a:off x="6057564" y="4131126"/>
                <a:ext cx="1676889" cy="369332"/>
              </a:xfrm>
              <a:prstGeom prst="rect">
                <a:avLst/>
              </a:prstGeom>
              <a:noFill/>
            </p:spPr>
            <p:txBody>
              <a:bodyPr wrap="square" rtlCol="0">
                <a:spAutoFit/>
              </a:bodyPr>
              <a:lstStyle/>
              <a:p>
                <a:pPr algn="ctr"/>
                <a:r>
                  <a:rPr lang="en-US" dirty="0"/>
                  <a:t>e</a:t>
                </a:r>
                <a:r>
                  <a:rPr lang="en-US" baseline="-25000" dirty="0"/>
                  <a:t>4</a:t>
                </a:r>
                <a:r>
                  <a:rPr lang="en-US" dirty="0"/>
                  <a:t>:contains</a:t>
                </a:r>
              </a:p>
            </p:txBody>
          </p:sp>
          <p:sp>
            <p:nvSpPr>
              <p:cNvPr id="124" name="Oval 123">
                <a:extLst>
                  <a:ext uri="{FF2B5EF4-FFF2-40B4-BE49-F238E27FC236}">
                    <a16:creationId xmlns:a16="http://schemas.microsoft.com/office/drawing/2014/main" id="{624E28C6-F833-1C49-B0F5-BAE1C89714AC}"/>
                  </a:ext>
                </a:extLst>
              </p:cNvPr>
              <p:cNvSpPr/>
              <p:nvPr/>
            </p:nvSpPr>
            <p:spPr>
              <a:xfrm>
                <a:off x="7458397" y="4164461"/>
                <a:ext cx="594360" cy="594360"/>
              </a:xfrm>
              <a:prstGeom prst="ellipse">
                <a:avLst/>
              </a:prstGeom>
              <a:solidFill>
                <a:srgbClr val="FFC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cxnSp>
            <p:nvCxnSpPr>
              <p:cNvPr id="125" name="Straight Arrow Connector 124">
                <a:extLst>
                  <a:ext uri="{FF2B5EF4-FFF2-40B4-BE49-F238E27FC236}">
                    <a16:creationId xmlns:a16="http://schemas.microsoft.com/office/drawing/2014/main" id="{73B2EAE1-5C1D-8741-B7E5-1421EE66F82B}"/>
                  </a:ext>
                </a:extLst>
              </p:cNvPr>
              <p:cNvCxnSpPr>
                <a:cxnSpLocks/>
                <a:stCxn id="115" idx="6"/>
                <a:endCxn id="124" idx="2"/>
              </p:cNvCxnSpPr>
              <p:nvPr/>
            </p:nvCxnSpPr>
            <p:spPr>
              <a:xfrm>
                <a:off x="6369060" y="4461641"/>
                <a:ext cx="1089337" cy="0"/>
              </a:xfrm>
              <a:prstGeom prst="straightConnector1">
                <a:avLst/>
              </a:prstGeom>
              <a:ln w="19050">
                <a:solidFill>
                  <a:srgbClr val="7030A0"/>
                </a:solidFill>
                <a:tailEnd type="triangle"/>
              </a:ln>
              <a:effectLst/>
            </p:spPr>
            <p:style>
              <a:lnRef idx="2">
                <a:schemeClr val="accent1"/>
              </a:lnRef>
              <a:fillRef idx="0">
                <a:schemeClr val="accent1"/>
              </a:fillRef>
              <a:effectRef idx="1">
                <a:schemeClr val="accent1"/>
              </a:effectRef>
              <a:fontRef idx="minor">
                <a:schemeClr val="tx1"/>
              </a:fontRef>
            </p:style>
          </p:cxnSp>
        </p:grpSp>
        <p:sp>
          <p:nvSpPr>
            <p:cNvPr id="126" name="TextBox 125">
              <a:extLst>
                <a:ext uri="{FF2B5EF4-FFF2-40B4-BE49-F238E27FC236}">
                  <a16:creationId xmlns:a16="http://schemas.microsoft.com/office/drawing/2014/main" id="{19551F7F-6FA0-FF4C-93FF-763C2116D5EA}"/>
                </a:ext>
              </a:extLst>
            </p:cNvPr>
            <p:cNvSpPr txBox="1"/>
            <p:nvPr/>
          </p:nvSpPr>
          <p:spPr>
            <a:xfrm>
              <a:off x="1935541" y="3186739"/>
              <a:ext cx="896783" cy="369332"/>
            </a:xfrm>
            <a:prstGeom prst="rect">
              <a:avLst/>
            </a:prstGeom>
            <a:noFill/>
          </p:spPr>
          <p:txBody>
            <a:bodyPr wrap="square" rtlCol="0">
              <a:spAutoFit/>
            </a:bodyPr>
            <a:lstStyle/>
            <a:p>
              <a:pPr algn="ctr"/>
              <a:r>
                <a:rPr lang="en-US" dirty="0" err="1"/>
                <a:t>a:Per</a:t>
              </a:r>
              <a:endParaRPr lang="en-US" dirty="0"/>
            </a:p>
          </p:txBody>
        </p:sp>
        <p:sp>
          <p:nvSpPr>
            <p:cNvPr id="128" name="TextBox 127">
              <a:extLst>
                <a:ext uri="{FF2B5EF4-FFF2-40B4-BE49-F238E27FC236}">
                  <a16:creationId xmlns:a16="http://schemas.microsoft.com/office/drawing/2014/main" id="{F4894AA7-667C-5A40-BD42-A6DE42F405E5}"/>
                </a:ext>
              </a:extLst>
            </p:cNvPr>
            <p:cNvSpPr txBox="1"/>
            <p:nvPr/>
          </p:nvSpPr>
          <p:spPr>
            <a:xfrm>
              <a:off x="7955107" y="3186739"/>
              <a:ext cx="896783" cy="369332"/>
            </a:xfrm>
            <a:prstGeom prst="rect">
              <a:avLst/>
            </a:prstGeom>
            <a:noFill/>
          </p:spPr>
          <p:txBody>
            <a:bodyPr wrap="square" rtlCol="0">
              <a:spAutoFit/>
            </a:bodyPr>
            <a:lstStyle/>
            <a:p>
              <a:pPr algn="ctr"/>
              <a:r>
                <a:rPr lang="en-US" dirty="0" err="1"/>
                <a:t>e:Post</a:t>
              </a:r>
              <a:endParaRPr lang="en-US" dirty="0"/>
            </a:p>
          </p:txBody>
        </p:sp>
        <p:sp>
          <p:nvSpPr>
            <p:cNvPr id="129" name="TextBox 128">
              <a:extLst>
                <a:ext uri="{FF2B5EF4-FFF2-40B4-BE49-F238E27FC236}">
                  <a16:creationId xmlns:a16="http://schemas.microsoft.com/office/drawing/2014/main" id="{82178904-B681-6543-A6A6-C9B254638424}"/>
                </a:ext>
              </a:extLst>
            </p:cNvPr>
            <p:cNvSpPr txBox="1"/>
            <p:nvPr/>
          </p:nvSpPr>
          <p:spPr>
            <a:xfrm>
              <a:off x="3256163" y="3186739"/>
              <a:ext cx="896783" cy="369332"/>
            </a:xfrm>
            <a:prstGeom prst="rect">
              <a:avLst/>
            </a:prstGeom>
            <a:noFill/>
          </p:spPr>
          <p:txBody>
            <a:bodyPr wrap="square" rtlCol="0">
              <a:spAutoFit/>
            </a:bodyPr>
            <a:lstStyle/>
            <a:p>
              <a:pPr algn="ctr"/>
              <a:r>
                <a:rPr lang="en-US" dirty="0" err="1"/>
                <a:t>b:Per</a:t>
              </a:r>
              <a:endParaRPr lang="en-US" dirty="0"/>
            </a:p>
          </p:txBody>
        </p:sp>
        <p:sp>
          <p:nvSpPr>
            <p:cNvPr id="130" name="TextBox 129">
              <a:extLst>
                <a:ext uri="{FF2B5EF4-FFF2-40B4-BE49-F238E27FC236}">
                  <a16:creationId xmlns:a16="http://schemas.microsoft.com/office/drawing/2014/main" id="{CDEF65F8-4296-E746-BFC8-FA8049A4AF18}"/>
                </a:ext>
              </a:extLst>
            </p:cNvPr>
            <p:cNvSpPr txBox="1"/>
            <p:nvPr/>
          </p:nvSpPr>
          <p:spPr>
            <a:xfrm>
              <a:off x="4591502" y="3186739"/>
              <a:ext cx="896783" cy="369332"/>
            </a:xfrm>
            <a:prstGeom prst="rect">
              <a:avLst/>
            </a:prstGeom>
            <a:noFill/>
          </p:spPr>
          <p:txBody>
            <a:bodyPr wrap="square" rtlCol="0">
              <a:spAutoFit/>
            </a:bodyPr>
            <a:lstStyle/>
            <a:p>
              <a:pPr algn="ctr"/>
              <a:r>
                <a:rPr lang="en-US" dirty="0" err="1"/>
                <a:t>c:Per</a:t>
              </a:r>
              <a:endParaRPr lang="en-US" dirty="0"/>
            </a:p>
          </p:txBody>
        </p:sp>
        <p:sp>
          <p:nvSpPr>
            <p:cNvPr id="131" name="TextBox 130">
              <a:extLst>
                <a:ext uri="{FF2B5EF4-FFF2-40B4-BE49-F238E27FC236}">
                  <a16:creationId xmlns:a16="http://schemas.microsoft.com/office/drawing/2014/main" id="{2D47DBF4-75AE-4445-AAA3-2B227E216190}"/>
                </a:ext>
              </a:extLst>
            </p:cNvPr>
            <p:cNvSpPr txBox="1"/>
            <p:nvPr/>
          </p:nvSpPr>
          <p:spPr>
            <a:xfrm>
              <a:off x="6276027" y="3186739"/>
              <a:ext cx="896783" cy="369332"/>
            </a:xfrm>
            <a:prstGeom prst="rect">
              <a:avLst/>
            </a:prstGeom>
            <a:noFill/>
          </p:spPr>
          <p:txBody>
            <a:bodyPr wrap="square" rtlCol="0">
              <a:spAutoFit/>
            </a:bodyPr>
            <a:lstStyle/>
            <a:p>
              <a:pPr algn="ctr"/>
              <a:r>
                <a:rPr lang="en-US" dirty="0" err="1"/>
                <a:t>d:For</a:t>
              </a:r>
              <a:endParaRPr lang="en-US" dirty="0"/>
            </a:p>
          </p:txBody>
        </p:sp>
      </p:grpSp>
      <p:graphicFrame>
        <p:nvGraphicFramePr>
          <p:cNvPr id="132" name="Table 4">
            <a:extLst>
              <a:ext uri="{FF2B5EF4-FFF2-40B4-BE49-F238E27FC236}">
                <a16:creationId xmlns:a16="http://schemas.microsoft.com/office/drawing/2014/main" id="{3037F2E7-E627-AE44-85DA-5B305E2AEDEB}"/>
              </a:ext>
            </a:extLst>
          </p:cNvPr>
          <p:cNvGraphicFramePr>
            <a:graphicFrameLocks noGrp="1"/>
          </p:cNvGraphicFramePr>
          <p:nvPr>
            <p:extLst>
              <p:ext uri="{D42A27DB-BD31-4B8C-83A1-F6EECF244321}">
                <p14:modId xmlns:p14="http://schemas.microsoft.com/office/powerpoint/2010/main" val="1359284335"/>
              </p:ext>
            </p:extLst>
          </p:nvPr>
        </p:nvGraphicFramePr>
        <p:xfrm>
          <a:off x="544632" y="3101473"/>
          <a:ext cx="8005256" cy="1381760"/>
        </p:xfrm>
        <a:graphic>
          <a:graphicData uri="http://schemas.openxmlformats.org/drawingml/2006/table">
            <a:tbl>
              <a:tblPr firstRow="1" bandRow="1">
                <a:tableStyleId>{2D5ABB26-0587-4C30-8999-92F81FD0307C}</a:tableStyleId>
              </a:tblPr>
              <a:tblGrid>
                <a:gridCol w="1050417">
                  <a:extLst>
                    <a:ext uri="{9D8B030D-6E8A-4147-A177-3AD203B41FA5}">
                      <a16:colId xmlns:a16="http://schemas.microsoft.com/office/drawing/2014/main" val="1257452004"/>
                    </a:ext>
                  </a:extLst>
                </a:gridCol>
                <a:gridCol w="748030">
                  <a:extLst>
                    <a:ext uri="{9D8B030D-6E8A-4147-A177-3AD203B41FA5}">
                      <a16:colId xmlns:a16="http://schemas.microsoft.com/office/drawing/2014/main" val="4150288162"/>
                    </a:ext>
                  </a:extLst>
                </a:gridCol>
                <a:gridCol w="632143">
                  <a:extLst>
                    <a:ext uri="{9D8B030D-6E8A-4147-A177-3AD203B41FA5}">
                      <a16:colId xmlns:a16="http://schemas.microsoft.com/office/drawing/2014/main" val="2843886992"/>
                    </a:ext>
                  </a:extLst>
                </a:gridCol>
                <a:gridCol w="748030">
                  <a:extLst>
                    <a:ext uri="{9D8B030D-6E8A-4147-A177-3AD203B41FA5}">
                      <a16:colId xmlns:a16="http://schemas.microsoft.com/office/drawing/2014/main" val="453692411"/>
                    </a:ext>
                  </a:extLst>
                </a:gridCol>
                <a:gridCol w="640080">
                  <a:extLst>
                    <a:ext uri="{9D8B030D-6E8A-4147-A177-3AD203B41FA5}">
                      <a16:colId xmlns:a16="http://schemas.microsoft.com/office/drawing/2014/main" val="2521813451"/>
                    </a:ext>
                  </a:extLst>
                </a:gridCol>
                <a:gridCol w="755968">
                  <a:extLst>
                    <a:ext uri="{9D8B030D-6E8A-4147-A177-3AD203B41FA5}">
                      <a16:colId xmlns:a16="http://schemas.microsoft.com/office/drawing/2014/main" val="496899770"/>
                    </a:ext>
                  </a:extLst>
                </a:gridCol>
                <a:gridCol w="748030">
                  <a:extLst>
                    <a:ext uri="{9D8B030D-6E8A-4147-A177-3AD203B41FA5}">
                      <a16:colId xmlns:a16="http://schemas.microsoft.com/office/drawing/2014/main" val="2985487864"/>
                    </a:ext>
                  </a:extLst>
                </a:gridCol>
                <a:gridCol w="640080">
                  <a:extLst>
                    <a:ext uri="{9D8B030D-6E8A-4147-A177-3AD203B41FA5}">
                      <a16:colId xmlns:a16="http://schemas.microsoft.com/office/drawing/2014/main" val="2926602186"/>
                    </a:ext>
                  </a:extLst>
                </a:gridCol>
                <a:gridCol w="640080">
                  <a:extLst>
                    <a:ext uri="{9D8B030D-6E8A-4147-A177-3AD203B41FA5}">
                      <a16:colId xmlns:a16="http://schemas.microsoft.com/office/drawing/2014/main" val="1607928241"/>
                    </a:ext>
                  </a:extLst>
                </a:gridCol>
                <a:gridCol w="755968">
                  <a:extLst>
                    <a:ext uri="{9D8B030D-6E8A-4147-A177-3AD203B41FA5}">
                      <a16:colId xmlns:a16="http://schemas.microsoft.com/office/drawing/2014/main" val="271626427"/>
                    </a:ext>
                  </a:extLst>
                </a:gridCol>
                <a:gridCol w="646430">
                  <a:extLst>
                    <a:ext uri="{9D8B030D-6E8A-4147-A177-3AD203B41FA5}">
                      <a16:colId xmlns:a16="http://schemas.microsoft.com/office/drawing/2014/main" val="1982902062"/>
                    </a:ext>
                  </a:extLst>
                </a:gridCol>
              </a:tblGrid>
              <a:tr h="370840">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IC1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IC2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IC3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IC4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IC5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IC6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IC7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IC8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IC9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IC10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51395373"/>
                  </a:ext>
                </a:extLst>
              </a:tr>
              <a:tr h="370840">
                <a:tc>
                  <a:txBody>
                    <a:bodyPr/>
                    <a:lstStyle/>
                    <a:p>
                      <a:r>
                        <a:rPr lang="en-US" dirty="0"/>
                        <a:t>GF-</a:t>
                      </a:r>
                      <a:r>
                        <a:rPr lang="en-US" dirty="0" err="1"/>
                        <a:t>FRep</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7.1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6.5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80.4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0.36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188.0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0.17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0.05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181.5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0.85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3175817"/>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GF-</a:t>
                      </a:r>
                      <a:r>
                        <a:rPr lang="en-US" dirty="0" err="1"/>
                        <a:t>DRep</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0.2</a:t>
                      </a:r>
                    </a:p>
                    <a:p>
                      <a:r>
                        <a:rPr lang="en-US" b="1" dirty="0">
                          <a:solidFill>
                            <a:srgbClr val="C00000"/>
                          </a:solidFill>
                        </a:rPr>
                        <a:t>30.0x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3.0</a:t>
                      </a:r>
                    </a:p>
                    <a:p>
                      <a:r>
                        <a:rPr lang="en-US" b="1" dirty="0">
                          <a:solidFill>
                            <a:srgbClr val="C00000"/>
                          </a:solidFill>
                        </a:rPr>
                        <a:t>2.2x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5.2</a:t>
                      </a:r>
                    </a:p>
                    <a:p>
                      <a:r>
                        <a:rPr lang="en-US" b="1" dirty="0">
                          <a:solidFill>
                            <a:srgbClr val="C00000"/>
                          </a:solidFill>
                        </a:rPr>
                        <a:t>15.3x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0.40</a:t>
                      </a:r>
                    </a:p>
                    <a:p>
                      <a:r>
                        <a:rPr lang="en-US" b="1" dirty="0">
                          <a:solidFill>
                            <a:srgbClr val="C00000"/>
                          </a:solidFill>
                        </a:rPr>
                        <a:t>0.9x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0" dirty="0"/>
                        <a:t>5.8</a:t>
                      </a:r>
                    </a:p>
                    <a:p>
                      <a:r>
                        <a:rPr lang="en-US" b="1" dirty="0">
                          <a:solidFill>
                            <a:srgbClr val="C00000"/>
                          </a:solidFill>
                        </a:rPr>
                        <a:t>32.1x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0.9</a:t>
                      </a:r>
                    </a:p>
                    <a:p>
                      <a:r>
                        <a:rPr lang="en-US" b="1" dirty="0">
                          <a:solidFill>
                            <a:srgbClr val="C00000"/>
                          </a:solidFill>
                        </a:rPr>
                        <a:t>23.0x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0.17</a:t>
                      </a:r>
                    </a:p>
                    <a:p>
                      <a:r>
                        <a:rPr lang="en-US" b="1" dirty="0">
                          <a:solidFill>
                            <a:srgbClr val="C00000"/>
                          </a:solidFill>
                        </a:rPr>
                        <a:t>1.0x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0.07</a:t>
                      </a:r>
                    </a:p>
                    <a:p>
                      <a:r>
                        <a:rPr lang="en-US" b="1" dirty="0">
                          <a:solidFill>
                            <a:srgbClr val="C00000"/>
                          </a:solidFill>
                        </a:rPr>
                        <a:t>0.7x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9.7</a:t>
                      </a:r>
                    </a:p>
                    <a:p>
                      <a:r>
                        <a:rPr lang="en-US" b="1" dirty="0">
                          <a:solidFill>
                            <a:srgbClr val="C00000"/>
                          </a:solidFill>
                        </a:rPr>
                        <a:t>18.7x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0.21</a:t>
                      </a:r>
                    </a:p>
                    <a:p>
                      <a:r>
                        <a:rPr lang="en-US" b="1" dirty="0">
                          <a:solidFill>
                            <a:srgbClr val="C00000"/>
                          </a:solidFill>
                        </a:rPr>
                        <a:t>4.1x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66152540"/>
                  </a:ext>
                </a:extLst>
              </a:tr>
            </a:tbl>
          </a:graphicData>
        </a:graphic>
      </p:graphicFrame>
      <p:sp>
        <p:nvSpPr>
          <p:cNvPr id="133" name="TextBox 132">
            <a:extLst>
              <a:ext uri="{FF2B5EF4-FFF2-40B4-BE49-F238E27FC236}">
                <a16:creationId xmlns:a16="http://schemas.microsoft.com/office/drawing/2014/main" id="{006CF81A-D405-7847-A220-8566F061DCE7}"/>
              </a:ext>
            </a:extLst>
          </p:cNvPr>
          <p:cNvSpPr txBox="1"/>
          <p:nvPr/>
        </p:nvSpPr>
        <p:spPr>
          <a:xfrm>
            <a:off x="2978119" y="4603364"/>
            <a:ext cx="2783541" cy="430887"/>
          </a:xfrm>
          <a:prstGeom prst="rect">
            <a:avLst/>
          </a:prstGeom>
          <a:noFill/>
        </p:spPr>
        <p:txBody>
          <a:bodyPr wrap="square" rtlCol="0">
            <a:spAutoFit/>
          </a:bodyPr>
          <a:lstStyle/>
          <a:p>
            <a:pPr algn="ctr"/>
            <a:r>
              <a:rPr lang="en-US" sz="2200" dirty="0">
                <a:latin typeface="Arial" panose="020B0604020202020204" pitchFamily="34" charset="0"/>
                <a:cs typeface="Arial" panose="020B0604020202020204" pitchFamily="34" charset="0"/>
              </a:rPr>
              <a:t>runtimes in seconds</a:t>
            </a:r>
          </a:p>
        </p:txBody>
      </p:sp>
      <p:pic>
        <p:nvPicPr>
          <p:cNvPr id="2" name="Picture 1" descr="A book cover with text&#10;&#10;Description automatically generated">
            <a:hlinkClick r:id="rId4"/>
            <a:extLst>
              <a:ext uri="{FF2B5EF4-FFF2-40B4-BE49-F238E27FC236}">
                <a16:creationId xmlns:a16="http://schemas.microsoft.com/office/drawing/2014/main" id="{18E7A0E0-0B06-1103-1FBF-4A422B16F254}"/>
              </a:ext>
            </a:extLst>
          </p:cNvPr>
          <p:cNvPicPr>
            <a:picLocks noChangeAspect="1"/>
          </p:cNvPicPr>
          <p:nvPr/>
        </p:nvPicPr>
        <p:blipFill>
          <a:blip r:embed="rId5"/>
          <a:stretch>
            <a:fillRect/>
          </a:stretch>
        </p:blipFill>
        <p:spPr>
          <a:xfrm>
            <a:off x="6532717" y="4506797"/>
            <a:ext cx="1745734" cy="2261788"/>
          </a:xfrm>
          <a:prstGeom prst="rect">
            <a:avLst/>
          </a:prstGeom>
        </p:spPr>
      </p:pic>
    </p:spTree>
    <p:custDataLst>
      <p:tags r:id="rId1"/>
    </p:custDataLst>
    <p:extLst>
      <p:ext uri="{BB962C8B-B14F-4D97-AF65-F5344CB8AC3E}">
        <p14:creationId xmlns:p14="http://schemas.microsoft.com/office/powerpoint/2010/main" val="123126364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7">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3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705597"/>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9123" y="25400"/>
            <a:ext cx="9089425" cy="584775"/>
          </a:xfrm>
          <a:prstGeom prst="rect">
            <a:avLst/>
          </a:prstGeom>
          <a:noFill/>
        </p:spPr>
        <p:txBody>
          <a:bodyPr wrap="square" rtlCol="0">
            <a:spAutoFit/>
          </a:bodyPr>
          <a:lstStyle/>
          <a:p>
            <a:pPr marL="274320" indent="-457200"/>
            <a:r>
              <a:rPr lang="en-US" sz="3200" kern="0" dirty="0">
                <a:solidFill>
                  <a:srgbClr val="000000"/>
                </a:solidFill>
                <a:latin typeface="Trebuchet MS"/>
              </a:rPr>
              <a:t>Final Remarks on Factorized Query Processing</a:t>
            </a:r>
            <a:endParaRPr lang="en-US" sz="3200" b="1" dirty="0">
              <a:solidFill>
                <a:srgbClr val="B90000"/>
              </a:solidFill>
              <a:latin typeface="Trebuchet MS"/>
              <a:cs typeface="Trebuchet MS"/>
            </a:endParaRPr>
          </a:p>
        </p:txBody>
      </p:sp>
      <p:sp>
        <p:nvSpPr>
          <p:cNvPr id="3" name="Slide Number Placeholder 2"/>
          <p:cNvSpPr>
            <a:spLocks noGrp="1"/>
          </p:cNvSpPr>
          <p:nvPr>
            <p:ph type="sldNum" sz="quarter" idx="12"/>
          </p:nvPr>
        </p:nvSpPr>
        <p:spPr/>
        <p:txBody>
          <a:bodyPr/>
          <a:lstStyle/>
          <a:p>
            <a:fld id="{65CC13EC-677E-384F-B278-2939878C589F}" type="slidenum">
              <a:rPr lang="en-US" smtClean="0"/>
              <a:t>46</a:t>
            </a:fld>
            <a:endParaRPr lang="en-US"/>
          </a:p>
        </p:txBody>
      </p:sp>
      <p:sp>
        <p:nvSpPr>
          <p:cNvPr id="10" name="TextBox 9">
            <a:extLst>
              <a:ext uri="{FF2B5EF4-FFF2-40B4-BE49-F238E27FC236}">
                <a16:creationId xmlns:a16="http://schemas.microsoft.com/office/drawing/2014/main" id="{9F6330E4-4549-9342-A9B4-907B9CBBFC66}"/>
              </a:ext>
            </a:extLst>
          </p:cNvPr>
          <p:cNvSpPr txBox="1"/>
          <p:nvPr/>
        </p:nvSpPr>
        <p:spPr>
          <a:xfrm>
            <a:off x="-6509" y="795931"/>
            <a:ext cx="9115057" cy="3690113"/>
          </a:xfrm>
          <a:prstGeom prst="rect">
            <a:avLst/>
          </a:prstGeom>
          <a:noFill/>
        </p:spPr>
        <p:txBody>
          <a:bodyPr wrap="square" rtlCol="0">
            <a:spAutoFit/>
          </a:bodyPr>
          <a:lstStyle/>
          <a:p>
            <a:pPr algn="ctr">
              <a:lnSpc>
                <a:spcPct val="200000"/>
              </a:lnSpc>
            </a:pPr>
            <a:r>
              <a:rPr lang="en-US" sz="2000" dirty="0">
                <a:latin typeface="Arial" panose="020B0604020202020204" pitchFamily="34" charset="0"/>
                <a:cs typeface="Arial" panose="020B0604020202020204" pitchFamily="34" charset="0"/>
              </a:rPr>
              <a:t>A never ending quest in DBMS literature with graph data models, e.g., contemporary GDBMS, RDF systems, or XML DBs:</a:t>
            </a:r>
          </a:p>
          <a:p>
            <a:pPr lvl="1" algn="ctr">
              <a:lnSpc>
                <a:spcPct val="200000"/>
              </a:lnSpc>
            </a:pPr>
            <a:r>
              <a:rPr lang="en-US" sz="2000" i="1" dirty="0">
                <a:solidFill>
                  <a:srgbClr val="0000CC"/>
                </a:solidFill>
                <a:latin typeface="Arial" panose="020B0604020202020204" pitchFamily="34" charset="0"/>
                <a:cs typeface="Arial" panose="020B0604020202020204" pitchFamily="34" charset="0"/>
              </a:rPr>
              <a:t>An alternative algebra with operators that take in/out (sub) graphs.</a:t>
            </a:r>
          </a:p>
          <a:p>
            <a:pPr lvl="1" algn="ctr">
              <a:lnSpc>
                <a:spcPct val="200000"/>
              </a:lnSpc>
            </a:pPr>
            <a:r>
              <a:rPr lang="en-US" sz="2000" dirty="0">
                <a:latin typeface="Arial" panose="020B0604020202020204" pitchFamily="34" charset="0"/>
                <a:cs typeface="Arial" panose="020B0604020202020204" pitchFamily="34" charset="0"/>
              </a:rPr>
              <a:t>But most data management tasks require relational algebra.</a:t>
            </a:r>
          </a:p>
          <a:p>
            <a:pPr lvl="1" algn="ctr">
              <a:lnSpc>
                <a:spcPct val="200000"/>
              </a:lnSpc>
            </a:pPr>
            <a:r>
              <a:rPr lang="en-US" sz="2000" dirty="0">
                <a:latin typeface="Arial" panose="020B0604020202020204" pitchFamily="34" charset="0"/>
                <a:cs typeface="Arial" panose="020B0604020202020204" pitchFamily="34" charset="0"/>
              </a:rPr>
              <a:t>Factorized DBs take a step in this quest: what is passed between operators (or for us what is cached) are effectively subgraphs.</a:t>
            </a:r>
          </a:p>
        </p:txBody>
      </p:sp>
    </p:spTree>
    <p:custDataLst>
      <p:tags r:id="rId1"/>
    </p:custDataLst>
    <p:extLst>
      <p:ext uri="{BB962C8B-B14F-4D97-AF65-F5344CB8AC3E}">
        <p14:creationId xmlns:p14="http://schemas.microsoft.com/office/powerpoint/2010/main" val="230628524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E20BB66-9F07-F521-8768-03161E894FA7}"/>
              </a:ext>
            </a:extLst>
          </p:cNvPr>
          <p:cNvPicPr>
            <a:picLocks noChangeAspect="1"/>
          </p:cNvPicPr>
          <p:nvPr/>
        </p:nvPicPr>
        <p:blipFill>
          <a:blip r:embed="rId3"/>
          <a:stretch>
            <a:fillRect/>
          </a:stretch>
        </p:blipFill>
        <p:spPr>
          <a:xfrm>
            <a:off x="2388154" y="207963"/>
            <a:ext cx="6642099" cy="3736181"/>
          </a:xfrm>
          <a:prstGeom prst="rect">
            <a:avLst/>
          </a:prstGeom>
        </p:spPr>
      </p:pic>
      <p:pic>
        <p:nvPicPr>
          <p:cNvPr id="4" name="Picture 3" descr="A paper with text and a black text&#10;&#10;Description automatically generated with medium confidence">
            <a:hlinkClick r:id="rId4"/>
            <a:extLst>
              <a:ext uri="{FF2B5EF4-FFF2-40B4-BE49-F238E27FC236}">
                <a16:creationId xmlns:a16="http://schemas.microsoft.com/office/drawing/2014/main" id="{88913ABE-AD7D-5D79-6AA8-CD941A4B48EF}"/>
              </a:ext>
            </a:extLst>
          </p:cNvPr>
          <p:cNvPicPr>
            <a:picLocks noChangeAspect="1"/>
          </p:cNvPicPr>
          <p:nvPr/>
        </p:nvPicPr>
        <p:blipFill>
          <a:blip r:embed="rId5"/>
          <a:stretch>
            <a:fillRect/>
          </a:stretch>
        </p:blipFill>
        <p:spPr>
          <a:xfrm>
            <a:off x="113747" y="3944144"/>
            <a:ext cx="2149421" cy="2623073"/>
          </a:xfrm>
          <a:prstGeom prst="rect">
            <a:avLst/>
          </a:prstGeom>
        </p:spPr>
      </p:pic>
      <p:sp>
        <p:nvSpPr>
          <p:cNvPr id="5" name="TextBox 4">
            <a:extLst>
              <a:ext uri="{FF2B5EF4-FFF2-40B4-BE49-F238E27FC236}">
                <a16:creationId xmlns:a16="http://schemas.microsoft.com/office/drawing/2014/main" id="{958B62D2-3CFC-C3C6-CBEB-7290DB5EB0C1}"/>
              </a:ext>
            </a:extLst>
          </p:cNvPr>
          <p:cNvSpPr txBox="1"/>
          <p:nvPr/>
        </p:nvSpPr>
        <p:spPr>
          <a:xfrm>
            <a:off x="2897713" y="5118264"/>
            <a:ext cx="6003979" cy="830997"/>
          </a:xfrm>
          <a:prstGeom prst="rect">
            <a:avLst/>
          </a:prstGeom>
          <a:noFill/>
        </p:spPr>
        <p:txBody>
          <a:bodyPr wrap="square" rtlCol="0">
            <a:spAutoFit/>
          </a:bodyPr>
          <a:lstStyle/>
          <a:p>
            <a:pPr marL="285750" indent="-285750" algn="ctr">
              <a:buFont typeface="Wingdings" pitchFamily="2" charset="2"/>
              <a:buChar char="Ø"/>
            </a:pPr>
            <a:r>
              <a:rPr lang="en-US" sz="2400" dirty="0"/>
              <a:t>Only 1 implementation-based paper ever. (GRADES 2015 Workshop)</a:t>
            </a:r>
          </a:p>
        </p:txBody>
      </p:sp>
      <p:pic>
        <p:nvPicPr>
          <p:cNvPr id="8" name="Picture 7" descr="A document with text and black text&#10;&#10;Description automatically generated">
            <a:hlinkClick r:id="rId6"/>
            <a:extLst>
              <a:ext uri="{FF2B5EF4-FFF2-40B4-BE49-F238E27FC236}">
                <a16:creationId xmlns:a16="http://schemas.microsoft.com/office/drawing/2014/main" id="{A09A86AD-8FD7-2A3F-8B0F-1EED9C925196}"/>
              </a:ext>
            </a:extLst>
          </p:cNvPr>
          <p:cNvPicPr>
            <a:picLocks noChangeAspect="1"/>
          </p:cNvPicPr>
          <p:nvPr/>
        </p:nvPicPr>
        <p:blipFill>
          <a:blip r:embed="rId7"/>
          <a:stretch>
            <a:fillRect/>
          </a:stretch>
        </p:blipFill>
        <p:spPr>
          <a:xfrm>
            <a:off x="113747" y="398231"/>
            <a:ext cx="2058510" cy="2683880"/>
          </a:xfrm>
          <a:prstGeom prst="rect">
            <a:avLst/>
          </a:prstGeom>
        </p:spPr>
      </p:pic>
    </p:spTree>
    <p:extLst>
      <p:ext uri="{BB962C8B-B14F-4D97-AF65-F5344CB8AC3E}">
        <p14:creationId xmlns:p14="http://schemas.microsoft.com/office/powerpoint/2010/main" val="361519794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8D7CF6F-15E9-BC00-8A48-54CCAF14A233}"/>
              </a:ext>
            </a:extLst>
          </p:cNvPr>
          <p:cNvSpPr txBox="1"/>
          <p:nvPr/>
        </p:nvSpPr>
        <p:spPr>
          <a:xfrm>
            <a:off x="71347" y="756813"/>
            <a:ext cx="9001306" cy="630942"/>
          </a:xfrm>
          <a:prstGeom prst="rect">
            <a:avLst/>
          </a:prstGeom>
          <a:noFill/>
          <a:effectLst/>
        </p:spPr>
        <p:txBody>
          <a:bodyPr wrap="square" rtlCol="0">
            <a:spAutoFit/>
          </a:bodyPr>
          <a:lstStyle/>
          <a:p>
            <a:pPr marL="274320" indent="-457200" algn="ctr"/>
            <a:r>
              <a:rPr lang="en-US" sz="3500" kern="0">
                <a:solidFill>
                  <a:srgbClr val="000000"/>
                </a:solidFill>
                <a:latin typeface="Helvetica" pitchFamily="2" charset="0"/>
                <a:cs typeface="Arial" panose="020B0604020202020204" pitchFamily="34" charset="0"/>
              </a:rPr>
              <a:t>pip install </a:t>
            </a:r>
            <a:r>
              <a:rPr lang="en-US" sz="3500" kern="0" dirty="0" err="1">
                <a:solidFill>
                  <a:srgbClr val="000000"/>
                </a:solidFill>
                <a:latin typeface="Helvetica" pitchFamily="2" charset="0"/>
                <a:cs typeface="Arial" panose="020B0604020202020204" pitchFamily="34" charset="0"/>
              </a:rPr>
              <a:t>kuzu</a:t>
            </a:r>
            <a:r>
              <a:rPr lang="en-US" sz="3500" kern="0" dirty="0">
                <a:solidFill>
                  <a:srgbClr val="000000"/>
                </a:solidFill>
                <a:latin typeface="Helvetica" pitchFamily="2" charset="0"/>
                <a:cs typeface="Arial" panose="020B0604020202020204" pitchFamily="34" charset="0"/>
              </a:rPr>
              <a:t>!</a:t>
            </a:r>
          </a:p>
        </p:txBody>
      </p:sp>
      <p:pic>
        <p:nvPicPr>
          <p:cNvPr id="2" name="Picture 1">
            <a:hlinkClick r:id="rId4"/>
            <a:extLst>
              <a:ext uri="{FF2B5EF4-FFF2-40B4-BE49-F238E27FC236}">
                <a16:creationId xmlns:a16="http://schemas.microsoft.com/office/drawing/2014/main" id="{D02F8F4C-540C-CA63-AD43-16CA29910CF6}"/>
              </a:ext>
            </a:extLst>
          </p:cNvPr>
          <p:cNvPicPr>
            <a:picLocks noChangeAspect="1"/>
          </p:cNvPicPr>
          <p:nvPr/>
        </p:nvPicPr>
        <p:blipFill>
          <a:blip r:embed="rId5"/>
          <a:stretch>
            <a:fillRect/>
          </a:stretch>
        </p:blipFill>
        <p:spPr>
          <a:xfrm>
            <a:off x="2726850" y="1433139"/>
            <a:ext cx="3690301" cy="1040049"/>
          </a:xfrm>
          <a:prstGeom prst="rect">
            <a:avLst/>
          </a:prstGeom>
        </p:spPr>
      </p:pic>
      <p:sp>
        <p:nvSpPr>
          <p:cNvPr id="6" name="TextBox 5">
            <a:extLst>
              <a:ext uri="{FF2B5EF4-FFF2-40B4-BE49-F238E27FC236}">
                <a16:creationId xmlns:a16="http://schemas.microsoft.com/office/drawing/2014/main" id="{541AE8A1-5876-4D40-2B41-A151DC850872}"/>
              </a:ext>
            </a:extLst>
          </p:cNvPr>
          <p:cNvSpPr txBox="1"/>
          <p:nvPr/>
        </p:nvSpPr>
        <p:spPr>
          <a:xfrm>
            <a:off x="71347" y="82790"/>
            <a:ext cx="9001306" cy="646331"/>
          </a:xfrm>
          <a:prstGeom prst="rect">
            <a:avLst/>
          </a:prstGeom>
          <a:noFill/>
        </p:spPr>
        <p:txBody>
          <a:bodyPr wrap="square">
            <a:spAutoFit/>
          </a:bodyPr>
          <a:lstStyle/>
          <a:p>
            <a:pPr algn="ctr"/>
            <a:r>
              <a:rPr lang="en-US" sz="3500" dirty="0">
                <a:latin typeface="Helvetica" pitchFamily="2" charset="0"/>
              </a:rPr>
              <a:t>Try</a:t>
            </a:r>
            <a:r>
              <a:rPr lang="en-US" sz="3500" dirty="0">
                <a:effectLst/>
                <a:latin typeface="Helvetica" pitchFamily="2" charset="0"/>
              </a:rPr>
              <a:t> </a:t>
            </a:r>
            <a:r>
              <a:rPr lang="en-US" sz="3500" dirty="0">
                <a:latin typeface="Helvetica" pitchFamily="2" charset="0"/>
                <a:cs typeface="Arial" panose="020B0604020202020204" pitchFamily="34" charset="0"/>
              </a:rPr>
              <a:t>it </a:t>
            </a:r>
            <a:r>
              <a:rPr lang="en-US" sz="3500" dirty="0">
                <a:effectLst/>
                <a:latin typeface="Helvetica" pitchFamily="2" charset="0"/>
              </a:rPr>
              <a:t>out &amp; Star us on </a:t>
            </a:r>
            <a:r>
              <a:rPr lang="en-US" sz="3500" dirty="0">
                <a:latin typeface="Helvetica" pitchFamily="2" charset="0"/>
                <a:hlinkClick r:id="rId4"/>
              </a:rPr>
              <a:t>G</a:t>
            </a:r>
            <a:r>
              <a:rPr lang="en-US" sz="3500" dirty="0">
                <a:effectLst/>
                <a:latin typeface="Helvetica" pitchFamily="2" charset="0"/>
                <a:hlinkClick r:id="rId4"/>
              </a:rPr>
              <a:t>ithub</a:t>
            </a:r>
            <a:r>
              <a:rPr lang="en-US" sz="3500" dirty="0">
                <a:effectLst/>
                <a:latin typeface="Helvetica" pitchFamily="2" charset="0"/>
              </a:rPr>
              <a:t>!</a:t>
            </a:r>
          </a:p>
        </p:txBody>
      </p:sp>
      <p:grpSp>
        <p:nvGrpSpPr>
          <p:cNvPr id="18" name="Group 17">
            <a:extLst>
              <a:ext uri="{FF2B5EF4-FFF2-40B4-BE49-F238E27FC236}">
                <a16:creationId xmlns:a16="http://schemas.microsoft.com/office/drawing/2014/main" id="{4E59A665-95E5-0ECD-B070-8506D945BCB7}"/>
              </a:ext>
            </a:extLst>
          </p:cNvPr>
          <p:cNvGrpSpPr/>
          <p:nvPr/>
        </p:nvGrpSpPr>
        <p:grpSpPr>
          <a:xfrm>
            <a:off x="2306836" y="2684878"/>
            <a:ext cx="1386492" cy="1741545"/>
            <a:chOff x="1866569" y="2684878"/>
            <a:chExt cx="1386492" cy="1741545"/>
          </a:xfrm>
        </p:grpSpPr>
        <p:pic>
          <p:nvPicPr>
            <p:cNvPr id="2050" name="Picture 2" descr="Github Logo - Free social media icons">
              <a:hlinkClick r:id="rId4"/>
              <a:extLst>
                <a:ext uri="{FF2B5EF4-FFF2-40B4-BE49-F238E27FC236}">
                  <a16:creationId xmlns:a16="http://schemas.microsoft.com/office/drawing/2014/main" id="{61DE8338-E8DC-D393-FB10-A78E8DA3A36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31215" y="2684878"/>
              <a:ext cx="1257201" cy="1257201"/>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852F0762-D72C-66A2-1AB7-5FA9D138EB65}"/>
                </a:ext>
              </a:extLst>
            </p:cNvPr>
            <p:cNvSpPr txBox="1"/>
            <p:nvPr/>
          </p:nvSpPr>
          <p:spPr>
            <a:xfrm>
              <a:off x="1866569" y="3872425"/>
              <a:ext cx="1386492" cy="553998"/>
            </a:xfrm>
            <a:prstGeom prst="rect">
              <a:avLst/>
            </a:prstGeom>
            <a:noFill/>
          </p:spPr>
          <p:txBody>
            <a:bodyPr wrap="square">
              <a:spAutoFit/>
            </a:bodyPr>
            <a:lstStyle/>
            <a:p>
              <a:pPr algn="ctr"/>
              <a:r>
                <a:rPr lang="en-US" sz="3000" dirty="0">
                  <a:latin typeface="Helvetica" pitchFamily="2" charset="0"/>
                  <a:hlinkClick r:id="rId4"/>
                </a:rPr>
                <a:t>G</a:t>
              </a:r>
              <a:r>
                <a:rPr lang="en-US" sz="3000" dirty="0">
                  <a:effectLst/>
                  <a:latin typeface="Helvetica" pitchFamily="2" charset="0"/>
                  <a:hlinkClick r:id="rId4"/>
                </a:rPr>
                <a:t>ithub</a:t>
              </a:r>
              <a:endParaRPr lang="en-US" sz="3000" dirty="0">
                <a:effectLst/>
                <a:latin typeface="Helvetica" pitchFamily="2" charset="0"/>
              </a:endParaRPr>
            </a:p>
          </p:txBody>
        </p:sp>
      </p:grpSp>
      <p:grpSp>
        <p:nvGrpSpPr>
          <p:cNvPr id="20" name="Group 19">
            <a:extLst>
              <a:ext uri="{FF2B5EF4-FFF2-40B4-BE49-F238E27FC236}">
                <a16:creationId xmlns:a16="http://schemas.microsoft.com/office/drawing/2014/main" id="{6A5CE9FA-EE6C-3C46-3FA7-4B8101ECEB66}"/>
              </a:ext>
            </a:extLst>
          </p:cNvPr>
          <p:cNvGrpSpPr/>
          <p:nvPr/>
        </p:nvGrpSpPr>
        <p:grpSpPr>
          <a:xfrm>
            <a:off x="428886" y="2684878"/>
            <a:ext cx="1078992" cy="1741545"/>
            <a:chOff x="428886" y="2684878"/>
            <a:chExt cx="1078992" cy="1741545"/>
          </a:xfrm>
        </p:grpSpPr>
        <p:pic>
          <p:nvPicPr>
            <p:cNvPr id="8" name="Picture 7" descr="A screenshot of a cell phone&#10;&#10;Description automatically generated with low confidence">
              <a:hlinkClick r:id="rId7"/>
              <a:extLst>
                <a:ext uri="{FF2B5EF4-FFF2-40B4-BE49-F238E27FC236}">
                  <a16:creationId xmlns:a16="http://schemas.microsoft.com/office/drawing/2014/main" id="{EA5C1462-A48E-25AE-8011-C0E14E7D7D03}"/>
                </a:ext>
              </a:extLst>
            </p:cNvPr>
            <p:cNvPicPr>
              <a:picLocks noChangeAspect="1"/>
            </p:cNvPicPr>
            <p:nvPr/>
          </p:nvPicPr>
          <p:blipFill>
            <a:blip r:embed="rId8"/>
            <a:stretch>
              <a:fillRect/>
            </a:stretch>
          </p:blipFill>
          <p:spPr>
            <a:xfrm>
              <a:off x="452260" y="2684878"/>
              <a:ext cx="1032244" cy="1257201"/>
            </a:xfrm>
            <a:prstGeom prst="rect">
              <a:avLst/>
            </a:prstGeom>
          </p:spPr>
        </p:pic>
        <p:sp>
          <p:nvSpPr>
            <p:cNvPr id="10" name="TextBox 9">
              <a:extLst>
                <a:ext uri="{FF2B5EF4-FFF2-40B4-BE49-F238E27FC236}">
                  <a16:creationId xmlns:a16="http://schemas.microsoft.com/office/drawing/2014/main" id="{96FA9DBC-0D13-8680-B3FE-ADC2B3686E4A}"/>
                </a:ext>
              </a:extLst>
            </p:cNvPr>
            <p:cNvSpPr txBox="1"/>
            <p:nvPr/>
          </p:nvSpPr>
          <p:spPr>
            <a:xfrm>
              <a:off x="428886" y="3872425"/>
              <a:ext cx="1078992" cy="553998"/>
            </a:xfrm>
            <a:prstGeom prst="rect">
              <a:avLst/>
            </a:prstGeom>
            <a:noFill/>
            <a:effectLst/>
          </p:spPr>
          <p:txBody>
            <a:bodyPr wrap="square" rtlCol="0">
              <a:spAutoFit/>
            </a:bodyPr>
            <a:lstStyle/>
            <a:p>
              <a:pPr marL="274320" indent="-457200" algn="ctr"/>
              <a:r>
                <a:rPr lang="en-US" sz="3000" kern="0" dirty="0">
                  <a:solidFill>
                    <a:srgbClr val="000000"/>
                  </a:solidFill>
                  <a:latin typeface="Helvetica" pitchFamily="2" charset="0"/>
                  <a:cs typeface="Arial" panose="020B0604020202020204" pitchFamily="34" charset="0"/>
                  <a:hlinkClick r:id="rId7"/>
                </a:rPr>
                <a:t>Blog</a:t>
              </a:r>
              <a:endParaRPr lang="en-US" sz="3000" kern="0" dirty="0">
                <a:solidFill>
                  <a:srgbClr val="000000"/>
                </a:solidFill>
                <a:latin typeface="Helvetica" pitchFamily="2" charset="0"/>
                <a:cs typeface="Arial" panose="020B0604020202020204" pitchFamily="34" charset="0"/>
              </a:endParaRPr>
            </a:p>
          </p:txBody>
        </p:sp>
      </p:grpSp>
      <p:grpSp>
        <p:nvGrpSpPr>
          <p:cNvPr id="16" name="Group 15">
            <a:extLst>
              <a:ext uri="{FF2B5EF4-FFF2-40B4-BE49-F238E27FC236}">
                <a16:creationId xmlns:a16="http://schemas.microsoft.com/office/drawing/2014/main" id="{C60B67BA-54EF-B8E8-8E81-B76D3CD298AF}"/>
              </a:ext>
            </a:extLst>
          </p:cNvPr>
          <p:cNvGrpSpPr/>
          <p:nvPr/>
        </p:nvGrpSpPr>
        <p:grpSpPr>
          <a:xfrm>
            <a:off x="4492286" y="2684878"/>
            <a:ext cx="1691624" cy="1741545"/>
            <a:chOff x="3611752" y="2684878"/>
            <a:chExt cx="1691624" cy="1741545"/>
          </a:xfrm>
        </p:grpSpPr>
        <p:sp>
          <p:nvSpPr>
            <p:cNvPr id="5" name="TextBox 4">
              <a:extLst>
                <a:ext uri="{FF2B5EF4-FFF2-40B4-BE49-F238E27FC236}">
                  <a16:creationId xmlns:a16="http://schemas.microsoft.com/office/drawing/2014/main" id="{F2E69398-0461-5F08-07A1-3A8A027E1A8A}"/>
                </a:ext>
              </a:extLst>
            </p:cNvPr>
            <p:cNvSpPr txBox="1"/>
            <p:nvPr/>
          </p:nvSpPr>
          <p:spPr>
            <a:xfrm>
              <a:off x="3611752" y="3872425"/>
              <a:ext cx="1691624" cy="553998"/>
            </a:xfrm>
            <a:prstGeom prst="rect">
              <a:avLst/>
            </a:prstGeom>
            <a:noFill/>
            <a:effectLst/>
          </p:spPr>
          <p:txBody>
            <a:bodyPr wrap="square" rtlCol="0">
              <a:spAutoFit/>
            </a:bodyPr>
            <a:lstStyle/>
            <a:p>
              <a:pPr marL="274320" indent="-457200" algn="ctr"/>
              <a:r>
                <a:rPr lang="en-US" sz="3000" kern="0" dirty="0">
                  <a:solidFill>
                    <a:srgbClr val="000000"/>
                  </a:solidFill>
                  <a:latin typeface="Helvetica" pitchFamily="2" charset="0"/>
                  <a:cs typeface="Arial" panose="020B0604020202020204" pitchFamily="34" charset="0"/>
                  <a:hlinkClick r:id="rId9"/>
                </a:rPr>
                <a:t>Website</a:t>
              </a:r>
              <a:endParaRPr lang="en-US" sz="3000" kern="0" dirty="0">
                <a:solidFill>
                  <a:srgbClr val="000000"/>
                </a:solidFill>
                <a:latin typeface="Helvetica" pitchFamily="2" charset="0"/>
                <a:cs typeface="Arial" panose="020B0604020202020204" pitchFamily="34" charset="0"/>
              </a:endParaRPr>
            </a:p>
          </p:txBody>
        </p:sp>
        <p:pic>
          <p:nvPicPr>
            <p:cNvPr id="13" name="Picture 12" descr="A screenshot of a computer&#10;&#10;Description automatically generated with medium confidence">
              <a:extLst>
                <a:ext uri="{FF2B5EF4-FFF2-40B4-BE49-F238E27FC236}">
                  <a16:creationId xmlns:a16="http://schemas.microsoft.com/office/drawing/2014/main" id="{A8598869-C436-4B67-0301-2582631846AD}"/>
                </a:ext>
              </a:extLst>
            </p:cNvPr>
            <p:cNvPicPr>
              <a:picLocks noChangeAspect="1"/>
            </p:cNvPicPr>
            <p:nvPr/>
          </p:nvPicPr>
          <p:blipFill>
            <a:blip r:embed="rId10"/>
            <a:stretch>
              <a:fillRect/>
            </a:stretch>
          </p:blipFill>
          <p:spPr>
            <a:xfrm>
              <a:off x="3720511" y="2684878"/>
              <a:ext cx="1474106" cy="1256249"/>
            </a:xfrm>
            <a:prstGeom prst="rect">
              <a:avLst/>
            </a:prstGeom>
          </p:spPr>
        </p:pic>
      </p:grpSp>
      <p:sp>
        <p:nvSpPr>
          <p:cNvPr id="15" name="TextBox 14">
            <a:extLst>
              <a:ext uri="{FF2B5EF4-FFF2-40B4-BE49-F238E27FC236}">
                <a16:creationId xmlns:a16="http://schemas.microsoft.com/office/drawing/2014/main" id="{5953E04F-46C9-D19E-0B09-4336D6B18679}"/>
              </a:ext>
            </a:extLst>
          </p:cNvPr>
          <p:cNvSpPr txBox="1"/>
          <p:nvPr/>
        </p:nvSpPr>
        <p:spPr>
          <a:xfrm>
            <a:off x="237899" y="5895573"/>
            <a:ext cx="1155626" cy="861774"/>
          </a:xfrm>
          <a:prstGeom prst="rect">
            <a:avLst/>
          </a:prstGeom>
          <a:noFill/>
          <a:effectLst/>
        </p:spPr>
        <p:txBody>
          <a:bodyPr wrap="square" rtlCol="0">
            <a:spAutoFit/>
          </a:bodyPr>
          <a:lstStyle/>
          <a:p>
            <a:pPr marL="274320" indent="-457200" algn="ctr"/>
            <a:r>
              <a:rPr lang="en-US" sz="2500" kern="0" dirty="0">
                <a:solidFill>
                  <a:srgbClr val="000000"/>
                </a:solidFill>
                <a:latin typeface="Helvetica" pitchFamily="2" charset="0"/>
                <a:cs typeface="Arial" panose="020B0604020202020204" pitchFamily="34" charset="0"/>
              </a:rPr>
              <a:t>VLDB</a:t>
            </a:r>
          </a:p>
          <a:p>
            <a:pPr marL="274320" indent="-457200" algn="ctr"/>
            <a:r>
              <a:rPr lang="en-US" sz="2500" kern="0" dirty="0">
                <a:solidFill>
                  <a:srgbClr val="000000"/>
                </a:solidFill>
                <a:latin typeface="Helvetica" pitchFamily="2" charset="0"/>
                <a:cs typeface="Arial" panose="020B0604020202020204" pitchFamily="34" charset="0"/>
              </a:rPr>
              <a:t>2018</a:t>
            </a:r>
          </a:p>
        </p:txBody>
      </p:sp>
      <p:sp>
        <p:nvSpPr>
          <p:cNvPr id="17" name="TextBox 16">
            <a:extLst>
              <a:ext uri="{FF2B5EF4-FFF2-40B4-BE49-F238E27FC236}">
                <a16:creationId xmlns:a16="http://schemas.microsoft.com/office/drawing/2014/main" id="{D91C52AB-F33F-1E95-1E85-2332FE1C7C39}"/>
              </a:ext>
            </a:extLst>
          </p:cNvPr>
          <p:cNvSpPr txBox="1"/>
          <p:nvPr/>
        </p:nvSpPr>
        <p:spPr>
          <a:xfrm>
            <a:off x="1711365" y="5895573"/>
            <a:ext cx="1182547" cy="861774"/>
          </a:xfrm>
          <a:prstGeom prst="rect">
            <a:avLst/>
          </a:prstGeom>
          <a:noFill/>
          <a:effectLst/>
        </p:spPr>
        <p:txBody>
          <a:bodyPr wrap="square" rtlCol="0">
            <a:spAutoFit/>
          </a:bodyPr>
          <a:lstStyle/>
          <a:p>
            <a:pPr marL="274320" indent="-457200" algn="ctr"/>
            <a:r>
              <a:rPr lang="en-US" sz="2500" kern="0" dirty="0">
                <a:solidFill>
                  <a:srgbClr val="000000"/>
                </a:solidFill>
                <a:latin typeface="Helvetica" pitchFamily="2" charset="0"/>
                <a:cs typeface="Arial" panose="020B0604020202020204" pitchFamily="34" charset="0"/>
              </a:rPr>
              <a:t>VLDB</a:t>
            </a:r>
          </a:p>
          <a:p>
            <a:pPr marL="274320" indent="-457200" algn="ctr"/>
            <a:r>
              <a:rPr lang="en-US" sz="2500" kern="0" dirty="0">
                <a:solidFill>
                  <a:srgbClr val="000000"/>
                </a:solidFill>
                <a:latin typeface="Helvetica" pitchFamily="2" charset="0"/>
                <a:cs typeface="Arial" panose="020B0604020202020204" pitchFamily="34" charset="0"/>
              </a:rPr>
              <a:t>2019</a:t>
            </a:r>
          </a:p>
        </p:txBody>
      </p:sp>
      <p:sp>
        <p:nvSpPr>
          <p:cNvPr id="19" name="TextBox 18">
            <a:extLst>
              <a:ext uri="{FF2B5EF4-FFF2-40B4-BE49-F238E27FC236}">
                <a16:creationId xmlns:a16="http://schemas.microsoft.com/office/drawing/2014/main" id="{FEECAC10-29DF-6FBE-3443-B9191144A291}"/>
              </a:ext>
            </a:extLst>
          </p:cNvPr>
          <p:cNvSpPr txBox="1"/>
          <p:nvPr/>
        </p:nvSpPr>
        <p:spPr>
          <a:xfrm>
            <a:off x="3211752" y="5895573"/>
            <a:ext cx="1182546" cy="861774"/>
          </a:xfrm>
          <a:prstGeom prst="rect">
            <a:avLst/>
          </a:prstGeom>
          <a:noFill/>
          <a:effectLst/>
        </p:spPr>
        <p:txBody>
          <a:bodyPr wrap="square" rtlCol="0">
            <a:spAutoFit/>
          </a:bodyPr>
          <a:lstStyle/>
          <a:p>
            <a:pPr marL="274320" indent="-457200" algn="ctr"/>
            <a:r>
              <a:rPr lang="en-US" sz="2500" kern="0" dirty="0">
                <a:solidFill>
                  <a:srgbClr val="000000"/>
                </a:solidFill>
                <a:latin typeface="Helvetica" pitchFamily="2" charset="0"/>
                <a:cs typeface="Arial" panose="020B0604020202020204" pitchFamily="34" charset="0"/>
              </a:rPr>
              <a:t>TODS</a:t>
            </a:r>
          </a:p>
          <a:p>
            <a:pPr marL="274320" indent="-457200" algn="ctr"/>
            <a:r>
              <a:rPr lang="en-US" sz="2500" kern="0" dirty="0">
                <a:solidFill>
                  <a:srgbClr val="000000"/>
                </a:solidFill>
                <a:latin typeface="Helvetica" pitchFamily="2" charset="0"/>
                <a:cs typeface="Arial" panose="020B0604020202020204" pitchFamily="34" charset="0"/>
              </a:rPr>
              <a:t>2021</a:t>
            </a:r>
          </a:p>
        </p:txBody>
      </p:sp>
      <p:sp>
        <p:nvSpPr>
          <p:cNvPr id="21" name="TextBox 20">
            <a:extLst>
              <a:ext uri="{FF2B5EF4-FFF2-40B4-BE49-F238E27FC236}">
                <a16:creationId xmlns:a16="http://schemas.microsoft.com/office/drawing/2014/main" id="{7819398F-6BD1-8352-BFF0-352066E834D8}"/>
              </a:ext>
            </a:extLst>
          </p:cNvPr>
          <p:cNvSpPr txBox="1"/>
          <p:nvPr/>
        </p:nvSpPr>
        <p:spPr>
          <a:xfrm>
            <a:off x="6222026" y="5895573"/>
            <a:ext cx="1192048" cy="861774"/>
          </a:xfrm>
          <a:prstGeom prst="rect">
            <a:avLst/>
          </a:prstGeom>
          <a:noFill/>
          <a:effectLst/>
        </p:spPr>
        <p:txBody>
          <a:bodyPr wrap="square" rtlCol="0">
            <a:spAutoFit/>
          </a:bodyPr>
          <a:lstStyle/>
          <a:p>
            <a:pPr marL="274320" indent="-457200" algn="ctr"/>
            <a:r>
              <a:rPr lang="en-US" sz="2500" kern="0" dirty="0">
                <a:solidFill>
                  <a:srgbClr val="000000"/>
                </a:solidFill>
                <a:latin typeface="Helvetica" pitchFamily="2" charset="0"/>
                <a:cs typeface="Arial" panose="020B0604020202020204" pitchFamily="34" charset="0"/>
              </a:rPr>
              <a:t>VLDB</a:t>
            </a:r>
          </a:p>
          <a:p>
            <a:pPr marL="274320" indent="-457200" algn="ctr"/>
            <a:r>
              <a:rPr lang="en-US" sz="2500" kern="0" dirty="0">
                <a:solidFill>
                  <a:srgbClr val="000000"/>
                </a:solidFill>
                <a:latin typeface="Helvetica" pitchFamily="2" charset="0"/>
                <a:cs typeface="Arial" panose="020B0604020202020204" pitchFamily="34" charset="0"/>
              </a:rPr>
              <a:t>2021</a:t>
            </a:r>
          </a:p>
        </p:txBody>
      </p:sp>
      <p:sp>
        <p:nvSpPr>
          <p:cNvPr id="23" name="TextBox 22">
            <a:extLst>
              <a:ext uri="{FF2B5EF4-FFF2-40B4-BE49-F238E27FC236}">
                <a16:creationId xmlns:a16="http://schemas.microsoft.com/office/drawing/2014/main" id="{6D99DFA1-24F9-BA26-17EE-F5D5E763E374}"/>
              </a:ext>
            </a:extLst>
          </p:cNvPr>
          <p:cNvSpPr txBox="1"/>
          <p:nvPr/>
        </p:nvSpPr>
        <p:spPr>
          <a:xfrm>
            <a:off x="7731913" y="5895573"/>
            <a:ext cx="1078992" cy="892552"/>
          </a:xfrm>
          <a:prstGeom prst="rect">
            <a:avLst/>
          </a:prstGeom>
          <a:noFill/>
          <a:effectLst/>
        </p:spPr>
        <p:txBody>
          <a:bodyPr wrap="square" rtlCol="0">
            <a:spAutoFit/>
          </a:bodyPr>
          <a:lstStyle/>
          <a:p>
            <a:pPr marL="274320" indent="-457200" algn="ctr"/>
            <a:r>
              <a:rPr lang="en-US" sz="2500" kern="0" dirty="0">
                <a:solidFill>
                  <a:srgbClr val="000000"/>
                </a:solidFill>
                <a:latin typeface="Helvetica" pitchFamily="2" charset="0"/>
                <a:cs typeface="Arial" panose="020B0604020202020204" pitchFamily="34" charset="0"/>
              </a:rPr>
              <a:t>CIDR</a:t>
            </a:r>
          </a:p>
          <a:p>
            <a:pPr marL="274320" indent="-457200" algn="ctr"/>
            <a:r>
              <a:rPr lang="en-US" sz="2500" kern="0" dirty="0">
                <a:solidFill>
                  <a:srgbClr val="000000"/>
                </a:solidFill>
                <a:latin typeface="Helvetica" pitchFamily="2" charset="0"/>
                <a:cs typeface="Arial" panose="020B0604020202020204" pitchFamily="34" charset="0"/>
              </a:rPr>
              <a:t>2023</a:t>
            </a:r>
          </a:p>
        </p:txBody>
      </p:sp>
      <p:pic>
        <p:nvPicPr>
          <p:cNvPr id="24" name="Picture 23">
            <a:hlinkClick r:id="rId11"/>
            <a:extLst>
              <a:ext uri="{FF2B5EF4-FFF2-40B4-BE49-F238E27FC236}">
                <a16:creationId xmlns:a16="http://schemas.microsoft.com/office/drawing/2014/main" id="{EA9281D7-B0B5-A42B-923E-ACFEFE24656A}"/>
              </a:ext>
            </a:extLst>
          </p:cNvPr>
          <p:cNvPicPr preferRelativeResize="0">
            <a:picLocks/>
          </p:cNvPicPr>
          <p:nvPr/>
        </p:nvPicPr>
        <p:blipFill>
          <a:blip r:embed="rId12"/>
          <a:stretch>
            <a:fillRect/>
          </a:stretch>
        </p:blipFill>
        <p:spPr>
          <a:xfrm>
            <a:off x="7752463" y="4640297"/>
            <a:ext cx="1078992" cy="1225296"/>
          </a:xfrm>
          <a:prstGeom prst="rect">
            <a:avLst/>
          </a:prstGeom>
        </p:spPr>
      </p:pic>
      <p:pic>
        <p:nvPicPr>
          <p:cNvPr id="25" name="Picture 24" descr="user-survey-paper.png">
            <a:extLst>
              <a:ext uri="{FF2B5EF4-FFF2-40B4-BE49-F238E27FC236}">
                <a16:creationId xmlns:a16="http://schemas.microsoft.com/office/drawing/2014/main" id="{6897FBBD-DB12-46FE-58C8-6547A5F0F8A0}"/>
              </a:ext>
            </a:extLst>
          </p:cNvPr>
          <p:cNvPicPr preferRelativeResize="0">
            <a:picLocks/>
          </p:cNvPicPr>
          <p:nvPr/>
        </p:nvPicPr>
        <p:blipFill>
          <a:blip r:embed="rId13">
            <a:extLst>
              <a:ext uri="{28A0092B-C50C-407E-A947-70E740481C1C}">
                <a14:useLocalDpi xmlns:a14="http://schemas.microsoft.com/office/drawing/2010/main" val="0"/>
              </a:ext>
            </a:extLst>
          </a:blip>
          <a:stretch>
            <a:fillRect/>
          </a:stretch>
        </p:blipFill>
        <p:spPr>
          <a:xfrm>
            <a:off x="314533" y="4640297"/>
            <a:ext cx="1078992" cy="1225296"/>
          </a:xfrm>
          <a:prstGeom prst="rect">
            <a:avLst/>
          </a:prstGeom>
        </p:spPr>
      </p:pic>
      <p:sp>
        <p:nvSpPr>
          <p:cNvPr id="27" name="TextBox 26">
            <a:extLst>
              <a:ext uri="{FF2B5EF4-FFF2-40B4-BE49-F238E27FC236}">
                <a16:creationId xmlns:a16="http://schemas.microsoft.com/office/drawing/2014/main" id="{640626FC-989C-F86F-E146-0D676DEE3565}"/>
              </a:ext>
            </a:extLst>
          </p:cNvPr>
          <p:cNvSpPr txBox="1"/>
          <p:nvPr/>
        </p:nvSpPr>
        <p:spPr>
          <a:xfrm>
            <a:off x="4712138" y="5895573"/>
            <a:ext cx="1192048" cy="861774"/>
          </a:xfrm>
          <a:prstGeom prst="rect">
            <a:avLst/>
          </a:prstGeom>
          <a:noFill/>
          <a:effectLst/>
        </p:spPr>
        <p:txBody>
          <a:bodyPr wrap="square" rtlCol="0">
            <a:spAutoFit/>
          </a:bodyPr>
          <a:lstStyle/>
          <a:p>
            <a:pPr marL="274320" indent="-457200" algn="ctr"/>
            <a:r>
              <a:rPr lang="en-US" sz="2500" kern="0" dirty="0">
                <a:solidFill>
                  <a:srgbClr val="000000"/>
                </a:solidFill>
                <a:latin typeface="Helvetica" pitchFamily="2" charset="0"/>
                <a:cs typeface="Arial" panose="020B0604020202020204" pitchFamily="34" charset="0"/>
              </a:rPr>
              <a:t>ICDE</a:t>
            </a:r>
          </a:p>
          <a:p>
            <a:pPr marL="274320" indent="-457200" algn="ctr"/>
            <a:r>
              <a:rPr lang="en-US" sz="2500" kern="0" dirty="0">
                <a:solidFill>
                  <a:srgbClr val="000000"/>
                </a:solidFill>
                <a:latin typeface="Helvetica" pitchFamily="2" charset="0"/>
                <a:cs typeface="Arial" panose="020B0604020202020204" pitchFamily="34" charset="0"/>
              </a:rPr>
              <a:t>2021</a:t>
            </a:r>
          </a:p>
        </p:txBody>
      </p:sp>
      <p:pic>
        <p:nvPicPr>
          <p:cNvPr id="28" name="Picture 27" descr="Text, letter&#10;&#10;Description automatically generated">
            <a:extLst>
              <a:ext uri="{FF2B5EF4-FFF2-40B4-BE49-F238E27FC236}">
                <a16:creationId xmlns:a16="http://schemas.microsoft.com/office/drawing/2014/main" id="{954872B5-3288-39F8-798D-5FB348310DAA}"/>
              </a:ext>
            </a:extLst>
          </p:cNvPr>
          <p:cNvPicPr preferRelativeResize="0">
            <a:picLocks/>
          </p:cNvPicPr>
          <p:nvPr/>
        </p:nvPicPr>
        <p:blipFill>
          <a:blip r:embed="rId14"/>
          <a:stretch>
            <a:fillRect/>
          </a:stretch>
        </p:blipFill>
        <p:spPr>
          <a:xfrm>
            <a:off x="3289705" y="4640297"/>
            <a:ext cx="1078992" cy="1225296"/>
          </a:xfrm>
          <a:prstGeom prst="rect">
            <a:avLst/>
          </a:prstGeom>
        </p:spPr>
      </p:pic>
      <p:pic>
        <p:nvPicPr>
          <p:cNvPr id="29" name="Picture 28" descr="Text&#10;&#10;Description automatically generated">
            <a:extLst>
              <a:ext uri="{FF2B5EF4-FFF2-40B4-BE49-F238E27FC236}">
                <a16:creationId xmlns:a16="http://schemas.microsoft.com/office/drawing/2014/main" id="{1D86D750-DCC9-FA7A-14A9-76CBA8240A39}"/>
              </a:ext>
            </a:extLst>
          </p:cNvPr>
          <p:cNvPicPr preferRelativeResize="0">
            <a:picLocks/>
          </p:cNvPicPr>
          <p:nvPr/>
        </p:nvPicPr>
        <p:blipFill>
          <a:blip r:embed="rId15"/>
          <a:stretch>
            <a:fillRect/>
          </a:stretch>
        </p:blipFill>
        <p:spPr>
          <a:xfrm>
            <a:off x="4777291" y="4640297"/>
            <a:ext cx="1078992" cy="1225296"/>
          </a:xfrm>
          <a:prstGeom prst="rect">
            <a:avLst/>
          </a:prstGeom>
        </p:spPr>
      </p:pic>
      <p:pic>
        <p:nvPicPr>
          <p:cNvPr id="30" name="Picture 29">
            <a:hlinkClick r:id="rId16"/>
            <a:extLst>
              <a:ext uri="{FF2B5EF4-FFF2-40B4-BE49-F238E27FC236}">
                <a16:creationId xmlns:a16="http://schemas.microsoft.com/office/drawing/2014/main" id="{E43FD3F2-FB1A-D2C7-9F4A-42D1E67C0914}"/>
              </a:ext>
            </a:extLst>
          </p:cNvPr>
          <p:cNvPicPr preferRelativeResize="0">
            <a:picLocks/>
          </p:cNvPicPr>
          <p:nvPr/>
        </p:nvPicPr>
        <p:blipFill>
          <a:blip r:embed="rId17"/>
          <a:stretch>
            <a:fillRect/>
          </a:stretch>
        </p:blipFill>
        <p:spPr>
          <a:xfrm>
            <a:off x="6264877" y="4640297"/>
            <a:ext cx="1078992" cy="1225296"/>
          </a:xfrm>
          <a:prstGeom prst="rect">
            <a:avLst/>
          </a:prstGeom>
        </p:spPr>
      </p:pic>
      <p:pic>
        <p:nvPicPr>
          <p:cNvPr id="31" name="Picture 30">
            <a:hlinkClick r:id="rId18"/>
            <a:extLst>
              <a:ext uri="{FF2B5EF4-FFF2-40B4-BE49-F238E27FC236}">
                <a16:creationId xmlns:a16="http://schemas.microsoft.com/office/drawing/2014/main" id="{8809EBCC-546A-9139-812A-6CDF0A23CE8F}"/>
              </a:ext>
            </a:extLst>
          </p:cNvPr>
          <p:cNvPicPr preferRelativeResize="0">
            <a:picLocks/>
          </p:cNvPicPr>
          <p:nvPr/>
        </p:nvPicPr>
        <p:blipFill>
          <a:blip r:embed="rId19"/>
          <a:stretch>
            <a:fillRect/>
          </a:stretch>
        </p:blipFill>
        <p:spPr>
          <a:xfrm>
            <a:off x="1802119" y="4640297"/>
            <a:ext cx="1078992" cy="1225296"/>
          </a:xfrm>
          <a:prstGeom prst="rect">
            <a:avLst/>
          </a:prstGeom>
        </p:spPr>
      </p:pic>
      <p:grpSp>
        <p:nvGrpSpPr>
          <p:cNvPr id="14" name="Group 13">
            <a:extLst>
              <a:ext uri="{FF2B5EF4-FFF2-40B4-BE49-F238E27FC236}">
                <a16:creationId xmlns:a16="http://schemas.microsoft.com/office/drawing/2014/main" id="{9701B0AE-3445-4766-984B-85A0BC39E660}"/>
              </a:ext>
            </a:extLst>
          </p:cNvPr>
          <p:cNvGrpSpPr/>
          <p:nvPr/>
        </p:nvGrpSpPr>
        <p:grpSpPr>
          <a:xfrm>
            <a:off x="6982868" y="2668082"/>
            <a:ext cx="1691624" cy="1758341"/>
            <a:chOff x="6982868" y="2668082"/>
            <a:chExt cx="1691624" cy="1758341"/>
          </a:xfrm>
        </p:grpSpPr>
        <p:pic>
          <p:nvPicPr>
            <p:cNvPr id="4" name="Picture 3">
              <a:extLst>
                <a:ext uri="{FF2B5EF4-FFF2-40B4-BE49-F238E27FC236}">
                  <a16:creationId xmlns:a16="http://schemas.microsoft.com/office/drawing/2014/main" id="{5B908F97-9429-B288-A789-F2B5A04F6155}"/>
                </a:ext>
              </a:extLst>
            </p:cNvPr>
            <p:cNvPicPr>
              <a:picLocks noChangeAspect="1"/>
            </p:cNvPicPr>
            <p:nvPr/>
          </p:nvPicPr>
          <p:blipFill>
            <a:blip r:embed="rId20"/>
            <a:stretch>
              <a:fillRect/>
            </a:stretch>
          </p:blipFill>
          <p:spPr>
            <a:xfrm>
              <a:off x="7092588" y="2668082"/>
              <a:ext cx="1472184" cy="1014171"/>
            </a:xfrm>
            <a:prstGeom prst="rect">
              <a:avLst/>
            </a:prstGeom>
          </p:spPr>
        </p:pic>
        <p:sp>
          <p:nvSpPr>
            <p:cNvPr id="12" name="TextBox 11">
              <a:extLst>
                <a:ext uri="{FF2B5EF4-FFF2-40B4-BE49-F238E27FC236}">
                  <a16:creationId xmlns:a16="http://schemas.microsoft.com/office/drawing/2014/main" id="{EC2FB830-8075-C981-3023-CB095D0043AC}"/>
                </a:ext>
              </a:extLst>
            </p:cNvPr>
            <p:cNvSpPr txBox="1"/>
            <p:nvPr/>
          </p:nvSpPr>
          <p:spPr>
            <a:xfrm>
              <a:off x="6982868" y="3872425"/>
              <a:ext cx="1691624" cy="553998"/>
            </a:xfrm>
            <a:prstGeom prst="rect">
              <a:avLst/>
            </a:prstGeom>
            <a:noFill/>
            <a:effectLst/>
          </p:spPr>
          <p:txBody>
            <a:bodyPr wrap="square" rtlCol="0">
              <a:spAutoFit/>
            </a:bodyPr>
            <a:lstStyle/>
            <a:p>
              <a:pPr marL="274320" indent="-457200" algn="ctr"/>
              <a:r>
                <a:rPr lang="en-US" sz="3000" kern="0" dirty="0" err="1">
                  <a:solidFill>
                    <a:srgbClr val="000000"/>
                  </a:solidFill>
                  <a:latin typeface="Helvetica" pitchFamily="2" charset="0"/>
                  <a:cs typeface="Arial" panose="020B0604020202020204" pitchFamily="34" charset="0"/>
                  <a:hlinkClick r:id="rId21"/>
                </a:rPr>
                <a:t>Youtube</a:t>
              </a:r>
              <a:endParaRPr lang="en-US" sz="3000" kern="0" dirty="0">
                <a:solidFill>
                  <a:srgbClr val="000000"/>
                </a:solidFill>
                <a:latin typeface="Helvetica" pitchFamily="2" charset="0"/>
                <a:cs typeface="Arial" panose="020B0604020202020204" pitchFamily="34" charset="0"/>
              </a:endParaRPr>
            </a:p>
          </p:txBody>
        </p:sp>
      </p:grpSp>
    </p:spTree>
    <p:custDataLst>
      <p:tags r:id="rId1"/>
    </p:custDataLst>
    <p:extLst>
      <p:ext uri="{BB962C8B-B14F-4D97-AF65-F5344CB8AC3E}">
        <p14:creationId xmlns:p14="http://schemas.microsoft.com/office/powerpoint/2010/main" val="244540858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705597"/>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9126" y="25400"/>
            <a:ext cx="9089425" cy="553998"/>
          </a:xfrm>
          <a:prstGeom prst="rect">
            <a:avLst/>
          </a:prstGeom>
          <a:noFill/>
        </p:spPr>
        <p:txBody>
          <a:bodyPr wrap="square" rtlCol="0">
            <a:spAutoFit/>
          </a:bodyPr>
          <a:lstStyle/>
          <a:p>
            <a:pPr marL="274320" indent="-457200"/>
            <a:r>
              <a:rPr lang="en-US" sz="3000" kern="0" dirty="0">
                <a:solidFill>
                  <a:srgbClr val="000000"/>
                </a:solidFill>
                <a:latin typeface="Arial"/>
                <a:cs typeface="Arial"/>
              </a:rPr>
              <a:t>Other References</a:t>
            </a:r>
            <a:endParaRPr lang="en-US" sz="3000" b="1" dirty="0">
              <a:solidFill>
                <a:srgbClr val="B90000"/>
              </a:solidFill>
              <a:latin typeface="Arial"/>
              <a:cs typeface="Arial"/>
            </a:endParaRPr>
          </a:p>
        </p:txBody>
      </p:sp>
      <p:sp>
        <p:nvSpPr>
          <p:cNvPr id="9" name="Slide Number Placeholder 8"/>
          <p:cNvSpPr>
            <a:spLocks noGrp="1"/>
          </p:cNvSpPr>
          <p:nvPr>
            <p:ph type="sldNum" sz="quarter" idx="12"/>
          </p:nvPr>
        </p:nvSpPr>
        <p:spPr>
          <a:xfrm>
            <a:off x="6553200" y="6497466"/>
            <a:ext cx="2133600" cy="365125"/>
          </a:xfrm>
        </p:spPr>
        <p:txBody>
          <a:bodyPr/>
          <a:lstStyle/>
          <a:p>
            <a:fld id="{65CC13EC-677E-384F-B278-2939878C589F}" type="slidenum">
              <a:rPr lang="en-US" smtClean="0"/>
              <a:t>49</a:t>
            </a:fld>
            <a:endParaRPr lang="en-US"/>
          </a:p>
        </p:txBody>
      </p:sp>
      <p:pic>
        <p:nvPicPr>
          <p:cNvPr id="33" name="Picture 32">
            <a:extLst>
              <a:ext uri="{FF2B5EF4-FFF2-40B4-BE49-F238E27FC236}">
                <a16:creationId xmlns:a16="http://schemas.microsoft.com/office/drawing/2014/main" id="{99D6FC2A-3B0B-4F4E-B67D-88245D67BEB8}"/>
              </a:ext>
            </a:extLst>
          </p:cNvPr>
          <p:cNvPicPr>
            <a:picLocks noChangeAspect="1"/>
          </p:cNvPicPr>
          <p:nvPr/>
        </p:nvPicPr>
        <p:blipFill>
          <a:blip r:embed="rId4"/>
          <a:stretch>
            <a:fillRect/>
          </a:stretch>
        </p:blipFill>
        <p:spPr>
          <a:xfrm>
            <a:off x="19126" y="6601696"/>
            <a:ext cx="692709" cy="230903"/>
          </a:xfrm>
          <a:prstGeom prst="rect">
            <a:avLst/>
          </a:prstGeom>
        </p:spPr>
      </p:pic>
      <p:sp>
        <p:nvSpPr>
          <p:cNvPr id="15" name="TextBox 14">
            <a:extLst>
              <a:ext uri="{FF2B5EF4-FFF2-40B4-BE49-F238E27FC236}">
                <a16:creationId xmlns:a16="http://schemas.microsoft.com/office/drawing/2014/main" id="{423DF269-06FD-DB42-AE65-447AE7DB1628}"/>
              </a:ext>
            </a:extLst>
          </p:cNvPr>
          <p:cNvSpPr txBox="1"/>
          <p:nvPr/>
        </p:nvSpPr>
        <p:spPr>
          <a:xfrm>
            <a:off x="-6509" y="795931"/>
            <a:ext cx="9115057" cy="378045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latin typeface="Arial" panose="020B0604020202020204" pitchFamily="34" charset="0"/>
                <a:cs typeface="Arial" panose="020B0604020202020204" pitchFamily="34" charset="0"/>
              </a:rPr>
              <a:t>Size Bounds for </a:t>
            </a:r>
            <a:r>
              <a:rPr lang="en-US" dirty="0" err="1">
                <a:latin typeface="Arial" panose="020B0604020202020204" pitchFamily="34" charset="0"/>
                <a:cs typeface="Arial" panose="020B0604020202020204" pitchFamily="34" charset="0"/>
              </a:rPr>
              <a:t>Factorised</a:t>
            </a:r>
            <a:r>
              <a:rPr lang="en-US" dirty="0">
                <a:latin typeface="Arial" panose="020B0604020202020204" pitchFamily="34" charset="0"/>
                <a:cs typeface="Arial" panose="020B0604020202020204" pitchFamily="34" charset="0"/>
              </a:rPr>
              <a:t> Representations of Query Results, </a:t>
            </a:r>
            <a:r>
              <a:rPr lang="en-US" dirty="0" err="1">
                <a:latin typeface="Arial" panose="020B0604020202020204" pitchFamily="34" charset="0"/>
                <a:cs typeface="Arial" panose="020B0604020202020204" pitchFamily="34" charset="0"/>
              </a:rPr>
              <a:t>Olteanu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Zavodny</a:t>
            </a:r>
            <a:r>
              <a:rPr lang="en-US" dirty="0">
                <a:latin typeface="Arial" panose="020B0604020202020204" pitchFamily="34" charset="0"/>
                <a:cs typeface="Arial" panose="020B0604020202020204" pitchFamily="34" charset="0"/>
              </a:rPr>
              <a:t>, TODS 2015</a:t>
            </a:r>
          </a:p>
          <a:p>
            <a:pPr marL="285750" indent="-285750">
              <a:lnSpc>
                <a:spcPct val="150000"/>
              </a:lnSpc>
              <a:buFont typeface="Arial" panose="020B0604020202020204" pitchFamily="34" charset="0"/>
              <a:buChar char="•"/>
            </a:pPr>
            <a:r>
              <a:rPr lang="en-US" dirty="0">
                <a:latin typeface="Arial" panose="020B0604020202020204" pitchFamily="34" charset="0"/>
                <a:cs typeface="Arial" panose="020B0604020202020204" pitchFamily="34" charset="0"/>
              </a:rPr>
              <a:t>Factorized Databases, </a:t>
            </a:r>
            <a:r>
              <a:rPr lang="en-US" dirty="0" err="1">
                <a:latin typeface="Arial" panose="020B0604020202020204" pitchFamily="34" charset="0"/>
                <a:cs typeface="Arial" panose="020B0604020202020204" pitchFamily="34" charset="0"/>
              </a:rPr>
              <a:t>Olteanu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Schleich</a:t>
            </a:r>
            <a:r>
              <a:rPr lang="en-US" dirty="0">
                <a:latin typeface="Arial" panose="020B0604020202020204" pitchFamily="34" charset="0"/>
                <a:cs typeface="Arial" panose="020B0604020202020204" pitchFamily="34" charset="0"/>
              </a:rPr>
              <a:t>, SIGMOD Record 2016</a:t>
            </a:r>
          </a:p>
          <a:p>
            <a:pPr marL="285750" indent="-285750">
              <a:lnSpc>
                <a:spcPct val="150000"/>
              </a:lnSpc>
              <a:buFont typeface="Arial" panose="020B0604020202020204" pitchFamily="34" charset="0"/>
              <a:buChar char="•"/>
            </a:pPr>
            <a:r>
              <a:rPr lang="en-US" dirty="0">
                <a:latin typeface="Arial" panose="020B0604020202020204" pitchFamily="34" charset="0"/>
                <a:cs typeface="Arial" panose="020B0604020202020204" pitchFamily="34" charset="0"/>
              </a:rPr>
              <a:t>Worst-case Optimal Join Algorithms, Ngo, </a:t>
            </a:r>
            <a:r>
              <a:rPr lang="en-US" dirty="0" err="1">
                <a:latin typeface="Arial" panose="020B0604020202020204" pitchFamily="34" charset="0"/>
                <a:cs typeface="Arial" panose="020B0604020202020204" pitchFamily="34" charset="0"/>
              </a:rPr>
              <a:t>Porat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Ré</a:t>
            </a:r>
            <a:r>
              <a:rPr lang="en-US" dirty="0">
                <a:latin typeface="Arial" panose="020B0604020202020204" pitchFamily="34" charset="0"/>
                <a:cs typeface="Arial" panose="020B0604020202020204" pitchFamily="34" charset="0"/>
              </a:rPr>
              <a:t>, Rudra, PODS 2012</a:t>
            </a:r>
          </a:p>
          <a:p>
            <a:pPr marL="285750" indent="-285750">
              <a:lnSpc>
                <a:spcPct val="150000"/>
              </a:lnSpc>
              <a:buFont typeface="Arial" panose="020B0604020202020204" pitchFamily="34" charset="0"/>
              <a:buChar char="•"/>
            </a:pPr>
            <a:r>
              <a:rPr lang="en-US" dirty="0">
                <a:latin typeface="Arial" panose="020B0604020202020204" pitchFamily="34" charset="0"/>
                <a:cs typeface="Arial" panose="020B0604020202020204" pitchFamily="34" charset="0"/>
              </a:rPr>
              <a:t>Skew Strikes Back: New Developments in the Theory of Join Algorithms, Ngo, </a:t>
            </a:r>
            <a:r>
              <a:rPr lang="en-US" dirty="0" err="1">
                <a:latin typeface="Arial" panose="020B0604020202020204" pitchFamily="34" charset="0"/>
                <a:cs typeface="Arial" panose="020B0604020202020204" pitchFamily="34" charset="0"/>
              </a:rPr>
              <a:t>Ré</a:t>
            </a:r>
            <a:r>
              <a:rPr lang="en-US" dirty="0">
                <a:latin typeface="Arial" panose="020B0604020202020204" pitchFamily="34" charset="0"/>
                <a:cs typeface="Arial" panose="020B0604020202020204" pitchFamily="34" charset="0"/>
              </a:rPr>
              <a:t>, Rudra, SIGMOD Record, 2014</a:t>
            </a:r>
          </a:p>
          <a:p>
            <a:pPr marL="285750" indent="-285750">
              <a:lnSpc>
                <a:spcPct val="150000"/>
              </a:lnSpc>
              <a:buFont typeface="Arial" panose="020B0604020202020204" pitchFamily="34" charset="0"/>
              <a:buChar char="•"/>
            </a:pPr>
            <a:r>
              <a:rPr lang="en-US" dirty="0">
                <a:latin typeface="Arial" panose="020B0604020202020204" pitchFamily="34" charset="0"/>
                <a:cs typeface="Arial" panose="020B0604020202020204" pitchFamily="34" charset="0"/>
              </a:rPr>
              <a:t>Size Bounds and Query Plans for Relational Joins, </a:t>
            </a:r>
            <a:r>
              <a:rPr lang="en-US" dirty="0" err="1">
                <a:latin typeface="Arial" panose="020B0604020202020204" pitchFamily="34" charset="0"/>
                <a:cs typeface="Arial" panose="020B0604020202020204" pitchFamily="34" charset="0"/>
              </a:rPr>
              <a:t>Atseria</a:t>
            </a:r>
            <a:r>
              <a:rPr lang="en-US" dirty="0">
                <a:latin typeface="Arial" panose="020B0604020202020204" pitchFamily="34" charset="0"/>
                <a:cs typeface="Arial" panose="020B0604020202020204" pitchFamily="34" charset="0"/>
              </a:rPr>
              <a:t>, Grohe, Marx, FOCS 2008</a:t>
            </a:r>
          </a:p>
          <a:p>
            <a:pPr marL="285750" indent="-285750">
              <a:lnSpc>
                <a:spcPct val="150000"/>
              </a:lnSpc>
              <a:buFont typeface="Arial" panose="020B0604020202020204" pitchFamily="34" charset="0"/>
              <a:buChar char="•"/>
            </a:pPr>
            <a:r>
              <a:rPr lang="en-US" dirty="0">
                <a:latin typeface="Arial" panose="020B0604020202020204" pitchFamily="34" charset="0"/>
                <a:cs typeface="Arial" panose="020B0604020202020204" pitchFamily="34" charset="0"/>
              </a:rPr>
              <a:t>The Ubiquity of Large Graphs and Surprising Challenges of Graph Processing: Extended Survey, </a:t>
            </a:r>
            <a:r>
              <a:rPr lang="en-US" dirty="0" err="1">
                <a:latin typeface="Arial" panose="020B0604020202020204" pitchFamily="34" charset="0"/>
                <a:cs typeface="Arial" panose="020B0604020202020204" pitchFamily="34" charset="0"/>
              </a:rPr>
              <a:t>Sahu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Mhedhbi</a:t>
            </a:r>
            <a:r>
              <a:rPr lang="en-US" dirty="0">
                <a:latin typeface="Arial" panose="020B0604020202020204" pitchFamily="34" charset="0"/>
                <a:cs typeface="Arial" panose="020B0604020202020204" pitchFamily="34" charset="0"/>
              </a:rPr>
              <a:t>, Salihoglu, Lin, </a:t>
            </a:r>
            <a:r>
              <a:rPr lang="en-US" dirty="0" err="1">
                <a:latin typeface="Arial" panose="020B0604020202020204" pitchFamily="34" charset="0"/>
                <a:cs typeface="Arial" panose="020B0604020202020204" pitchFamily="34" charset="0"/>
              </a:rPr>
              <a:t>Ozsu</a:t>
            </a:r>
            <a:r>
              <a:rPr lang="en-US" dirty="0">
                <a:latin typeface="Arial" panose="020B0604020202020204" pitchFamily="34" charset="0"/>
                <a:cs typeface="Arial" panose="020B0604020202020204" pitchFamily="34" charset="0"/>
              </a:rPr>
              <a:t>, VLDBJ, 2019</a:t>
            </a:r>
          </a:p>
        </p:txBody>
      </p:sp>
    </p:spTree>
    <p:custDataLst>
      <p:tags r:id="rId1"/>
    </p:custDataLst>
    <p:extLst>
      <p:ext uri="{BB962C8B-B14F-4D97-AF65-F5344CB8AC3E}">
        <p14:creationId xmlns:p14="http://schemas.microsoft.com/office/powerpoint/2010/main" val="391880701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54575" y="719705"/>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 y="67733"/>
            <a:ext cx="9089425" cy="538609"/>
          </a:xfrm>
          <a:prstGeom prst="rect">
            <a:avLst/>
          </a:prstGeom>
          <a:noFill/>
        </p:spPr>
        <p:txBody>
          <a:bodyPr wrap="square" rtlCol="0">
            <a:spAutoFit/>
          </a:bodyPr>
          <a:lstStyle/>
          <a:p>
            <a:pPr marL="274320" indent="-457200"/>
            <a:r>
              <a:rPr lang="en-US" sz="2900" kern="0" dirty="0">
                <a:solidFill>
                  <a:srgbClr val="000000"/>
                </a:solidFill>
                <a:latin typeface="Trebuchet MS"/>
              </a:rPr>
              <a:t>Worst-case Optimal Join Sizes</a:t>
            </a:r>
          </a:p>
        </p:txBody>
      </p:sp>
      <p:sp>
        <p:nvSpPr>
          <p:cNvPr id="6" name="Slide Number Placeholder 5"/>
          <p:cNvSpPr>
            <a:spLocks noGrp="1"/>
          </p:cNvSpPr>
          <p:nvPr>
            <p:ph type="sldNum" sz="quarter" idx="12"/>
          </p:nvPr>
        </p:nvSpPr>
        <p:spPr/>
        <p:txBody>
          <a:bodyPr/>
          <a:lstStyle/>
          <a:p>
            <a:fld id="{65CC13EC-677E-384F-B278-2939878C589F}" type="slidenum">
              <a:rPr lang="en-US" smtClean="0"/>
              <a:t>5</a:t>
            </a:fld>
            <a:endParaRPr lang="en-US"/>
          </a:p>
        </p:txBody>
      </p:sp>
      <p:sp>
        <p:nvSpPr>
          <p:cNvPr id="13" name="TextBox 12"/>
          <p:cNvSpPr txBox="1"/>
          <p:nvPr/>
        </p:nvSpPr>
        <p:spPr>
          <a:xfrm>
            <a:off x="19123" y="800993"/>
            <a:ext cx="9070302" cy="637354"/>
          </a:xfrm>
          <a:prstGeom prst="rect">
            <a:avLst/>
          </a:prstGeom>
          <a:noFill/>
        </p:spPr>
        <p:txBody>
          <a:bodyPr wrap="square" rtlCol="0">
            <a:spAutoFit/>
          </a:bodyPr>
          <a:lstStyle/>
          <a:p>
            <a:pPr algn="ctr">
              <a:lnSpc>
                <a:spcPct val="150000"/>
              </a:lnSpc>
            </a:pPr>
            <a:r>
              <a:rPr lang="en-US" sz="2500" dirty="0">
                <a:solidFill>
                  <a:srgbClr val="000000"/>
                </a:solidFill>
                <a:latin typeface="Arial"/>
                <a:cs typeface="Arial"/>
              </a:rPr>
              <a:t>Given Q: </a:t>
            </a:r>
            <a:r>
              <a:rPr lang="en-US" sz="2500" dirty="0">
                <a:latin typeface="Arial"/>
                <a:cs typeface="Arial"/>
              </a:rPr>
              <a:t>R1</a:t>
            </a:r>
            <a:r>
              <a:rPr lang="en-US" sz="2500" dirty="0">
                <a:latin typeface="Trebuchet MS"/>
                <a:cs typeface="Trebuchet MS"/>
              </a:rPr>
              <a:t> </a:t>
            </a:r>
            <a:r>
              <a:rPr lang="en-US" sz="2500" dirty="0">
                <a:latin typeface="Lucida Sans Unicode"/>
                <a:cs typeface="Lucida Sans Unicode"/>
              </a:rPr>
              <a:t>⋈ </a:t>
            </a:r>
            <a:r>
              <a:rPr lang="en-US" sz="2500" dirty="0">
                <a:latin typeface="Arial"/>
                <a:cs typeface="Arial"/>
              </a:rPr>
              <a:t>R2</a:t>
            </a:r>
            <a:r>
              <a:rPr lang="en-US" sz="2500" dirty="0">
                <a:latin typeface="Trebuchet MS"/>
                <a:cs typeface="Trebuchet MS"/>
              </a:rPr>
              <a:t> </a:t>
            </a:r>
            <a:r>
              <a:rPr lang="en-US" sz="2500" dirty="0">
                <a:latin typeface="Lucida Sans Unicode"/>
                <a:cs typeface="Lucida Sans Unicode"/>
              </a:rPr>
              <a:t>⋈ </a:t>
            </a:r>
            <a:r>
              <a:rPr lang="en-US" sz="2500" dirty="0">
                <a:latin typeface="Trebuchet MS"/>
                <a:cs typeface="Trebuchet MS"/>
              </a:rPr>
              <a:t>… </a:t>
            </a:r>
            <a:r>
              <a:rPr lang="en-US" sz="2500" dirty="0">
                <a:latin typeface="Lucida Sans Unicode"/>
                <a:cs typeface="Lucida Sans Unicode"/>
              </a:rPr>
              <a:t>⋈ </a:t>
            </a:r>
            <a:r>
              <a:rPr lang="en-US" sz="2500" dirty="0" err="1">
                <a:latin typeface="Arial"/>
                <a:cs typeface="Arial"/>
              </a:rPr>
              <a:t>Rn</a:t>
            </a:r>
            <a:r>
              <a:rPr lang="en-US" sz="2500" dirty="0">
                <a:latin typeface="Lucida Sans Unicode"/>
                <a:cs typeface="Lucida Sans Unicode"/>
              </a:rPr>
              <a:t>, </a:t>
            </a:r>
            <a:r>
              <a:rPr lang="en-US" sz="2500" dirty="0">
                <a:solidFill>
                  <a:srgbClr val="000000"/>
                </a:solidFill>
                <a:latin typeface="Lucida Sans Unicode"/>
                <a:cs typeface="Lucida Sans Unicode"/>
              </a:rPr>
              <a:t>what’s the max |OUT|?</a:t>
            </a:r>
          </a:p>
        </p:txBody>
      </p:sp>
      <p:sp>
        <p:nvSpPr>
          <p:cNvPr id="9" name="TextBox 8"/>
          <p:cNvSpPr txBox="1"/>
          <p:nvPr/>
        </p:nvSpPr>
        <p:spPr>
          <a:xfrm>
            <a:off x="31659" y="1682469"/>
            <a:ext cx="9080682" cy="1958203"/>
          </a:xfrm>
          <a:prstGeom prst="rect">
            <a:avLst/>
          </a:prstGeom>
          <a:solidFill>
            <a:schemeClr val="bg1"/>
          </a:solidFill>
          <a:ln>
            <a:solidFill>
              <a:schemeClr val="tx1"/>
            </a:solidFill>
          </a:ln>
          <a:effectLst/>
        </p:spPr>
        <p:txBody>
          <a:bodyPr wrap="square" rtlCol="0">
            <a:noAutofit/>
          </a:bodyPr>
          <a:lstStyle/>
          <a:p>
            <a:pPr algn="ctr">
              <a:lnSpc>
                <a:spcPts val="4620"/>
              </a:lnSpc>
            </a:pPr>
            <a:r>
              <a:rPr lang="en-US" sz="2500" dirty="0">
                <a:solidFill>
                  <a:prstClr val="black"/>
                </a:solidFill>
                <a:latin typeface="Arial"/>
                <a:cs typeface="Arial"/>
              </a:rPr>
              <a:t>Theorem 1 (AGM, FOCS 2008):</a:t>
            </a:r>
          </a:p>
          <a:p>
            <a:pPr>
              <a:lnSpc>
                <a:spcPts val="4620"/>
              </a:lnSpc>
            </a:pPr>
            <a:r>
              <a:rPr lang="en-US" sz="2500" dirty="0">
                <a:solidFill>
                  <a:prstClr val="black"/>
                </a:solidFill>
                <a:latin typeface="Arial"/>
                <a:cs typeface="Arial"/>
              </a:rPr>
              <a:t>Assume |</a:t>
            </a:r>
            <a:r>
              <a:rPr lang="en-US" sz="2500" dirty="0" err="1">
                <a:solidFill>
                  <a:srgbClr val="000000"/>
                </a:solidFill>
                <a:latin typeface="Arial"/>
                <a:cs typeface="Arial"/>
              </a:rPr>
              <a:t>R</a:t>
            </a:r>
            <a:r>
              <a:rPr lang="en-US" sz="2500" baseline="-25000" dirty="0" err="1">
                <a:solidFill>
                  <a:srgbClr val="000000"/>
                </a:solidFill>
                <a:latin typeface="Arial"/>
                <a:cs typeface="Arial"/>
              </a:rPr>
              <a:t>i</a:t>
            </a:r>
            <a:r>
              <a:rPr lang="en-US" sz="2500" dirty="0">
                <a:solidFill>
                  <a:prstClr val="black"/>
                </a:solidFill>
                <a:latin typeface="Arial"/>
                <a:cs typeface="Arial"/>
              </a:rPr>
              <a:t>| are equal. Let			 be a fractional edge cover:</a:t>
            </a:r>
          </a:p>
          <a:p>
            <a:pPr algn="ctr">
              <a:lnSpc>
                <a:spcPts val="4620"/>
              </a:lnSpc>
            </a:pPr>
            <a:r>
              <a:rPr lang="en-US" sz="2500" dirty="0">
                <a:solidFill>
                  <a:prstClr val="black"/>
                </a:solidFill>
                <a:latin typeface="Arial"/>
                <a:cs typeface="Arial"/>
              </a:rPr>
              <a:t>                         Then: </a:t>
            </a:r>
            <a:r>
              <a:rPr lang="en-US" sz="2500" dirty="0" err="1">
                <a:solidFill>
                  <a:prstClr val="white"/>
                </a:solidFill>
                <a:latin typeface="Arial"/>
                <a:cs typeface="Arial"/>
              </a:rPr>
              <a:t>dddddddddd</a:t>
            </a:r>
            <a:r>
              <a:rPr lang="en-US" sz="2500" dirty="0">
                <a:solidFill>
                  <a:prstClr val="white"/>
                </a:solidFill>
                <a:latin typeface="Arial"/>
                <a:cs typeface="Arial"/>
              </a:rPr>
              <a:t>  </a:t>
            </a:r>
            <a:r>
              <a:rPr lang="en-US" sz="2500" dirty="0">
                <a:solidFill>
                  <a:srgbClr val="000000"/>
                </a:solidFill>
                <a:latin typeface="Arial"/>
                <a:cs typeface="Arial"/>
              </a:rPr>
              <a:t>(IN is total input size)</a:t>
            </a:r>
          </a:p>
        </p:txBody>
      </p:sp>
      <p:graphicFrame>
        <p:nvGraphicFramePr>
          <p:cNvPr id="10" name="Object 9"/>
          <p:cNvGraphicFramePr>
            <a:graphicFrameLocks noChangeAspect="1"/>
          </p:cNvGraphicFramePr>
          <p:nvPr/>
        </p:nvGraphicFramePr>
        <p:xfrm>
          <a:off x="3911954" y="2412294"/>
          <a:ext cx="1305129" cy="527050"/>
        </p:xfrm>
        <a:graphic>
          <a:graphicData uri="http://schemas.openxmlformats.org/presentationml/2006/ole">
            <mc:AlternateContent xmlns:mc="http://schemas.openxmlformats.org/markup-compatibility/2006">
              <mc:Choice xmlns:v="urn:schemas-microsoft-com:vml" Requires="v">
                <p:oleObj name="Equation" r:id="rId4" imgW="723900" imgH="241300" progId="Equation.3">
                  <p:embed/>
                </p:oleObj>
              </mc:Choice>
              <mc:Fallback>
                <p:oleObj name="Equation" r:id="rId4" imgW="723900" imgH="241300" progId="Equation.3">
                  <p:embed/>
                  <p:pic>
                    <p:nvPicPr>
                      <p:cNvPr id="10" name="Object 9"/>
                      <p:cNvPicPr/>
                      <p:nvPr/>
                    </p:nvPicPr>
                    <p:blipFill>
                      <a:blip r:embed="rId5"/>
                      <a:stretch>
                        <a:fillRect/>
                      </a:stretch>
                    </p:blipFill>
                    <p:spPr>
                      <a:xfrm>
                        <a:off x="3911954" y="2412294"/>
                        <a:ext cx="1305129" cy="527050"/>
                      </a:xfrm>
                      <a:prstGeom prst="rect">
                        <a:avLst/>
                      </a:prstGeom>
                    </p:spPr>
                  </p:pic>
                </p:oleObj>
              </mc:Fallback>
            </mc:AlternateContent>
          </a:graphicData>
        </a:graphic>
      </p:graphicFrame>
      <p:graphicFrame>
        <p:nvGraphicFramePr>
          <p:cNvPr id="14" name="Object 13"/>
          <p:cNvGraphicFramePr>
            <a:graphicFrameLocks noChangeAspect="1"/>
          </p:cNvGraphicFramePr>
          <p:nvPr/>
        </p:nvGraphicFramePr>
        <p:xfrm>
          <a:off x="3586163" y="2925233"/>
          <a:ext cx="1971675" cy="630238"/>
        </p:xfrm>
        <a:graphic>
          <a:graphicData uri="http://schemas.openxmlformats.org/presentationml/2006/ole">
            <mc:AlternateContent xmlns:mc="http://schemas.openxmlformats.org/markup-compatibility/2006">
              <mc:Choice xmlns:v="urn:schemas-microsoft-com:vml" Requires="v">
                <p:oleObj name="Equation" r:id="rId6" imgW="825500" imgH="241300" progId="Equation.3">
                  <p:embed/>
                </p:oleObj>
              </mc:Choice>
              <mc:Fallback>
                <p:oleObj name="Equation" r:id="rId6" imgW="825500" imgH="241300" progId="Equation.3">
                  <p:embed/>
                  <p:pic>
                    <p:nvPicPr>
                      <p:cNvPr id="14" name="Object 13"/>
                      <p:cNvPicPr/>
                      <p:nvPr/>
                    </p:nvPicPr>
                    <p:blipFill>
                      <a:blip r:embed="rId7"/>
                      <a:stretch>
                        <a:fillRect/>
                      </a:stretch>
                    </p:blipFill>
                    <p:spPr>
                      <a:xfrm>
                        <a:off x="3586163" y="2925233"/>
                        <a:ext cx="1971675" cy="630238"/>
                      </a:xfrm>
                      <a:prstGeom prst="rect">
                        <a:avLst/>
                      </a:prstGeom>
                    </p:spPr>
                  </p:pic>
                </p:oleObj>
              </mc:Fallback>
            </mc:AlternateContent>
          </a:graphicData>
        </a:graphic>
      </p:graphicFrame>
      <p:grpSp>
        <p:nvGrpSpPr>
          <p:cNvPr id="2" name="Group 1"/>
          <p:cNvGrpSpPr/>
          <p:nvPr/>
        </p:nvGrpSpPr>
        <p:grpSpPr>
          <a:xfrm>
            <a:off x="3230217" y="3865190"/>
            <a:ext cx="1754526" cy="1033392"/>
            <a:chOff x="3230217" y="3865190"/>
            <a:chExt cx="1754526" cy="1033392"/>
          </a:xfrm>
        </p:grpSpPr>
        <p:sp>
          <p:nvSpPr>
            <p:cNvPr id="15" name="Oval 14"/>
            <p:cNvSpPr/>
            <p:nvPr/>
          </p:nvSpPr>
          <p:spPr>
            <a:xfrm>
              <a:off x="3230217" y="3872230"/>
              <a:ext cx="324555" cy="338667"/>
            </a:xfrm>
            <a:prstGeom prst="ellipse">
              <a:avLst/>
            </a:prstGeom>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a:t>
              </a:r>
            </a:p>
          </p:txBody>
        </p:sp>
        <p:sp>
          <p:nvSpPr>
            <p:cNvPr id="16" name="Oval 15"/>
            <p:cNvSpPr/>
            <p:nvPr/>
          </p:nvSpPr>
          <p:spPr>
            <a:xfrm>
              <a:off x="4660188" y="3865190"/>
              <a:ext cx="324555" cy="338667"/>
            </a:xfrm>
            <a:prstGeom prst="ellipse">
              <a:avLst/>
            </a:prstGeom>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b</a:t>
              </a:r>
            </a:p>
          </p:txBody>
        </p:sp>
        <p:sp>
          <p:nvSpPr>
            <p:cNvPr id="17" name="Oval 16"/>
            <p:cNvSpPr/>
            <p:nvPr/>
          </p:nvSpPr>
          <p:spPr>
            <a:xfrm>
              <a:off x="4008703" y="4559915"/>
              <a:ext cx="324555" cy="338667"/>
            </a:xfrm>
            <a:prstGeom prst="ellipse">
              <a:avLst/>
            </a:prstGeom>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c</a:t>
              </a:r>
            </a:p>
          </p:txBody>
        </p:sp>
        <p:cxnSp>
          <p:nvCxnSpPr>
            <p:cNvPr id="18" name="Straight Arrow Connector 17"/>
            <p:cNvCxnSpPr>
              <a:stCxn id="15" idx="6"/>
              <a:endCxn id="16" idx="2"/>
            </p:cNvCxnSpPr>
            <p:nvPr/>
          </p:nvCxnSpPr>
          <p:spPr>
            <a:xfrm flipV="1">
              <a:off x="3554772" y="4034524"/>
              <a:ext cx="1105416" cy="7040"/>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a:stCxn id="15" idx="5"/>
              <a:endCxn id="17" idx="2"/>
            </p:cNvCxnSpPr>
            <p:nvPr/>
          </p:nvCxnSpPr>
          <p:spPr>
            <a:xfrm>
              <a:off x="3507242" y="4161300"/>
              <a:ext cx="501461" cy="567949"/>
            </a:xfrm>
            <a:prstGeom prst="straightConnector1">
              <a:avLst/>
            </a:prstGeom>
            <a:ln w="1270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a:stCxn id="17" idx="6"/>
              <a:endCxn id="16" idx="4"/>
            </p:cNvCxnSpPr>
            <p:nvPr/>
          </p:nvCxnSpPr>
          <p:spPr>
            <a:xfrm flipV="1">
              <a:off x="4333258" y="4203857"/>
              <a:ext cx="489208" cy="525392"/>
            </a:xfrm>
            <a:prstGeom prst="straightConnector1">
              <a:avLst/>
            </a:prstGeom>
            <a:ln w="1270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grpSp>
      <p:sp>
        <p:nvSpPr>
          <p:cNvPr id="27" name="TextBox 26"/>
          <p:cNvSpPr txBox="1"/>
          <p:nvPr/>
        </p:nvSpPr>
        <p:spPr>
          <a:xfrm>
            <a:off x="937878" y="5110247"/>
            <a:ext cx="7268244" cy="1397000"/>
          </a:xfrm>
          <a:prstGeom prst="rect">
            <a:avLst/>
          </a:prstGeom>
          <a:solidFill>
            <a:schemeClr val="bg1"/>
          </a:solidFill>
          <a:ln>
            <a:solidFill>
              <a:schemeClr val="tx1"/>
            </a:solidFill>
          </a:ln>
          <a:effectLst/>
        </p:spPr>
        <p:txBody>
          <a:bodyPr wrap="square" rtlCol="0">
            <a:noAutofit/>
          </a:bodyPr>
          <a:lstStyle/>
          <a:p>
            <a:pPr>
              <a:lnSpc>
                <a:spcPct val="150000"/>
              </a:lnSpc>
            </a:pPr>
            <a:r>
              <a:rPr lang="en-US" sz="2800" dirty="0">
                <a:solidFill>
                  <a:prstClr val="black"/>
                </a:solidFill>
                <a:latin typeface="Arial"/>
                <a:cs typeface="Arial"/>
              </a:rPr>
              <a:t>𝞺* : weight of minimum fractional edge cover</a:t>
            </a:r>
          </a:p>
        </p:txBody>
      </p:sp>
      <p:graphicFrame>
        <p:nvGraphicFramePr>
          <p:cNvPr id="28" name="Object 27"/>
          <p:cNvGraphicFramePr>
            <a:graphicFrameLocks noChangeAspect="1"/>
          </p:cNvGraphicFramePr>
          <p:nvPr/>
        </p:nvGraphicFramePr>
        <p:xfrm>
          <a:off x="3555080" y="5794242"/>
          <a:ext cx="2033841" cy="630936"/>
        </p:xfrm>
        <a:graphic>
          <a:graphicData uri="http://schemas.openxmlformats.org/presentationml/2006/ole">
            <mc:AlternateContent xmlns:mc="http://schemas.openxmlformats.org/markup-compatibility/2006">
              <mc:Choice xmlns:v="urn:schemas-microsoft-com:vml" Requires="v">
                <p:oleObj name="Equation" r:id="rId8" imgW="850900" imgH="241300" progId="Equation.3">
                  <p:embed/>
                </p:oleObj>
              </mc:Choice>
              <mc:Fallback>
                <p:oleObj name="Equation" r:id="rId8" imgW="850900" imgH="241300" progId="Equation.3">
                  <p:embed/>
                  <p:pic>
                    <p:nvPicPr>
                      <p:cNvPr id="28" name="Object 27"/>
                      <p:cNvPicPr/>
                      <p:nvPr/>
                    </p:nvPicPr>
                    <p:blipFill>
                      <a:blip r:embed="rId9"/>
                      <a:stretch>
                        <a:fillRect/>
                      </a:stretch>
                    </p:blipFill>
                    <p:spPr>
                      <a:xfrm>
                        <a:off x="3555080" y="5794242"/>
                        <a:ext cx="2033841" cy="630936"/>
                      </a:xfrm>
                      <a:prstGeom prst="rect">
                        <a:avLst/>
                      </a:prstGeom>
                    </p:spPr>
                  </p:pic>
                </p:oleObj>
              </mc:Fallback>
            </mc:AlternateContent>
          </a:graphicData>
        </a:graphic>
      </p:graphicFrame>
      <p:sp>
        <p:nvSpPr>
          <p:cNvPr id="29" name="TextBox 28"/>
          <p:cNvSpPr txBox="1"/>
          <p:nvPr/>
        </p:nvSpPr>
        <p:spPr>
          <a:xfrm>
            <a:off x="3911952" y="3640666"/>
            <a:ext cx="301660" cy="369332"/>
          </a:xfrm>
          <a:prstGeom prst="rect">
            <a:avLst/>
          </a:prstGeom>
          <a:noFill/>
        </p:spPr>
        <p:txBody>
          <a:bodyPr wrap="none" rtlCol="0">
            <a:spAutoFit/>
          </a:bodyPr>
          <a:lstStyle/>
          <a:p>
            <a:r>
              <a:rPr lang="en-US" dirty="0">
                <a:solidFill>
                  <a:srgbClr val="0000FF"/>
                </a:solidFill>
              </a:rPr>
              <a:t>1</a:t>
            </a:r>
          </a:p>
        </p:txBody>
      </p:sp>
      <p:sp>
        <p:nvSpPr>
          <p:cNvPr id="30" name="TextBox 29"/>
          <p:cNvSpPr txBox="1"/>
          <p:nvPr/>
        </p:nvSpPr>
        <p:spPr>
          <a:xfrm>
            <a:off x="3429710" y="4314761"/>
            <a:ext cx="301660" cy="369332"/>
          </a:xfrm>
          <a:prstGeom prst="rect">
            <a:avLst/>
          </a:prstGeom>
          <a:noFill/>
        </p:spPr>
        <p:txBody>
          <a:bodyPr wrap="none" rtlCol="0">
            <a:spAutoFit/>
          </a:bodyPr>
          <a:lstStyle/>
          <a:p>
            <a:r>
              <a:rPr lang="el-GR" dirty="0">
                <a:solidFill>
                  <a:srgbClr val="0000FF"/>
                </a:solidFill>
              </a:rPr>
              <a:t>0</a:t>
            </a:r>
            <a:endParaRPr lang="en-US" dirty="0">
              <a:solidFill>
                <a:srgbClr val="0000FF"/>
              </a:solidFill>
            </a:endParaRPr>
          </a:p>
        </p:txBody>
      </p:sp>
      <p:sp>
        <p:nvSpPr>
          <p:cNvPr id="31" name="TextBox 30"/>
          <p:cNvSpPr txBox="1"/>
          <p:nvPr/>
        </p:nvSpPr>
        <p:spPr>
          <a:xfrm>
            <a:off x="4556301" y="4345806"/>
            <a:ext cx="301660" cy="369332"/>
          </a:xfrm>
          <a:prstGeom prst="rect">
            <a:avLst/>
          </a:prstGeom>
          <a:noFill/>
        </p:spPr>
        <p:txBody>
          <a:bodyPr wrap="none" rtlCol="0">
            <a:spAutoFit/>
          </a:bodyPr>
          <a:lstStyle/>
          <a:p>
            <a:r>
              <a:rPr lang="en-US" dirty="0">
                <a:solidFill>
                  <a:srgbClr val="0000FF"/>
                </a:solidFill>
              </a:rPr>
              <a:t>1</a:t>
            </a:r>
          </a:p>
        </p:txBody>
      </p:sp>
      <p:graphicFrame>
        <p:nvGraphicFramePr>
          <p:cNvPr id="32" name="Object 31"/>
          <p:cNvGraphicFramePr>
            <a:graphicFrameLocks noChangeAspect="1"/>
          </p:cNvGraphicFramePr>
          <p:nvPr/>
        </p:nvGraphicFramePr>
        <p:xfrm>
          <a:off x="5217081" y="4041570"/>
          <a:ext cx="1909762" cy="630237"/>
        </p:xfrm>
        <a:graphic>
          <a:graphicData uri="http://schemas.openxmlformats.org/presentationml/2006/ole">
            <mc:AlternateContent xmlns:mc="http://schemas.openxmlformats.org/markup-compatibility/2006">
              <mc:Choice xmlns:v="urn:schemas-microsoft-com:vml" Requires="v">
                <p:oleObj name="Equation" r:id="rId10" imgW="800100" imgH="241300" progId="Equation.3">
                  <p:embed/>
                </p:oleObj>
              </mc:Choice>
              <mc:Fallback>
                <p:oleObj name="Equation" r:id="rId10" imgW="800100" imgH="241300" progId="Equation.3">
                  <p:embed/>
                  <p:pic>
                    <p:nvPicPr>
                      <p:cNvPr id="32" name="Object 31"/>
                      <p:cNvPicPr/>
                      <p:nvPr/>
                    </p:nvPicPr>
                    <p:blipFill>
                      <a:blip r:embed="rId11"/>
                      <a:stretch>
                        <a:fillRect/>
                      </a:stretch>
                    </p:blipFill>
                    <p:spPr>
                      <a:xfrm>
                        <a:off x="5217081" y="4041570"/>
                        <a:ext cx="1909762" cy="630237"/>
                      </a:xfrm>
                      <a:prstGeom prst="rect">
                        <a:avLst/>
                      </a:prstGeom>
                    </p:spPr>
                  </p:pic>
                </p:oleObj>
              </mc:Fallback>
            </mc:AlternateContent>
          </a:graphicData>
        </a:graphic>
      </p:graphicFrame>
      <p:sp>
        <p:nvSpPr>
          <p:cNvPr id="33" name="TextBox 32"/>
          <p:cNvSpPr txBox="1"/>
          <p:nvPr/>
        </p:nvSpPr>
        <p:spPr>
          <a:xfrm>
            <a:off x="3825700" y="3651954"/>
            <a:ext cx="507809" cy="369332"/>
          </a:xfrm>
          <a:prstGeom prst="rect">
            <a:avLst/>
          </a:prstGeom>
          <a:noFill/>
        </p:spPr>
        <p:txBody>
          <a:bodyPr wrap="none" rtlCol="0">
            <a:spAutoFit/>
          </a:bodyPr>
          <a:lstStyle/>
          <a:p>
            <a:r>
              <a:rPr lang="en-US" dirty="0">
                <a:solidFill>
                  <a:srgbClr val="0000FF"/>
                </a:solidFill>
              </a:rPr>
              <a:t>1/2</a:t>
            </a:r>
          </a:p>
        </p:txBody>
      </p:sp>
      <p:sp>
        <p:nvSpPr>
          <p:cNvPr id="34" name="TextBox 33"/>
          <p:cNvSpPr txBox="1"/>
          <p:nvPr/>
        </p:nvSpPr>
        <p:spPr>
          <a:xfrm>
            <a:off x="3341345" y="4342983"/>
            <a:ext cx="507809" cy="369332"/>
          </a:xfrm>
          <a:prstGeom prst="rect">
            <a:avLst/>
          </a:prstGeom>
          <a:noFill/>
        </p:spPr>
        <p:txBody>
          <a:bodyPr wrap="none" rtlCol="0">
            <a:spAutoFit/>
          </a:bodyPr>
          <a:lstStyle/>
          <a:p>
            <a:r>
              <a:rPr lang="en-US" dirty="0">
                <a:solidFill>
                  <a:srgbClr val="0000FF"/>
                </a:solidFill>
              </a:rPr>
              <a:t>1/2</a:t>
            </a:r>
          </a:p>
        </p:txBody>
      </p:sp>
      <p:sp>
        <p:nvSpPr>
          <p:cNvPr id="35" name="TextBox 34"/>
          <p:cNvSpPr txBox="1"/>
          <p:nvPr/>
        </p:nvSpPr>
        <p:spPr>
          <a:xfrm>
            <a:off x="4498271" y="4328872"/>
            <a:ext cx="507809" cy="369332"/>
          </a:xfrm>
          <a:prstGeom prst="rect">
            <a:avLst/>
          </a:prstGeom>
          <a:noFill/>
        </p:spPr>
        <p:txBody>
          <a:bodyPr wrap="none" rtlCol="0">
            <a:spAutoFit/>
          </a:bodyPr>
          <a:lstStyle/>
          <a:p>
            <a:r>
              <a:rPr lang="en-US" dirty="0">
                <a:solidFill>
                  <a:srgbClr val="0000FF"/>
                </a:solidFill>
              </a:rPr>
              <a:t>1/2</a:t>
            </a:r>
          </a:p>
        </p:txBody>
      </p:sp>
      <p:graphicFrame>
        <p:nvGraphicFramePr>
          <p:cNvPr id="36" name="Object 35"/>
          <p:cNvGraphicFramePr>
            <a:graphicFrameLocks noChangeAspect="1"/>
          </p:cNvGraphicFramePr>
          <p:nvPr/>
        </p:nvGraphicFramePr>
        <p:xfrm>
          <a:off x="5217084" y="4056685"/>
          <a:ext cx="2092325" cy="630237"/>
        </p:xfrm>
        <a:graphic>
          <a:graphicData uri="http://schemas.openxmlformats.org/presentationml/2006/ole">
            <mc:AlternateContent xmlns:mc="http://schemas.openxmlformats.org/markup-compatibility/2006">
              <mc:Choice xmlns:v="urn:schemas-microsoft-com:vml" Requires="v">
                <p:oleObj name="Equation" r:id="rId12" imgW="876300" imgH="241300" progId="Equation.3">
                  <p:embed/>
                </p:oleObj>
              </mc:Choice>
              <mc:Fallback>
                <p:oleObj name="Equation" r:id="rId12" imgW="876300" imgH="241300" progId="Equation.3">
                  <p:embed/>
                  <p:pic>
                    <p:nvPicPr>
                      <p:cNvPr id="36" name="Object 35"/>
                      <p:cNvPicPr/>
                      <p:nvPr/>
                    </p:nvPicPr>
                    <p:blipFill>
                      <a:blip r:embed="rId13"/>
                      <a:stretch>
                        <a:fillRect/>
                      </a:stretch>
                    </p:blipFill>
                    <p:spPr>
                      <a:xfrm>
                        <a:off x="5217084" y="4056685"/>
                        <a:ext cx="2092325" cy="630237"/>
                      </a:xfrm>
                      <a:prstGeom prst="rect">
                        <a:avLst/>
                      </a:prstGeom>
                    </p:spPr>
                  </p:pic>
                </p:oleObj>
              </mc:Fallback>
            </mc:AlternateContent>
          </a:graphicData>
        </a:graphic>
      </p:graphicFrame>
      <p:sp>
        <p:nvSpPr>
          <p:cNvPr id="38" name="TextBox 37"/>
          <p:cNvSpPr txBox="1"/>
          <p:nvPr/>
        </p:nvSpPr>
        <p:spPr>
          <a:xfrm>
            <a:off x="5293281" y="3673572"/>
            <a:ext cx="1526136" cy="492443"/>
          </a:xfrm>
          <a:prstGeom prst="rect">
            <a:avLst/>
          </a:prstGeom>
          <a:noFill/>
        </p:spPr>
        <p:txBody>
          <a:bodyPr wrap="square" rtlCol="0">
            <a:spAutoFit/>
          </a:bodyPr>
          <a:lstStyle/>
          <a:p>
            <a:pPr algn="ctr"/>
            <a:r>
              <a:rPr lang="en-US" sz="2600" dirty="0">
                <a:solidFill>
                  <a:srgbClr val="008000"/>
                </a:solidFill>
                <a:latin typeface="Arial"/>
                <a:cs typeface="Arial"/>
              </a:rPr>
              <a:t>𝞺* = 3/2</a:t>
            </a:r>
            <a:endParaRPr lang="en-US" sz="2600" dirty="0">
              <a:solidFill>
                <a:srgbClr val="FF0000"/>
              </a:solidFill>
              <a:latin typeface="Arial"/>
            </a:endParaRPr>
          </a:p>
        </p:txBody>
      </p:sp>
      <p:sp>
        <p:nvSpPr>
          <p:cNvPr id="3" name="TextBox 2"/>
          <p:cNvSpPr txBox="1"/>
          <p:nvPr/>
        </p:nvSpPr>
        <p:spPr>
          <a:xfrm>
            <a:off x="-592668" y="1284111"/>
            <a:ext cx="184666" cy="369332"/>
          </a:xfrm>
          <a:prstGeom prst="rect">
            <a:avLst/>
          </a:prstGeom>
          <a:noFill/>
        </p:spPr>
        <p:txBody>
          <a:bodyPr wrap="none" rtlCol="0">
            <a:spAutoFit/>
          </a:bodyPr>
          <a:lstStyle/>
          <a:p>
            <a:endParaRPr lang="en-US" dirty="0"/>
          </a:p>
        </p:txBody>
      </p:sp>
      <p:pic>
        <p:nvPicPr>
          <p:cNvPr id="5" name="Picture 4">
            <a:extLst>
              <a:ext uri="{FF2B5EF4-FFF2-40B4-BE49-F238E27FC236}">
                <a16:creationId xmlns:a16="http://schemas.microsoft.com/office/drawing/2014/main" id="{49BEFE3D-CE42-BE06-0470-FF07C4B5E600}"/>
              </a:ext>
            </a:extLst>
          </p:cNvPr>
          <p:cNvPicPr>
            <a:picLocks noChangeAspect="1"/>
          </p:cNvPicPr>
          <p:nvPr/>
        </p:nvPicPr>
        <p:blipFill>
          <a:blip r:embed="rId14"/>
          <a:stretch>
            <a:fillRect/>
          </a:stretch>
        </p:blipFill>
        <p:spPr>
          <a:xfrm>
            <a:off x="19126" y="6496076"/>
            <a:ext cx="1009574" cy="336524"/>
          </a:xfrm>
          <a:prstGeom prst="rect">
            <a:avLst/>
          </a:prstGeom>
        </p:spPr>
      </p:pic>
    </p:spTree>
    <p:custDataLst>
      <p:tags r:id="rId1"/>
    </p:custDataLst>
    <p:extLst>
      <p:ext uri="{BB962C8B-B14F-4D97-AF65-F5344CB8AC3E}">
        <p14:creationId xmlns:p14="http://schemas.microsoft.com/office/powerpoint/2010/main" val="148866386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29"/>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30"/>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31"/>
                                        </p:tgtEl>
                                        <p:attrNameLst>
                                          <p:attrName>style.visibility</p:attrName>
                                        </p:attrNameLst>
                                      </p:cBhvr>
                                      <p:to>
                                        <p:strVal val="hidden"/>
                                      </p:to>
                                    </p:set>
                                  </p:childTnLst>
                                </p:cTn>
                              </p:par>
                              <p:par>
                                <p:cTn id="35" presetID="1" presetClass="exit" presetSubtype="0" fill="hold" nodeType="withEffect">
                                  <p:stCondLst>
                                    <p:cond delay="0"/>
                                  </p:stCondLst>
                                  <p:childTnLst>
                                    <p:set>
                                      <p:cBhvr>
                                        <p:cTn id="36" dur="1" fill="hold">
                                          <p:stCondLst>
                                            <p:cond delay="0"/>
                                          </p:stCondLst>
                                        </p:cTn>
                                        <p:tgtEl>
                                          <p:spTgt spid="32"/>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3"/>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4"/>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36"/>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27"/>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28"/>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7" grpId="0" animBg="1"/>
      <p:bldP spid="29" grpId="0"/>
      <p:bldP spid="29" grpId="1"/>
      <p:bldP spid="30" grpId="0"/>
      <p:bldP spid="30" grpId="1"/>
      <p:bldP spid="31" grpId="0"/>
      <p:bldP spid="31" grpId="1"/>
      <p:bldP spid="33" grpId="0"/>
      <p:bldP spid="34" grpId="0"/>
      <p:bldP spid="3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705597"/>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9126" y="25400"/>
            <a:ext cx="9089425" cy="553998"/>
          </a:xfrm>
          <a:prstGeom prst="rect">
            <a:avLst/>
          </a:prstGeom>
          <a:noFill/>
        </p:spPr>
        <p:txBody>
          <a:bodyPr wrap="square" rtlCol="0">
            <a:spAutoFit/>
          </a:bodyPr>
          <a:lstStyle/>
          <a:p>
            <a:pPr marL="274320" indent="-457200"/>
            <a:r>
              <a:rPr lang="en-US" sz="3000" kern="0" dirty="0">
                <a:solidFill>
                  <a:srgbClr val="000000"/>
                </a:solidFill>
                <a:latin typeface="Arial"/>
                <a:cs typeface="Arial"/>
              </a:rPr>
              <a:t>Traditionally: Binary Join (BJ) Plans</a:t>
            </a:r>
            <a:endParaRPr lang="en-US" sz="3000" b="1" dirty="0">
              <a:solidFill>
                <a:srgbClr val="B90000"/>
              </a:solidFill>
              <a:latin typeface="Arial"/>
              <a:cs typeface="Arial"/>
            </a:endParaRPr>
          </a:p>
        </p:txBody>
      </p:sp>
      <p:graphicFrame>
        <p:nvGraphicFramePr>
          <p:cNvPr id="5" name="Table 4"/>
          <p:cNvGraphicFramePr>
            <a:graphicFrameLocks noGrp="1"/>
          </p:cNvGraphicFramePr>
          <p:nvPr/>
        </p:nvGraphicFramePr>
        <p:xfrm>
          <a:off x="135015" y="860956"/>
          <a:ext cx="1308100" cy="1662117"/>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366717">
                <a:tc grid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0" u="none" dirty="0">
                          <a:solidFill>
                            <a:schemeClr val="bg1"/>
                          </a:solidFill>
                          <a:latin typeface="Calibri"/>
                          <a:cs typeface="Calibri"/>
                        </a:rPr>
                        <a:t>R1</a:t>
                      </a: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2200" b="0" u="none" dirty="0">
                        <a:solidFill>
                          <a:schemeClr val="bg1"/>
                        </a:solidFill>
                        <a:latin typeface="Calibri"/>
                        <a:cs typeface="Calibri"/>
                      </a:endParaRPr>
                    </a:p>
                  </a:txBody>
                  <a:tcPr marT="0" marB="0"/>
                </a:tc>
                <a:extLst>
                  <a:ext uri="{0D108BD9-81ED-4DB2-BD59-A6C34878D82A}">
                    <a16:rowId xmlns:a16="http://schemas.microsoft.com/office/drawing/2014/main" val="10000"/>
                  </a:ext>
                </a:extLst>
              </a:tr>
              <a:tr h="253577">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1" u="none" baseline="0" dirty="0">
                          <a:solidFill>
                            <a:schemeClr val="bg1"/>
                          </a:solidFill>
                          <a:latin typeface="Calibri"/>
                          <a:cs typeface="Calibri"/>
                        </a:rPr>
                        <a:t>a</a:t>
                      </a:r>
                      <a:endParaRPr lang="en-US" sz="17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1" u="none" baseline="0" dirty="0">
                          <a:solidFill>
                            <a:schemeClr val="bg1"/>
                          </a:solidFill>
                          <a:latin typeface="Calibri"/>
                          <a:cs typeface="Calibri"/>
                        </a:rPr>
                        <a:t>b</a:t>
                      </a:r>
                      <a:endParaRPr lang="en-US" sz="17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1"/>
                  </a:ext>
                </a:extLst>
              </a:tr>
              <a:tr h="247417">
                <a:tc>
                  <a:txBody>
                    <a:bodyPr/>
                    <a:lstStyle/>
                    <a:p>
                      <a:pPr algn="ctr"/>
                      <a:r>
                        <a:rPr lang="en-US" sz="1700" dirty="0">
                          <a:solidFill>
                            <a:srgbClr val="000000"/>
                          </a:solidFill>
                          <a:latin typeface="Calibri"/>
                          <a:cs typeface="Calibri"/>
                        </a:rPr>
                        <a:t>1</a:t>
                      </a:r>
                    </a:p>
                  </a:txBody>
                  <a:tcPr marT="0" marB="0"/>
                </a:tc>
                <a:tc>
                  <a:txBody>
                    <a:bodyPr/>
                    <a:lstStyle/>
                    <a:p>
                      <a:pPr algn="ctr"/>
                      <a:r>
                        <a:rPr lang="en-US" sz="1700" dirty="0">
                          <a:solidFill>
                            <a:srgbClr val="000000"/>
                          </a:solidFill>
                          <a:latin typeface="Calibri"/>
                          <a:cs typeface="Calibri"/>
                        </a:rPr>
                        <a:t>2</a:t>
                      </a:r>
                    </a:p>
                  </a:txBody>
                  <a:tcPr marT="0" marB="0"/>
                </a:tc>
                <a:extLst>
                  <a:ext uri="{0D108BD9-81ED-4DB2-BD59-A6C34878D82A}">
                    <a16:rowId xmlns:a16="http://schemas.microsoft.com/office/drawing/2014/main" val="10002"/>
                  </a:ext>
                </a:extLst>
              </a:tr>
              <a:tr h="184813">
                <a:tc>
                  <a:txBody>
                    <a:bodyPr/>
                    <a:lstStyle/>
                    <a:p>
                      <a:pPr algn="ctr"/>
                      <a:r>
                        <a:rPr lang="en-US" sz="17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dirty="0">
                          <a:solidFill>
                            <a:srgbClr val="000000"/>
                          </a:solidFill>
                          <a:latin typeface="Calibri"/>
                          <a:cs typeface="Calibri"/>
                        </a:rPr>
                        <a:t>3</a:t>
                      </a:r>
                    </a:p>
                  </a:txBody>
                  <a:tcPr marT="0" marB="0"/>
                </a:tc>
                <a:extLst>
                  <a:ext uri="{0D108BD9-81ED-4DB2-BD59-A6C34878D82A}">
                    <a16:rowId xmlns:a16="http://schemas.microsoft.com/office/drawing/2014/main" val="10003"/>
                  </a:ext>
                </a:extLst>
              </a:tr>
              <a:tr h="220986">
                <a:tc>
                  <a:txBody>
                    <a:bodyPr/>
                    <a:lstStyle/>
                    <a:p>
                      <a:pPr algn="ctr"/>
                      <a:r>
                        <a:rPr lang="en-US" sz="17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dirty="0">
                          <a:solidFill>
                            <a:srgbClr val="000000"/>
                          </a:solidFill>
                          <a:latin typeface="Calibri"/>
                          <a:cs typeface="Calibri"/>
                        </a:rPr>
                        <a:t>4</a:t>
                      </a:r>
                    </a:p>
                  </a:txBody>
                  <a:tcPr marT="0" marB="0"/>
                </a:tc>
                <a:extLst>
                  <a:ext uri="{0D108BD9-81ED-4DB2-BD59-A6C34878D82A}">
                    <a16:rowId xmlns:a16="http://schemas.microsoft.com/office/drawing/2014/main" val="10004"/>
                  </a:ext>
                </a:extLst>
              </a:tr>
              <a:tr h="220986">
                <a:tc gridSpan="2">
                  <a:txBody>
                    <a:bodyPr/>
                    <a:lstStyle/>
                    <a:p>
                      <a:pPr algn="ctr"/>
                      <a:r>
                        <a:rPr lang="en-US" sz="1700" dirty="0">
                          <a:solidFill>
                            <a:srgbClr val="000000"/>
                          </a:solidFill>
                          <a:latin typeface="Calibri"/>
                          <a:cs typeface="Calibri"/>
                        </a:rPr>
                        <a:t>…</a:t>
                      </a: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1700" dirty="0">
                        <a:solidFill>
                          <a:srgbClr val="000000"/>
                        </a:solidFill>
                        <a:latin typeface="Calibri"/>
                        <a:cs typeface="Calibri"/>
                      </a:endParaRPr>
                    </a:p>
                  </a:txBody>
                  <a:tcPr marT="0" marB="0"/>
                </a:tc>
                <a:extLst>
                  <a:ext uri="{0D108BD9-81ED-4DB2-BD59-A6C34878D82A}">
                    <a16:rowId xmlns:a16="http://schemas.microsoft.com/office/drawing/2014/main" val="10005"/>
                  </a:ext>
                </a:extLst>
              </a:tr>
            </a:tbl>
          </a:graphicData>
        </a:graphic>
      </p:graphicFrame>
      <p:graphicFrame>
        <p:nvGraphicFramePr>
          <p:cNvPr id="18" name="Table 17"/>
          <p:cNvGraphicFramePr>
            <a:graphicFrameLocks noGrp="1"/>
          </p:cNvGraphicFramePr>
          <p:nvPr/>
        </p:nvGraphicFramePr>
        <p:xfrm>
          <a:off x="182769" y="2932612"/>
          <a:ext cx="1308100" cy="1682136"/>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386736">
                <a:tc grid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0" u="none" dirty="0">
                          <a:solidFill>
                            <a:schemeClr val="bg1"/>
                          </a:solidFill>
                          <a:latin typeface="Calibri"/>
                          <a:cs typeface="Calibri"/>
                        </a:rPr>
                        <a:t>R2</a:t>
                      </a: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2200" b="0" u="none" dirty="0">
                        <a:solidFill>
                          <a:schemeClr val="bg1"/>
                        </a:solidFill>
                        <a:latin typeface="Calibri"/>
                        <a:cs typeface="Calibri"/>
                      </a:endParaRPr>
                    </a:p>
                  </a:txBody>
                  <a:tcPr marT="0" marB="0"/>
                </a:tc>
                <a:extLst>
                  <a:ext uri="{0D108BD9-81ED-4DB2-BD59-A6C34878D82A}">
                    <a16:rowId xmlns:a16="http://schemas.microsoft.com/office/drawing/2014/main" val="10000"/>
                  </a:ext>
                </a:extLst>
              </a:tr>
              <a:tr h="253577">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1" u="none" baseline="0" dirty="0">
                          <a:solidFill>
                            <a:schemeClr val="bg1"/>
                          </a:solidFill>
                          <a:latin typeface="Calibri"/>
                          <a:cs typeface="Calibri"/>
                        </a:rPr>
                        <a:t>a</a:t>
                      </a:r>
                      <a:endParaRPr lang="en-US" sz="17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1" u="none" baseline="0" dirty="0">
                          <a:solidFill>
                            <a:schemeClr val="bg1"/>
                          </a:solidFill>
                          <a:latin typeface="Calibri"/>
                          <a:cs typeface="Calibri"/>
                        </a:rPr>
                        <a:t>c</a:t>
                      </a:r>
                      <a:endParaRPr lang="en-US" sz="17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1"/>
                  </a:ext>
                </a:extLst>
              </a:tr>
              <a:tr h="247417">
                <a:tc>
                  <a:txBody>
                    <a:bodyPr/>
                    <a:lstStyle/>
                    <a:p>
                      <a:pPr algn="ctr"/>
                      <a:r>
                        <a:rPr lang="en-US" sz="1700" dirty="0">
                          <a:solidFill>
                            <a:srgbClr val="000000"/>
                          </a:solidFill>
                          <a:latin typeface="Calibri"/>
                          <a:cs typeface="Calibri"/>
                        </a:rPr>
                        <a:t>1</a:t>
                      </a:r>
                    </a:p>
                  </a:txBody>
                  <a:tcPr marT="0" marB="0"/>
                </a:tc>
                <a:tc>
                  <a:txBody>
                    <a:bodyPr/>
                    <a:lstStyle/>
                    <a:p>
                      <a:pPr algn="ctr"/>
                      <a:r>
                        <a:rPr lang="en-US" sz="1700" dirty="0">
                          <a:solidFill>
                            <a:srgbClr val="000000"/>
                          </a:solidFill>
                          <a:latin typeface="Calibri"/>
                          <a:cs typeface="Calibri"/>
                        </a:rPr>
                        <a:t>2</a:t>
                      </a:r>
                    </a:p>
                  </a:txBody>
                  <a:tcPr marT="0" marB="0"/>
                </a:tc>
                <a:extLst>
                  <a:ext uri="{0D108BD9-81ED-4DB2-BD59-A6C34878D82A}">
                    <a16:rowId xmlns:a16="http://schemas.microsoft.com/office/drawing/2014/main" val="10002"/>
                  </a:ext>
                </a:extLst>
              </a:tr>
              <a:tr h="184813">
                <a:tc>
                  <a:txBody>
                    <a:bodyPr/>
                    <a:lstStyle/>
                    <a:p>
                      <a:pPr algn="ctr"/>
                      <a:r>
                        <a:rPr lang="en-US" sz="17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dirty="0">
                          <a:solidFill>
                            <a:srgbClr val="000000"/>
                          </a:solidFill>
                          <a:latin typeface="Calibri"/>
                          <a:cs typeface="Calibri"/>
                        </a:rPr>
                        <a:t>3</a:t>
                      </a:r>
                    </a:p>
                  </a:txBody>
                  <a:tcPr marT="0" marB="0"/>
                </a:tc>
                <a:extLst>
                  <a:ext uri="{0D108BD9-81ED-4DB2-BD59-A6C34878D82A}">
                    <a16:rowId xmlns:a16="http://schemas.microsoft.com/office/drawing/2014/main" val="10003"/>
                  </a:ext>
                </a:extLst>
              </a:tr>
              <a:tr h="220986">
                <a:tc>
                  <a:txBody>
                    <a:bodyPr/>
                    <a:lstStyle/>
                    <a:p>
                      <a:pPr algn="ctr"/>
                      <a:r>
                        <a:rPr lang="en-US" sz="17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dirty="0">
                          <a:solidFill>
                            <a:srgbClr val="000000"/>
                          </a:solidFill>
                          <a:latin typeface="Calibri"/>
                          <a:cs typeface="Calibri"/>
                        </a:rPr>
                        <a:t>4</a:t>
                      </a:r>
                    </a:p>
                  </a:txBody>
                  <a:tcPr marT="0" marB="0"/>
                </a:tc>
                <a:extLst>
                  <a:ext uri="{0D108BD9-81ED-4DB2-BD59-A6C34878D82A}">
                    <a16:rowId xmlns:a16="http://schemas.microsoft.com/office/drawing/2014/main" val="10004"/>
                  </a:ext>
                </a:extLst>
              </a:tr>
              <a:tr h="220986">
                <a:tc gridSpan="2">
                  <a:txBody>
                    <a:bodyPr/>
                    <a:lstStyle/>
                    <a:p>
                      <a:pPr algn="ctr"/>
                      <a:r>
                        <a:rPr lang="en-US" sz="1700" dirty="0">
                          <a:solidFill>
                            <a:srgbClr val="000000"/>
                          </a:solidFill>
                          <a:latin typeface="Calibri"/>
                          <a:cs typeface="Calibri"/>
                        </a:rPr>
                        <a:t>…</a:t>
                      </a: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1700" dirty="0">
                        <a:solidFill>
                          <a:srgbClr val="000000"/>
                        </a:solidFill>
                        <a:latin typeface="Calibri"/>
                        <a:cs typeface="Calibri"/>
                      </a:endParaRPr>
                    </a:p>
                  </a:txBody>
                  <a:tcPr marT="0" marB="0"/>
                </a:tc>
                <a:extLst>
                  <a:ext uri="{0D108BD9-81ED-4DB2-BD59-A6C34878D82A}">
                    <a16:rowId xmlns:a16="http://schemas.microsoft.com/office/drawing/2014/main" val="10005"/>
                  </a:ext>
                </a:extLst>
              </a:tr>
            </a:tbl>
          </a:graphicData>
        </a:graphic>
      </p:graphicFrame>
      <p:cxnSp>
        <p:nvCxnSpPr>
          <p:cNvPr id="36" name="Straight Connector 35"/>
          <p:cNvCxnSpPr>
            <a:stCxn id="18" idx="3"/>
          </p:cNvCxnSpPr>
          <p:nvPr/>
        </p:nvCxnSpPr>
        <p:spPr>
          <a:xfrm flipV="1">
            <a:off x="1490870" y="3134866"/>
            <a:ext cx="1126287" cy="638814"/>
          </a:xfrm>
          <a:prstGeom prst="line">
            <a:avLst/>
          </a:prstGeom>
          <a:ln w="50800">
            <a:solidFill>
              <a:srgbClr val="800000"/>
            </a:solidFill>
            <a:tailEnd type="none"/>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a:endCxn id="5" idx="3"/>
          </p:cNvCxnSpPr>
          <p:nvPr/>
        </p:nvCxnSpPr>
        <p:spPr>
          <a:xfrm flipH="1" flipV="1">
            <a:off x="1443114" y="1692008"/>
            <a:ext cx="1174042" cy="1442858"/>
          </a:xfrm>
          <a:prstGeom prst="line">
            <a:avLst/>
          </a:prstGeom>
          <a:ln w="50800">
            <a:solidFill>
              <a:srgbClr val="800000"/>
            </a:solidFill>
            <a:tailEnd type="none"/>
          </a:ln>
          <a:effectLst/>
        </p:spPr>
        <p:style>
          <a:lnRef idx="2">
            <a:schemeClr val="accent1"/>
          </a:lnRef>
          <a:fillRef idx="0">
            <a:schemeClr val="accent1"/>
          </a:fillRef>
          <a:effectRef idx="1">
            <a:schemeClr val="accent1"/>
          </a:effectRef>
          <a:fontRef idx="minor">
            <a:schemeClr val="tx1"/>
          </a:fontRef>
        </p:style>
      </p:cxnSp>
      <p:grpSp>
        <p:nvGrpSpPr>
          <p:cNvPr id="80" name="Group 79"/>
          <p:cNvGrpSpPr/>
          <p:nvPr/>
        </p:nvGrpSpPr>
        <p:grpSpPr>
          <a:xfrm>
            <a:off x="7255072" y="838194"/>
            <a:ext cx="1754526" cy="1033392"/>
            <a:chOff x="7255072" y="795861"/>
            <a:chExt cx="1754526" cy="1033392"/>
          </a:xfrm>
        </p:grpSpPr>
        <p:sp>
          <p:nvSpPr>
            <p:cNvPr id="73" name="Oval 72"/>
            <p:cNvSpPr/>
            <p:nvPr/>
          </p:nvSpPr>
          <p:spPr>
            <a:xfrm>
              <a:off x="7255072" y="802901"/>
              <a:ext cx="324555" cy="338667"/>
            </a:xfrm>
            <a:prstGeom prst="ellipse">
              <a:avLst/>
            </a:prstGeom>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a:t>
              </a:r>
            </a:p>
          </p:txBody>
        </p:sp>
        <p:sp>
          <p:nvSpPr>
            <p:cNvPr id="74" name="Oval 73"/>
            <p:cNvSpPr/>
            <p:nvPr/>
          </p:nvSpPr>
          <p:spPr>
            <a:xfrm>
              <a:off x="8685043" y="795861"/>
              <a:ext cx="324555" cy="338667"/>
            </a:xfrm>
            <a:prstGeom prst="ellipse">
              <a:avLst/>
            </a:prstGeom>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b</a:t>
              </a:r>
            </a:p>
          </p:txBody>
        </p:sp>
        <p:sp>
          <p:nvSpPr>
            <p:cNvPr id="75" name="Oval 74"/>
            <p:cNvSpPr/>
            <p:nvPr/>
          </p:nvSpPr>
          <p:spPr>
            <a:xfrm>
              <a:off x="8033558" y="1490586"/>
              <a:ext cx="324555" cy="338667"/>
            </a:xfrm>
            <a:prstGeom prst="ellipse">
              <a:avLst/>
            </a:prstGeom>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c</a:t>
              </a:r>
            </a:p>
          </p:txBody>
        </p:sp>
        <p:cxnSp>
          <p:nvCxnSpPr>
            <p:cNvPr id="76" name="Straight Arrow Connector 75"/>
            <p:cNvCxnSpPr>
              <a:stCxn id="73" idx="6"/>
              <a:endCxn id="74" idx="2"/>
            </p:cNvCxnSpPr>
            <p:nvPr/>
          </p:nvCxnSpPr>
          <p:spPr>
            <a:xfrm flipV="1">
              <a:off x="7579627" y="965195"/>
              <a:ext cx="1105416" cy="7040"/>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a:stCxn id="73" idx="5"/>
              <a:endCxn id="75" idx="2"/>
            </p:cNvCxnSpPr>
            <p:nvPr/>
          </p:nvCxnSpPr>
          <p:spPr>
            <a:xfrm>
              <a:off x="7532097" y="1091971"/>
              <a:ext cx="501461" cy="567949"/>
            </a:xfrm>
            <a:prstGeom prst="straightConnector1">
              <a:avLst/>
            </a:prstGeom>
            <a:ln w="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78" name="Straight Arrow Connector 77"/>
            <p:cNvCxnSpPr>
              <a:stCxn id="75" idx="6"/>
              <a:endCxn id="74" idx="4"/>
            </p:cNvCxnSpPr>
            <p:nvPr/>
          </p:nvCxnSpPr>
          <p:spPr>
            <a:xfrm flipV="1">
              <a:off x="8358113" y="1134528"/>
              <a:ext cx="489208" cy="525392"/>
            </a:xfrm>
            <a:prstGeom prst="straightConnector1">
              <a:avLst/>
            </a:prstGeom>
            <a:ln w="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grpSp>
      <p:graphicFrame>
        <p:nvGraphicFramePr>
          <p:cNvPr id="25" name="Table 24"/>
          <p:cNvGraphicFramePr>
            <a:graphicFrameLocks noGrp="1"/>
          </p:cNvGraphicFramePr>
          <p:nvPr/>
        </p:nvGraphicFramePr>
        <p:xfrm>
          <a:off x="2617155" y="1808986"/>
          <a:ext cx="1705074" cy="2366444"/>
        </p:xfrm>
        <a:graphic>
          <a:graphicData uri="http://schemas.openxmlformats.org/drawingml/2006/table">
            <a:tbl>
              <a:tblPr firstRow="1" bandRow="1">
                <a:tableStyleId>{912C8C85-51F0-491E-9774-3900AFEF0FD7}</a:tableStyleId>
              </a:tblPr>
              <a:tblGrid>
                <a:gridCol w="568358">
                  <a:extLst>
                    <a:ext uri="{9D8B030D-6E8A-4147-A177-3AD203B41FA5}">
                      <a16:colId xmlns:a16="http://schemas.microsoft.com/office/drawing/2014/main" val="20000"/>
                    </a:ext>
                  </a:extLst>
                </a:gridCol>
                <a:gridCol w="568358">
                  <a:extLst>
                    <a:ext uri="{9D8B030D-6E8A-4147-A177-3AD203B41FA5}">
                      <a16:colId xmlns:a16="http://schemas.microsoft.com/office/drawing/2014/main" val="20001"/>
                    </a:ext>
                  </a:extLst>
                </a:gridCol>
                <a:gridCol w="568358">
                  <a:extLst>
                    <a:ext uri="{9D8B030D-6E8A-4147-A177-3AD203B41FA5}">
                      <a16:colId xmlns:a16="http://schemas.microsoft.com/office/drawing/2014/main" val="20002"/>
                    </a:ext>
                  </a:extLst>
                </a:gridCol>
              </a:tblGrid>
              <a:tr h="369232">
                <a:tc gridSpan="3">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u="none" dirty="0">
                          <a:solidFill>
                            <a:schemeClr val="bg1"/>
                          </a:solidFill>
                          <a:latin typeface="Calibri"/>
                          <a:cs typeface="Calibri"/>
                        </a:rPr>
                        <a:t>INT</a:t>
                      </a:r>
                      <a:r>
                        <a:rPr lang="en-US" sz="2200" b="0" u="none" baseline="-25000" dirty="0">
                          <a:solidFill>
                            <a:schemeClr val="bg1"/>
                          </a:solidFill>
                          <a:latin typeface="Calibri"/>
                          <a:cs typeface="Calibri"/>
                        </a:rPr>
                        <a:t>1</a:t>
                      </a:r>
                      <a:endParaRPr lang="en-US" sz="2200" b="0" u="none" dirty="0">
                        <a:solidFill>
                          <a:schemeClr val="bg1"/>
                        </a:solidFill>
                        <a:latin typeface="Calibri"/>
                        <a:cs typeface="Calibri"/>
                      </a:endParaRP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2200" b="0" u="none" dirty="0">
                        <a:solidFill>
                          <a:schemeClr val="bg1"/>
                        </a:solidFill>
                        <a:latin typeface="Calibri"/>
                        <a:cs typeface="Calibri"/>
                      </a:endParaRP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1700" b="0" u="none" dirty="0">
                        <a:solidFill>
                          <a:schemeClr val="bg1"/>
                        </a:solidFill>
                        <a:latin typeface="Calibri"/>
                        <a:cs typeface="Calibri"/>
                      </a:endParaRPr>
                    </a:p>
                  </a:txBody>
                  <a:tcPr marT="0" marB="0"/>
                </a:tc>
                <a:extLst>
                  <a:ext uri="{0D108BD9-81ED-4DB2-BD59-A6C34878D82A}">
                    <a16:rowId xmlns:a16="http://schemas.microsoft.com/office/drawing/2014/main" val="10000"/>
                  </a:ext>
                </a:extLst>
              </a:tr>
              <a:tr h="285316">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1" u="none" baseline="0" dirty="0">
                          <a:solidFill>
                            <a:schemeClr val="bg1"/>
                          </a:solidFill>
                          <a:latin typeface="Calibri"/>
                          <a:cs typeface="Calibri"/>
                        </a:rPr>
                        <a:t>a</a:t>
                      </a:r>
                      <a:endParaRPr lang="en-US" sz="17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1" u="none" baseline="0" dirty="0">
                          <a:solidFill>
                            <a:schemeClr val="bg1"/>
                          </a:solidFill>
                          <a:latin typeface="Calibri"/>
                          <a:cs typeface="Calibri"/>
                        </a:rPr>
                        <a:t>b</a:t>
                      </a:r>
                      <a:endParaRPr lang="en-US" sz="17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0" u="none" dirty="0">
                          <a:solidFill>
                            <a:schemeClr val="bg1"/>
                          </a:solidFill>
                          <a:latin typeface="Calibri"/>
                          <a:cs typeface="Calibri"/>
                        </a:rPr>
                        <a:t>c</a:t>
                      </a:r>
                    </a:p>
                  </a:txBody>
                  <a:tcPr marT="0" marB="0">
                    <a:solidFill>
                      <a:schemeClr val="accent6"/>
                    </a:solidFill>
                  </a:tcPr>
                </a:tc>
                <a:extLst>
                  <a:ext uri="{0D108BD9-81ED-4DB2-BD59-A6C34878D82A}">
                    <a16:rowId xmlns:a16="http://schemas.microsoft.com/office/drawing/2014/main" val="10001"/>
                  </a:ext>
                </a:extLst>
              </a:tr>
              <a:tr h="285316">
                <a:tc>
                  <a:txBody>
                    <a:bodyPr/>
                    <a:lstStyle/>
                    <a:p>
                      <a:pPr algn="ctr"/>
                      <a:r>
                        <a:rPr lang="en-US" sz="1700" dirty="0">
                          <a:solidFill>
                            <a:srgbClr val="000000"/>
                          </a:solidFill>
                          <a:latin typeface="Calibri"/>
                          <a:cs typeface="Calibri"/>
                        </a:rPr>
                        <a:t>1</a:t>
                      </a:r>
                    </a:p>
                  </a:txBody>
                  <a:tcPr marT="0" marB="0"/>
                </a:tc>
                <a:tc>
                  <a:txBody>
                    <a:bodyPr/>
                    <a:lstStyle/>
                    <a:p>
                      <a:pPr algn="ctr"/>
                      <a:r>
                        <a:rPr lang="en-US" sz="1700" dirty="0">
                          <a:solidFill>
                            <a:srgbClr val="000000"/>
                          </a:solidFill>
                          <a:latin typeface="Calibri"/>
                          <a:cs typeface="Calibri"/>
                        </a:rPr>
                        <a:t>2</a:t>
                      </a:r>
                    </a:p>
                  </a:txBody>
                  <a:tcPr marT="0" marB="0"/>
                </a:tc>
                <a:tc>
                  <a:txBody>
                    <a:bodyPr/>
                    <a:lstStyle/>
                    <a:p>
                      <a:pPr algn="ctr"/>
                      <a:r>
                        <a:rPr lang="en-US" sz="1700" dirty="0">
                          <a:solidFill>
                            <a:srgbClr val="000000"/>
                          </a:solidFill>
                          <a:latin typeface="Calibri"/>
                          <a:cs typeface="Calibri"/>
                        </a:rPr>
                        <a:t>2</a:t>
                      </a:r>
                    </a:p>
                  </a:txBody>
                  <a:tcPr marT="0" marB="0"/>
                </a:tc>
                <a:extLst>
                  <a:ext uri="{0D108BD9-81ED-4DB2-BD59-A6C34878D82A}">
                    <a16:rowId xmlns:a16="http://schemas.microsoft.com/office/drawing/2014/main" val="10002"/>
                  </a:ext>
                </a:extLst>
              </a:tr>
              <a:tr h="285316">
                <a:tc>
                  <a:txBody>
                    <a:bodyPr/>
                    <a:lstStyle/>
                    <a:p>
                      <a:pPr algn="ctr"/>
                      <a:r>
                        <a:rPr lang="en-US" sz="17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dirty="0">
                          <a:solidFill>
                            <a:srgbClr val="000000"/>
                          </a:solidFill>
                          <a:latin typeface="Calibri"/>
                          <a:cs typeface="Calibri"/>
                        </a:rPr>
                        <a:t>2</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dirty="0">
                          <a:solidFill>
                            <a:srgbClr val="000000"/>
                          </a:solidFill>
                          <a:latin typeface="Calibri"/>
                          <a:cs typeface="Calibri"/>
                        </a:rPr>
                        <a:t>3</a:t>
                      </a:r>
                    </a:p>
                  </a:txBody>
                  <a:tcPr marT="0" marB="0"/>
                </a:tc>
                <a:extLst>
                  <a:ext uri="{0D108BD9-81ED-4DB2-BD59-A6C34878D82A}">
                    <a16:rowId xmlns:a16="http://schemas.microsoft.com/office/drawing/2014/main" val="10003"/>
                  </a:ext>
                </a:extLst>
              </a:tr>
              <a:tr h="285316">
                <a:tc>
                  <a:txBody>
                    <a:bodyPr/>
                    <a:lstStyle/>
                    <a:p>
                      <a:pPr algn="ctr"/>
                      <a:r>
                        <a:rPr lang="en-US" sz="17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dirty="0">
                          <a:solidFill>
                            <a:srgbClr val="000000"/>
                          </a:solidFill>
                          <a:latin typeface="Calibri"/>
                          <a:cs typeface="Calibri"/>
                        </a:rPr>
                        <a:t>2</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dirty="0">
                          <a:solidFill>
                            <a:srgbClr val="000000"/>
                          </a:solidFill>
                          <a:latin typeface="Calibri"/>
                          <a:cs typeface="Calibri"/>
                        </a:rPr>
                        <a:t>4</a:t>
                      </a:r>
                    </a:p>
                  </a:txBody>
                  <a:tcPr marT="0" marB="0"/>
                </a:tc>
                <a:extLst>
                  <a:ext uri="{0D108BD9-81ED-4DB2-BD59-A6C34878D82A}">
                    <a16:rowId xmlns:a16="http://schemas.microsoft.com/office/drawing/2014/main" val="10004"/>
                  </a:ext>
                </a:extLst>
              </a:tr>
              <a:tr h="285316">
                <a:tc>
                  <a:txBody>
                    <a:bodyPr/>
                    <a:lstStyle/>
                    <a:p>
                      <a:pPr algn="ctr"/>
                      <a:r>
                        <a:rPr lang="en-US" sz="17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dirty="0">
                          <a:solidFill>
                            <a:srgbClr val="000000"/>
                          </a:solidFill>
                          <a:latin typeface="Calibri"/>
                          <a:cs typeface="Calibri"/>
                        </a:rPr>
                        <a:t>3</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dirty="0">
                          <a:solidFill>
                            <a:srgbClr val="000000"/>
                          </a:solidFill>
                          <a:latin typeface="Calibri"/>
                          <a:cs typeface="Calibri"/>
                        </a:rPr>
                        <a:t>2</a:t>
                      </a:r>
                    </a:p>
                  </a:txBody>
                  <a:tcPr marT="0" marB="0"/>
                </a:tc>
                <a:extLst>
                  <a:ext uri="{0D108BD9-81ED-4DB2-BD59-A6C34878D82A}">
                    <a16:rowId xmlns:a16="http://schemas.microsoft.com/office/drawing/2014/main" val="10005"/>
                  </a:ext>
                </a:extLst>
              </a:tr>
              <a:tr h="285316">
                <a:tc>
                  <a:txBody>
                    <a:bodyPr/>
                    <a:lstStyle/>
                    <a:p>
                      <a:pPr algn="ctr"/>
                      <a:r>
                        <a:rPr lang="en-US" sz="17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dirty="0">
                          <a:solidFill>
                            <a:srgbClr val="000000"/>
                          </a:solidFill>
                          <a:latin typeface="Calibri"/>
                          <a:cs typeface="Calibri"/>
                        </a:rPr>
                        <a:t>3</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dirty="0">
                          <a:solidFill>
                            <a:srgbClr val="000000"/>
                          </a:solidFill>
                          <a:latin typeface="Calibri"/>
                          <a:cs typeface="Calibri"/>
                        </a:rPr>
                        <a:t>4</a:t>
                      </a:r>
                    </a:p>
                  </a:txBody>
                  <a:tcPr marT="0" marB="0"/>
                </a:tc>
                <a:extLst>
                  <a:ext uri="{0D108BD9-81ED-4DB2-BD59-A6C34878D82A}">
                    <a16:rowId xmlns:a16="http://schemas.microsoft.com/office/drawing/2014/main" val="10006"/>
                  </a:ext>
                </a:extLst>
              </a:tr>
              <a:tr h="285316">
                <a:tc gridSpan="3">
                  <a:txBody>
                    <a:bodyPr/>
                    <a:lstStyle/>
                    <a:p>
                      <a:pPr algn="ctr"/>
                      <a:r>
                        <a:rPr lang="en-US" sz="1700" dirty="0">
                          <a:solidFill>
                            <a:srgbClr val="000000"/>
                          </a:solidFill>
                          <a:latin typeface="Calibri"/>
                          <a:cs typeface="Calibri"/>
                        </a:rPr>
                        <a:t>…</a:t>
                      </a: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1700" dirty="0">
                        <a:solidFill>
                          <a:srgbClr val="000000"/>
                        </a:solidFill>
                        <a:latin typeface="Calibri"/>
                        <a:cs typeface="Calibri"/>
                      </a:endParaRP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1700" dirty="0">
                        <a:solidFill>
                          <a:srgbClr val="000000"/>
                        </a:solidFill>
                        <a:latin typeface="Calibri"/>
                        <a:cs typeface="Calibri"/>
                      </a:endParaRPr>
                    </a:p>
                  </a:txBody>
                  <a:tcPr marT="0" marB="0"/>
                </a:tc>
                <a:extLst>
                  <a:ext uri="{0D108BD9-81ED-4DB2-BD59-A6C34878D82A}">
                    <a16:rowId xmlns:a16="http://schemas.microsoft.com/office/drawing/2014/main" val="10007"/>
                  </a:ext>
                </a:extLst>
              </a:tr>
            </a:tbl>
          </a:graphicData>
        </a:graphic>
      </p:graphicFrame>
      <p:cxnSp>
        <p:nvCxnSpPr>
          <p:cNvPr id="26" name="Straight Connector 25"/>
          <p:cNvCxnSpPr/>
          <p:nvPr/>
        </p:nvCxnSpPr>
        <p:spPr>
          <a:xfrm flipH="1" flipV="1">
            <a:off x="4322229" y="3134866"/>
            <a:ext cx="1449216" cy="638814"/>
          </a:xfrm>
          <a:prstGeom prst="line">
            <a:avLst/>
          </a:prstGeom>
          <a:ln w="50800">
            <a:solidFill>
              <a:srgbClr val="800000"/>
            </a:solidFill>
            <a:tailEnd type="none"/>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flipH="1">
            <a:off x="1490869" y="3773686"/>
            <a:ext cx="4280576" cy="2084877"/>
          </a:xfrm>
          <a:prstGeom prst="line">
            <a:avLst/>
          </a:prstGeom>
          <a:ln w="50800">
            <a:solidFill>
              <a:srgbClr val="800000"/>
            </a:solidFill>
            <a:tailEnd type="none"/>
          </a:ln>
          <a:effectLst/>
        </p:spPr>
        <p:style>
          <a:lnRef idx="2">
            <a:schemeClr val="accent1"/>
          </a:lnRef>
          <a:fillRef idx="0">
            <a:schemeClr val="accent1"/>
          </a:fillRef>
          <a:effectRef idx="1">
            <a:schemeClr val="accent1"/>
          </a:effectRef>
          <a:fontRef idx="minor">
            <a:schemeClr val="tx1"/>
          </a:fontRef>
        </p:style>
      </p:cxnSp>
      <p:graphicFrame>
        <p:nvGraphicFramePr>
          <p:cNvPr id="28" name="Table 27"/>
          <p:cNvGraphicFramePr>
            <a:graphicFrameLocks noGrp="1"/>
          </p:cNvGraphicFramePr>
          <p:nvPr/>
        </p:nvGraphicFramePr>
        <p:xfrm>
          <a:off x="5857204" y="3087885"/>
          <a:ext cx="1705074" cy="1371601"/>
        </p:xfrm>
        <a:graphic>
          <a:graphicData uri="http://schemas.openxmlformats.org/drawingml/2006/table">
            <a:tbl>
              <a:tblPr firstRow="1" bandRow="1">
                <a:tableStyleId>{912C8C85-51F0-491E-9774-3900AFEF0FD7}</a:tableStyleId>
              </a:tblPr>
              <a:tblGrid>
                <a:gridCol w="568358">
                  <a:extLst>
                    <a:ext uri="{9D8B030D-6E8A-4147-A177-3AD203B41FA5}">
                      <a16:colId xmlns:a16="http://schemas.microsoft.com/office/drawing/2014/main" val="20000"/>
                    </a:ext>
                  </a:extLst>
                </a:gridCol>
                <a:gridCol w="568358">
                  <a:extLst>
                    <a:ext uri="{9D8B030D-6E8A-4147-A177-3AD203B41FA5}">
                      <a16:colId xmlns:a16="http://schemas.microsoft.com/office/drawing/2014/main" val="20001"/>
                    </a:ext>
                  </a:extLst>
                </a:gridCol>
                <a:gridCol w="568358">
                  <a:extLst>
                    <a:ext uri="{9D8B030D-6E8A-4147-A177-3AD203B41FA5}">
                      <a16:colId xmlns:a16="http://schemas.microsoft.com/office/drawing/2014/main" val="20002"/>
                    </a:ext>
                  </a:extLst>
                </a:gridCol>
              </a:tblGrid>
              <a:tr h="413359">
                <a:tc gridSpan="3">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u="none" dirty="0">
                          <a:solidFill>
                            <a:schemeClr val="bg1"/>
                          </a:solidFill>
                          <a:latin typeface="Calibri"/>
                          <a:cs typeface="Calibri"/>
                        </a:rPr>
                        <a:t>Output</a:t>
                      </a: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2200" b="0" u="none" dirty="0">
                        <a:solidFill>
                          <a:schemeClr val="bg1"/>
                        </a:solidFill>
                        <a:latin typeface="Calibri"/>
                        <a:cs typeface="Calibri"/>
                      </a:endParaRP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1700" b="0" u="none" dirty="0">
                        <a:solidFill>
                          <a:schemeClr val="bg1"/>
                        </a:solidFill>
                        <a:latin typeface="Calibri"/>
                        <a:cs typeface="Calibri"/>
                      </a:endParaRPr>
                    </a:p>
                  </a:txBody>
                  <a:tcPr marT="0" marB="0"/>
                </a:tc>
                <a:extLst>
                  <a:ext uri="{0D108BD9-81ED-4DB2-BD59-A6C34878D82A}">
                    <a16:rowId xmlns:a16="http://schemas.microsoft.com/office/drawing/2014/main" val="10000"/>
                  </a:ext>
                </a:extLst>
              </a:tr>
              <a:tr h="319414">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1" u="none" baseline="0" dirty="0">
                          <a:solidFill>
                            <a:schemeClr val="bg1"/>
                          </a:solidFill>
                          <a:latin typeface="Calibri"/>
                          <a:cs typeface="Calibri"/>
                        </a:rPr>
                        <a:t>a</a:t>
                      </a:r>
                      <a:endParaRPr lang="en-US" sz="17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1" u="none" baseline="0" dirty="0">
                          <a:solidFill>
                            <a:schemeClr val="bg1"/>
                          </a:solidFill>
                          <a:latin typeface="Calibri"/>
                          <a:cs typeface="Calibri"/>
                        </a:rPr>
                        <a:t>b</a:t>
                      </a:r>
                      <a:endParaRPr lang="en-US" sz="17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0" u="none" dirty="0">
                          <a:solidFill>
                            <a:schemeClr val="bg1"/>
                          </a:solidFill>
                          <a:latin typeface="Calibri"/>
                          <a:cs typeface="Calibri"/>
                        </a:rPr>
                        <a:t>c</a:t>
                      </a:r>
                    </a:p>
                  </a:txBody>
                  <a:tcPr marT="0" marB="0">
                    <a:solidFill>
                      <a:schemeClr val="accent6"/>
                    </a:solidFill>
                  </a:tcPr>
                </a:tc>
                <a:extLst>
                  <a:ext uri="{0D108BD9-81ED-4DB2-BD59-A6C34878D82A}">
                    <a16:rowId xmlns:a16="http://schemas.microsoft.com/office/drawing/2014/main" val="10001"/>
                  </a:ext>
                </a:extLst>
              </a:tr>
              <a:tr h="319414">
                <a:tc>
                  <a:txBody>
                    <a:bodyPr/>
                    <a:lstStyle/>
                    <a:p>
                      <a:pPr algn="ctr"/>
                      <a:r>
                        <a:rPr lang="en-US" sz="1700" dirty="0">
                          <a:solidFill>
                            <a:srgbClr val="000000"/>
                          </a:solidFill>
                          <a:latin typeface="Calibri"/>
                          <a:cs typeface="Calibri"/>
                        </a:rPr>
                        <a:t>1</a:t>
                      </a:r>
                    </a:p>
                  </a:txBody>
                  <a:tcPr marT="0" marB="0"/>
                </a:tc>
                <a:tc>
                  <a:txBody>
                    <a:bodyPr/>
                    <a:lstStyle/>
                    <a:p>
                      <a:pPr algn="ctr"/>
                      <a:r>
                        <a:rPr lang="en-US" sz="1700" dirty="0">
                          <a:solidFill>
                            <a:srgbClr val="000000"/>
                          </a:solidFill>
                          <a:latin typeface="Calibri"/>
                          <a:cs typeface="Calibri"/>
                        </a:rPr>
                        <a:t>2</a:t>
                      </a:r>
                    </a:p>
                  </a:txBody>
                  <a:tcPr marT="0" marB="0"/>
                </a:tc>
                <a:tc>
                  <a:txBody>
                    <a:bodyPr/>
                    <a:lstStyle/>
                    <a:p>
                      <a:pPr algn="ctr"/>
                      <a:r>
                        <a:rPr lang="en-US" sz="1700" dirty="0">
                          <a:solidFill>
                            <a:srgbClr val="000000"/>
                          </a:solidFill>
                          <a:latin typeface="Calibri"/>
                          <a:cs typeface="Calibri"/>
                        </a:rPr>
                        <a:t>4</a:t>
                      </a:r>
                    </a:p>
                  </a:txBody>
                  <a:tcPr marT="0" marB="0"/>
                </a:tc>
                <a:extLst>
                  <a:ext uri="{0D108BD9-81ED-4DB2-BD59-A6C34878D82A}">
                    <a16:rowId xmlns:a16="http://schemas.microsoft.com/office/drawing/2014/main" val="10002"/>
                  </a:ext>
                </a:extLst>
              </a:tr>
              <a:tr h="319414">
                <a:tc>
                  <a:txBody>
                    <a:bodyPr/>
                    <a:lstStyle/>
                    <a:p>
                      <a:pPr algn="ctr"/>
                      <a:r>
                        <a:rPr lang="en-US" sz="17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dirty="0">
                          <a:solidFill>
                            <a:srgbClr val="000000"/>
                          </a:solidFill>
                          <a:latin typeface="Calibri"/>
                          <a:cs typeface="Calibri"/>
                        </a:rPr>
                        <a:t>3</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dirty="0">
                          <a:solidFill>
                            <a:srgbClr val="000000"/>
                          </a:solidFill>
                          <a:latin typeface="Calibri"/>
                          <a:cs typeface="Calibri"/>
                        </a:rPr>
                        <a:t>4</a:t>
                      </a:r>
                    </a:p>
                  </a:txBody>
                  <a:tcPr marT="0" marB="0"/>
                </a:tc>
                <a:extLst>
                  <a:ext uri="{0D108BD9-81ED-4DB2-BD59-A6C34878D82A}">
                    <a16:rowId xmlns:a16="http://schemas.microsoft.com/office/drawing/2014/main" val="10003"/>
                  </a:ext>
                </a:extLst>
              </a:tr>
            </a:tbl>
          </a:graphicData>
        </a:graphic>
      </p:graphicFrame>
      <p:sp>
        <p:nvSpPr>
          <p:cNvPr id="3" name="Slide Number Placeholder 2"/>
          <p:cNvSpPr>
            <a:spLocks noGrp="1"/>
          </p:cNvSpPr>
          <p:nvPr>
            <p:ph type="sldNum" sz="quarter" idx="12"/>
          </p:nvPr>
        </p:nvSpPr>
        <p:spPr>
          <a:xfrm>
            <a:off x="6553200" y="6497464"/>
            <a:ext cx="2133600" cy="365125"/>
          </a:xfrm>
        </p:spPr>
        <p:txBody>
          <a:bodyPr/>
          <a:lstStyle/>
          <a:p>
            <a:fld id="{65CC13EC-677E-384F-B278-2939878C589F}" type="slidenum">
              <a:rPr lang="en-US" smtClean="0"/>
              <a:t>6</a:t>
            </a:fld>
            <a:endParaRPr lang="en-US"/>
          </a:p>
        </p:txBody>
      </p:sp>
      <p:sp>
        <p:nvSpPr>
          <p:cNvPr id="9" name="Freeform 8"/>
          <p:cNvSpPr/>
          <p:nvPr/>
        </p:nvSpPr>
        <p:spPr>
          <a:xfrm>
            <a:off x="6986449" y="761226"/>
            <a:ext cx="2155711" cy="1178382"/>
          </a:xfrm>
          <a:custGeom>
            <a:avLst/>
            <a:gdLst>
              <a:gd name="connsiteX0" fmla="*/ 1852862 w 2155711"/>
              <a:gd name="connsiteY0" fmla="*/ 32902 h 1331129"/>
              <a:gd name="connsiteX1" fmla="*/ 108093 w 2155711"/>
              <a:gd name="connsiteY1" fmla="*/ 58557 h 1331129"/>
              <a:gd name="connsiteX2" fmla="*/ 300531 w 2155711"/>
              <a:gd name="connsiteY2" fmla="*/ 571664 h 1331129"/>
              <a:gd name="connsiteX3" fmla="*/ 1237061 w 2155711"/>
              <a:gd name="connsiteY3" fmla="*/ 1315670 h 1331129"/>
              <a:gd name="connsiteX4" fmla="*/ 1532132 w 2155711"/>
              <a:gd name="connsiteY4" fmla="*/ 1033461 h 1331129"/>
              <a:gd name="connsiteX5" fmla="*/ 839356 w 2155711"/>
              <a:gd name="connsiteY5" fmla="*/ 533181 h 1331129"/>
              <a:gd name="connsiteX6" fmla="*/ 2070958 w 2155711"/>
              <a:gd name="connsiteY6" fmla="*/ 558837 h 1331129"/>
              <a:gd name="connsiteX7" fmla="*/ 2019641 w 2155711"/>
              <a:gd name="connsiteY7" fmla="*/ 122695 h 1331129"/>
              <a:gd name="connsiteX8" fmla="*/ 1788716 w 2155711"/>
              <a:gd name="connsiteY8" fmla="*/ 20074 h 1331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5711" h="1331129">
                <a:moveTo>
                  <a:pt x="1852862" y="32902"/>
                </a:moveTo>
                <a:cubicBezTo>
                  <a:pt x="1109838" y="832"/>
                  <a:pt x="366815" y="-31237"/>
                  <a:pt x="108093" y="58557"/>
                </a:cubicBezTo>
                <a:cubicBezTo>
                  <a:pt x="-150629" y="148351"/>
                  <a:pt x="112370" y="362145"/>
                  <a:pt x="300531" y="571664"/>
                </a:cubicBezTo>
                <a:cubicBezTo>
                  <a:pt x="488692" y="781183"/>
                  <a:pt x="1031794" y="1238704"/>
                  <a:pt x="1237061" y="1315670"/>
                </a:cubicBezTo>
                <a:cubicBezTo>
                  <a:pt x="1442328" y="1392636"/>
                  <a:pt x="1598416" y="1163876"/>
                  <a:pt x="1532132" y="1033461"/>
                </a:cubicBezTo>
                <a:cubicBezTo>
                  <a:pt x="1465848" y="903046"/>
                  <a:pt x="749552" y="612285"/>
                  <a:pt x="839356" y="533181"/>
                </a:cubicBezTo>
                <a:cubicBezTo>
                  <a:pt x="929160" y="454077"/>
                  <a:pt x="1874244" y="627251"/>
                  <a:pt x="2070958" y="558837"/>
                </a:cubicBezTo>
                <a:cubicBezTo>
                  <a:pt x="2267672" y="490423"/>
                  <a:pt x="2066681" y="212489"/>
                  <a:pt x="2019641" y="122695"/>
                </a:cubicBezTo>
                <a:cubicBezTo>
                  <a:pt x="1972601" y="32901"/>
                  <a:pt x="1807960" y="45729"/>
                  <a:pt x="1788716" y="20074"/>
                </a:cubicBezTo>
              </a:path>
            </a:pathLst>
          </a:custGeom>
          <a:ln>
            <a:solidFill>
              <a:srgbClr val="800000"/>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aphicFrame>
        <p:nvGraphicFramePr>
          <p:cNvPr id="30" name="Table 29"/>
          <p:cNvGraphicFramePr>
            <a:graphicFrameLocks noGrp="1"/>
          </p:cNvGraphicFramePr>
          <p:nvPr/>
        </p:nvGraphicFramePr>
        <p:xfrm>
          <a:off x="182769" y="5017489"/>
          <a:ext cx="1308100" cy="1682136"/>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386736">
                <a:tc grid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0" u="none" dirty="0">
                          <a:solidFill>
                            <a:schemeClr val="bg1"/>
                          </a:solidFill>
                          <a:latin typeface="Calibri"/>
                          <a:cs typeface="Calibri"/>
                        </a:rPr>
                        <a:t>R3</a:t>
                      </a: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2200" b="0" u="none" dirty="0">
                        <a:solidFill>
                          <a:schemeClr val="bg1"/>
                        </a:solidFill>
                        <a:latin typeface="Calibri"/>
                        <a:cs typeface="Calibri"/>
                      </a:endParaRPr>
                    </a:p>
                  </a:txBody>
                  <a:tcPr marT="0" marB="0"/>
                </a:tc>
                <a:extLst>
                  <a:ext uri="{0D108BD9-81ED-4DB2-BD59-A6C34878D82A}">
                    <a16:rowId xmlns:a16="http://schemas.microsoft.com/office/drawing/2014/main" val="10000"/>
                  </a:ext>
                </a:extLst>
              </a:tr>
              <a:tr h="253577">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1" u="none" baseline="0" dirty="0">
                          <a:solidFill>
                            <a:schemeClr val="bg1"/>
                          </a:solidFill>
                          <a:latin typeface="Calibri"/>
                          <a:cs typeface="Calibri"/>
                        </a:rPr>
                        <a:t>b</a:t>
                      </a:r>
                      <a:endParaRPr lang="en-US" sz="17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1" u="none" baseline="0" dirty="0">
                          <a:solidFill>
                            <a:schemeClr val="bg1"/>
                          </a:solidFill>
                          <a:latin typeface="Calibri"/>
                          <a:cs typeface="Calibri"/>
                        </a:rPr>
                        <a:t>c</a:t>
                      </a:r>
                      <a:endParaRPr lang="en-US" sz="17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1"/>
                  </a:ext>
                </a:extLst>
              </a:tr>
              <a:tr h="247417">
                <a:tc>
                  <a:txBody>
                    <a:bodyPr/>
                    <a:lstStyle/>
                    <a:p>
                      <a:pPr algn="ctr"/>
                      <a:r>
                        <a:rPr lang="en-US" sz="1700" dirty="0">
                          <a:solidFill>
                            <a:srgbClr val="000000"/>
                          </a:solidFill>
                          <a:latin typeface="Calibri"/>
                          <a:cs typeface="Calibri"/>
                        </a:rPr>
                        <a:t>1</a:t>
                      </a:r>
                    </a:p>
                  </a:txBody>
                  <a:tcPr marT="0" marB="0"/>
                </a:tc>
                <a:tc>
                  <a:txBody>
                    <a:bodyPr/>
                    <a:lstStyle/>
                    <a:p>
                      <a:pPr algn="ctr"/>
                      <a:r>
                        <a:rPr lang="en-US" sz="1700" dirty="0">
                          <a:solidFill>
                            <a:srgbClr val="000000"/>
                          </a:solidFill>
                          <a:latin typeface="Calibri"/>
                          <a:cs typeface="Calibri"/>
                        </a:rPr>
                        <a:t>2</a:t>
                      </a:r>
                    </a:p>
                  </a:txBody>
                  <a:tcPr marT="0" marB="0"/>
                </a:tc>
                <a:extLst>
                  <a:ext uri="{0D108BD9-81ED-4DB2-BD59-A6C34878D82A}">
                    <a16:rowId xmlns:a16="http://schemas.microsoft.com/office/drawing/2014/main" val="10002"/>
                  </a:ext>
                </a:extLst>
              </a:tr>
              <a:tr h="184813">
                <a:tc>
                  <a:txBody>
                    <a:bodyPr/>
                    <a:lstStyle/>
                    <a:p>
                      <a:pPr algn="ctr"/>
                      <a:r>
                        <a:rPr lang="en-US" sz="17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dirty="0">
                          <a:solidFill>
                            <a:srgbClr val="000000"/>
                          </a:solidFill>
                          <a:latin typeface="Calibri"/>
                          <a:cs typeface="Calibri"/>
                        </a:rPr>
                        <a:t>3</a:t>
                      </a:r>
                    </a:p>
                  </a:txBody>
                  <a:tcPr marT="0" marB="0"/>
                </a:tc>
                <a:extLst>
                  <a:ext uri="{0D108BD9-81ED-4DB2-BD59-A6C34878D82A}">
                    <a16:rowId xmlns:a16="http://schemas.microsoft.com/office/drawing/2014/main" val="10003"/>
                  </a:ext>
                </a:extLst>
              </a:tr>
              <a:tr h="220986">
                <a:tc>
                  <a:txBody>
                    <a:bodyPr/>
                    <a:lstStyle/>
                    <a:p>
                      <a:pPr algn="ctr"/>
                      <a:r>
                        <a:rPr lang="en-US" sz="17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dirty="0">
                          <a:solidFill>
                            <a:srgbClr val="000000"/>
                          </a:solidFill>
                          <a:latin typeface="Calibri"/>
                          <a:cs typeface="Calibri"/>
                        </a:rPr>
                        <a:t>4</a:t>
                      </a:r>
                    </a:p>
                  </a:txBody>
                  <a:tcPr marT="0" marB="0"/>
                </a:tc>
                <a:extLst>
                  <a:ext uri="{0D108BD9-81ED-4DB2-BD59-A6C34878D82A}">
                    <a16:rowId xmlns:a16="http://schemas.microsoft.com/office/drawing/2014/main" val="10004"/>
                  </a:ext>
                </a:extLst>
              </a:tr>
              <a:tr h="130160">
                <a:tc gridSpan="2">
                  <a:txBody>
                    <a:bodyPr/>
                    <a:lstStyle/>
                    <a:p>
                      <a:pPr algn="ctr"/>
                      <a:r>
                        <a:rPr lang="en-US" sz="1700" dirty="0">
                          <a:solidFill>
                            <a:srgbClr val="000000"/>
                          </a:solidFill>
                          <a:latin typeface="Calibri"/>
                          <a:cs typeface="Calibri"/>
                        </a:rPr>
                        <a:t>…</a:t>
                      </a: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1700" dirty="0">
                        <a:solidFill>
                          <a:srgbClr val="000000"/>
                        </a:solidFill>
                        <a:latin typeface="Calibri"/>
                        <a:cs typeface="Calibri"/>
                      </a:endParaRPr>
                    </a:p>
                  </a:txBody>
                  <a:tcPr marT="0" marB="0"/>
                </a:tc>
                <a:extLst>
                  <a:ext uri="{0D108BD9-81ED-4DB2-BD59-A6C34878D82A}">
                    <a16:rowId xmlns:a16="http://schemas.microsoft.com/office/drawing/2014/main" val="10005"/>
                  </a:ext>
                </a:extLst>
              </a:tr>
            </a:tbl>
          </a:graphicData>
        </a:graphic>
      </p:graphicFrame>
      <p:sp>
        <p:nvSpPr>
          <p:cNvPr id="24" name="TextBox 23"/>
          <p:cNvSpPr txBox="1"/>
          <p:nvPr/>
        </p:nvSpPr>
        <p:spPr>
          <a:xfrm>
            <a:off x="7777202" y="689720"/>
            <a:ext cx="750059" cy="370620"/>
          </a:xfrm>
          <a:prstGeom prst="rect">
            <a:avLst/>
          </a:prstGeom>
          <a:noFill/>
        </p:spPr>
        <p:txBody>
          <a:bodyPr wrap="square" rtlCol="0">
            <a:spAutoFit/>
          </a:bodyPr>
          <a:lstStyle/>
          <a:p>
            <a:pPr algn="ctr"/>
            <a:r>
              <a:rPr lang="en-US" dirty="0">
                <a:solidFill>
                  <a:srgbClr val="000090"/>
                </a:solidFill>
                <a:latin typeface="Trebuchet MS"/>
                <a:cs typeface="Trebuchet MS"/>
              </a:rPr>
              <a:t>R1</a:t>
            </a:r>
          </a:p>
        </p:txBody>
      </p:sp>
      <p:sp>
        <p:nvSpPr>
          <p:cNvPr id="31" name="TextBox 30"/>
          <p:cNvSpPr txBox="1"/>
          <p:nvPr/>
        </p:nvSpPr>
        <p:spPr>
          <a:xfrm>
            <a:off x="7320653" y="1255073"/>
            <a:ext cx="597659" cy="370620"/>
          </a:xfrm>
          <a:prstGeom prst="rect">
            <a:avLst/>
          </a:prstGeom>
          <a:noFill/>
        </p:spPr>
        <p:txBody>
          <a:bodyPr wrap="square" rtlCol="0">
            <a:spAutoFit/>
          </a:bodyPr>
          <a:lstStyle/>
          <a:p>
            <a:pPr algn="ctr"/>
            <a:r>
              <a:rPr lang="en-US" dirty="0">
                <a:solidFill>
                  <a:srgbClr val="000090"/>
                </a:solidFill>
                <a:latin typeface="Trebuchet MS"/>
                <a:cs typeface="Trebuchet MS"/>
              </a:rPr>
              <a:t>R2</a:t>
            </a:r>
          </a:p>
        </p:txBody>
      </p:sp>
      <p:sp>
        <p:nvSpPr>
          <p:cNvPr id="32" name="TextBox 31"/>
          <p:cNvSpPr txBox="1"/>
          <p:nvPr/>
        </p:nvSpPr>
        <p:spPr>
          <a:xfrm>
            <a:off x="8400825" y="1275280"/>
            <a:ext cx="750059" cy="370620"/>
          </a:xfrm>
          <a:prstGeom prst="rect">
            <a:avLst/>
          </a:prstGeom>
          <a:noFill/>
        </p:spPr>
        <p:txBody>
          <a:bodyPr wrap="square" rtlCol="0">
            <a:spAutoFit/>
          </a:bodyPr>
          <a:lstStyle/>
          <a:p>
            <a:pPr algn="ctr"/>
            <a:r>
              <a:rPr lang="en-US" dirty="0">
                <a:solidFill>
                  <a:srgbClr val="000090"/>
                </a:solidFill>
                <a:latin typeface="Trebuchet MS"/>
                <a:cs typeface="Trebuchet MS"/>
              </a:rPr>
              <a:t>R3</a:t>
            </a:r>
          </a:p>
        </p:txBody>
      </p:sp>
      <p:sp>
        <p:nvSpPr>
          <p:cNvPr id="2" name="Rectangle 1"/>
          <p:cNvSpPr/>
          <p:nvPr/>
        </p:nvSpPr>
        <p:spPr>
          <a:xfrm>
            <a:off x="1913068" y="949638"/>
            <a:ext cx="5137382" cy="477054"/>
          </a:xfrm>
          <a:prstGeom prst="rect">
            <a:avLst/>
          </a:prstGeom>
        </p:spPr>
        <p:txBody>
          <a:bodyPr wrap="none">
            <a:spAutoFit/>
          </a:bodyPr>
          <a:lstStyle/>
          <a:p>
            <a:pPr marL="274320" indent="-457200"/>
            <a:r>
              <a:rPr lang="en-US" sz="2500" kern="0" dirty="0">
                <a:solidFill>
                  <a:srgbClr val="000000"/>
                </a:solidFill>
                <a:latin typeface="Arial"/>
                <a:cs typeface="Arial"/>
              </a:rPr>
              <a:t>Table(s)/Q-Edge(s)-at-a-time Joins</a:t>
            </a:r>
            <a:endParaRPr lang="en-US" sz="2500" b="1" dirty="0">
              <a:solidFill>
                <a:srgbClr val="B90000"/>
              </a:solidFill>
              <a:latin typeface="Arial"/>
              <a:cs typeface="Arial"/>
            </a:endParaRPr>
          </a:p>
        </p:txBody>
      </p:sp>
      <p:sp>
        <p:nvSpPr>
          <p:cNvPr id="29" name="TextBox 28">
            <a:extLst>
              <a:ext uri="{FF2B5EF4-FFF2-40B4-BE49-F238E27FC236}">
                <a16:creationId xmlns:a16="http://schemas.microsoft.com/office/drawing/2014/main" id="{2346C778-9AF1-B743-99C5-576F8397F9D8}"/>
              </a:ext>
            </a:extLst>
          </p:cNvPr>
          <p:cNvSpPr txBox="1"/>
          <p:nvPr/>
        </p:nvSpPr>
        <p:spPr>
          <a:xfrm>
            <a:off x="2604694" y="4806807"/>
            <a:ext cx="6418797" cy="1869899"/>
          </a:xfrm>
          <a:prstGeom prst="rect">
            <a:avLst/>
          </a:prstGeom>
          <a:solidFill>
            <a:schemeClr val="bg1"/>
          </a:solidFill>
          <a:ln>
            <a:solidFill>
              <a:schemeClr val="tx1"/>
            </a:solidFill>
          </a:ln>
          <a:effectLst/>
        </p:spPr>
        <p:txBody>
          <a:bodyPr wrap="square" rtlCol="0">
            <a:noAutofit/>
          </a:bodyPr>
          <a:lstStyle/>
          <a:p>
            <a:pPr algn="ctr">
              <a:lnSpc>
                <a:spcPts val="4620"/>
              </a:lnSpc>
            </a:pPr>
            <a:r>
              <a:rPr lang="en-US" sz="2300" dirty="0">
                <a:solidFill>
                  <a:prstClr val="black"/>
                </a:solidFill>
                <a:latin typeface="Arial"/>
                <a:cs typeface="Arial"/>
              </a:rPr>
              <a:t>BJ Plans are provably suboptimal!</a:t>
            </a:r>
          </a:p>
          <a:p>
            <a:pPr algn="ctr">
              <a:lnSpc>
                <a:spcPts val="4620"/>
              </a:lnSpc>
            </a:pPr>
            <a:r>
              <a:rPr lang="en-US" sz="2300" dirty="0" err="1">
                <a:solidFill>
                  <a:prstClr val="black"/>
                </a:solidFill>
                <a:latin typeface="Arial"/>
                <a:cs typeface="Arial"/>
              </a:rPr>
              <a:t>E.g</a:t>
            </a:r>
            <a:r>
              <a:rPr lang="en-US" sz="2300" dirty="0">
                <a:solidFill>
                  <a:prstClr val="black"/>
                </a:solidFill>
                <a:latin typeface="Arial"/>
                <a:cs typeface="Arial"/>
              </a:rPr>
              <a:t>: can generate </a:t>
            </a:r>
            <a:r>
              <a:rPr lang="en-US" sz="2300" dirty="0">
                <a:solidFill>
                  <a:srgbClr val="CC0000"/>
                </a:solidFill>
                <a:latin typeface="Arial"/>
                <a:cs typeface="Arial"/>
              </a:rPr>
              <a:t>m</a:t>
            </a:r>
            <a:r>
              <a:rPr lang="en-US" sz="2300" baseline="30000" dirty="0">
                <a:solidFill>
                  <a:srgbClr val="CC0000"/>
                </a:solidFill>
                <a:latin typeface="Arial"/>
                <a:cs typeface="Arial"/>
              </a:rPr>
              <a:t>2</a:t>
            </a:r>
            <a:r>
              <a:rPr lang="en-US" sz="2300" dirty="0">
                <a:solidFill>
                  <a:prstClr val="black"/>
                </a:solidFill>
                <a:latin typeface="Arial"/>
                <a:cs typeface="Arial"/>
              </a:rPr>
              <a:t> intermediate tuples on a graph with </a:t>
            </a:r>
            <a:r>
              <a:rPr lang="en-US" sz="2300" dirty="0">
                <a:solidFill>
                  <a:srgbClr val="CC0000"/>
                </a:solidFill>
                <a:latin typeface="Arial"/>
                <a:cs typeface="Arial"/>
              </a:rPr>
              <a:t>m</a:t>
            </a:r>
            <a:r>
              <a:rPr lang="en-US" sz="2300" dirty="0">
                <a:solidFill>
                  <a:prstClr val="black"/>
                </a:solidFill>
                <a:latin typeface="Arial"/>
                <a:cs typeface="Arial"/>
              </a:rPr>
              <a:t> edges (AGM bound is </a:t>
            </a:r>
            <a:r>
              <a:rPr lang="en-US" sz="2300" dirty="0">
                <a:solidFill>
                  <a:srgbClr val="CC0000"/>
                </a:solidFill>
                <a:latin typeface="Arial"/>
                <a:cs typeface="Arial"/>
              </a:rPr>
              <a:t>m</a:t>
            </a:r>
            <a:r>
              <a:rPr lang="en-US" sz="2300" baseline="30000" dirty="0">
                <a:solidFill>
                  <a:srgbClr val="CC0000"/>
                </a:solidFill>
                <a:latin typeface="Arial"/>
                <a:cs typeface="Arial"/>
              </a:rPr>
              <a:t>1.5</a:t>
            </a:r>
            <a:r>
              <a:rPr lang="en-US" sz="2300" dirty="0">
                <a:latin typeface="Arial"/>
                <a:cs typeface="Arial"/>
              </a:rPr>
              <a:t>)</a:t>
            </a:r>
          </a:p>
        </p:txBody>
      </p:sp>
    </p:spTree>
    <p:custDataLst>
      <p:tags r:id="rId1"/>
    </p:custDataLst>
    <p:extLst>
      <p:ext uri="{BB962C8B-B14F-4D97-AF65-F5344CB8AC3E}">
        <p14:creationId xmlns:p14="http://schemas.microsoft.com/office/powerpoint/2010/main" val="9549985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3504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aphicFrame>
        <p:nvGraphicFramePr>
          <p:cNvPr id="5" name="Table 4"/>
          <p:cNvGraphicFramePr>
            <a:graphicFrameLocks noGrp="1"/>
          </p:cNvGraphicFramePr>
          <p:nvPr/>
        </p:nvGraphicFramePr>
        <p:xfrm>
          <a:off x="135015" y="733951"/>
          <a:ext cx="1308100" cy="1950720"/>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15505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a</a:t>
                      </a:r>
                      <a:endParaRPr lang="en-US" sz="16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b</a:t>
                      </a:r>
                      <a:endParaRPr lang="en-US" sz="16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0"/>
                  </a:ext>
                </a:extLst>
              </a:tr>
              <a:tr h="149970">
                <a:tc>
                  <a:txBody>
                    <a:bodyPr/>
                    <a:lstStyle/>
                    <a:p>
                      <a:pPr algn="ctr"/>
                      <a:r>
                        <a:rPr lang="en-US" sz="1600" dirty="0">
                          <a:solidFill>
                            <a:srgbClr val="000000"/>
                          </a:solidFill>
                          <a:latin typeface="Calibri"/>
                          <a:cs typeface="Calibri"/>
                        </a:rPr>
                        <a:t>1</a:t>
                      </a:r>
                    </a:p>
                  </a:txBody>
                  <a:tcPr marT="0" marB="0"/>
                </a:tc>
                <a:tc>
                  <a:txBody>
                    <a:bodyPr/>
                    <a:lstStyle/>
                    <a:p>
                      <a:pPr algn="ctr"/>
                      <a:r>
                        <a:rPr lang="en-US" sz="1600" dirty="0">
                          <a:solidFill>
                            <a:srgbClr val="000000"/>
                          </a:solidFill>
                          <a:latin typeface="Calibri"/>
                          <a:cs typeface="Calibri"/>
                        </a:rPr>
                        <a:t>2</a:t>
                      </a:r>
                    </a:p>
                  </a:txBody>
                  <a:tcPr marT="0" marB="0"/>
                </a:tc>
                <a:extLst>
                  <a:ext uri="{0D108BD9-81ED-4DB2-BD59-A6C34878D82A}">
                    <a16:rowId xmlns:a16="http://schemas.microsoft.com/office/drawing/2014/main" val="10001"/>
                  </a:ext>
                </a:extLst>
              </a:tr>
              <a:tr h="184813">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3</a:t>
                      </a:r>
                    </a:p>
                  </a:txBody>
                  <a:tcPr marT="0" marB="0"/>
                </a:tc>
                <a:extLst>
                  <a:ext uri="{0D108BD9-81ED-4DB2-BD59-A6C34878D82A}">
                    <a16:rowId xmlns:a16="http://schemas.microsoft.com/office/drawing/2014/main" val="10002"/>
                  </a:ext>
                </a:extLst>
              </a:tr>
              <a:tr h="220986">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3"/>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4"/>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5</a:t>
                      </a:r>
                    </a:p>
                  </a:txBody>
                  <a:tcPr marT="0" marB="0"/>
                </a:tc>
                <a:extLst>
                  <a:ext uri="{0D108BD9-81ED-4DB2-BD59-A6C34878D82A}">
                    <a16:rowId xmlns:a16="http://schemas.microsoft.com/office/drawing/2014/main" val="10005"/>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6</a:t>
                      </a:r>
                    </a:p>
                  </a:txBody>
                  <a:tcPr marT="0" marB="0"/>
                </a:tc>
                <a:extLst>
                  <a:ext uri="{0D108BD9-81ED-4DB2-BD59-A6C34878D82A}">
                    <a16:rowId xmlns:a16="http://schemas.microsoft.com/office/drawing/2014/main" val="10006"/>
                  </a:ext>
                </a:extLst>
              </a:tr>
              <a:tr h="220986">
                <a:tc>
                  <a:txBody>
                    <a:bodyPr/>
                    <a:lstStyle/>
                    <a:p>
                      <a:pPr algn="ctr"/>
                      <a:r>
                        <a:rPr lang="en-US" sz="1600" dirty="0">
                          <a:solidFill>
                            <a:srgbClr val="000000"/>
                          </a:solidFill>
                          <a:latin typeface="Calibri"/>
                          <a:cs typeface="Calibri"/>
                        </a:rPr>
                        <a:t>3</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7"/>
                  </a:ext>
                </a:extLst>
              </a:tr>
            </a:tbl>
          </a:graphicData>
        </a:graphic>
      </p:graphicFrame>
      <p:grpSp>
        <p:nvGrpSpPr>
          <p:cNvPr id="80" name="Group 79"/>
          <p:cNvGrpSpPr/>
          <p:nvPr/>
        </p:nvGrpSpPr>
        <p:grpSpPr>
          <a:xfrm>
            <a:off x="7092795" y="916908"/>
            <a:ext cx="1754526" cy="1033392"/>
            <a:chOff x="7255072" y="795861"/>
            <a:chExt cx="1754526" cy="1033392"/>
          </a:xfrm>
        </p:grpSpPr>
        <p:sp>
          <p:nvSpPr>
            <p:cNvPr id="73" name="Oval 72"/>
            <p:cNvSpPr/>
            <p:nvPr/>
          </p:nvSpPr>
          <p:spPr>
            <a:xfrm>
              <a:off x="7255072" y="802901"/>
              <a:ext cx="324555" cy="338667"/>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a:t>
              </a:r>
            </a:p>
          </p:txBody>
        </p:sp>
        <p:sp>
          <p:nvSpPr>
            <p:cNvPr id="74" name="Oval 73"/>
            <p:cNvSpPr/>
            <p:nvPr/>
          </p:nvSpPr>
          <p:spPr>
            <a:xfrm>
              <a:off x="8685043" y="795861"/>
              <a:ext cx="324555" cy="338667"/>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b</a:t>
              </a:r>
            </a:p>
          </p:txBody>
        </p:sp>
        <p:sp>
          <p:nvSpPr>
            <p:cNvPr id="75" name="Oval 74"/>
            <p:cNvSpPr/>
            <p:nvPr/>
          </p:nvSpPr>
          <p:spPr>
            <a:xfrm>
              <a:off x="8033558" y="1490586"/>
              <a:ext cx="324555" cy="338667"/>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c</a:t>
              </a:r>
            </a:p>
          </p:txBody>
        </p:sp>
        <p:cxnSp>
          <p:nvCxnSpPr>
            <p:cNvPr id="76" name="Straight Arrow Connector 75"/>
            <p:cNvCxnSpPr>
              <a:stCxn id="73" idx="6"/>
              <a:endCxn id="74" idx="2"/>
            </p:cNvCxnSpPr>
            <p:nvPr/>
          </p:nvCxnSpPr>
          <p:spPr>
            <a:xfrm flipV="1">
              <a:off x="7579627" y="965195"/>
              <a:ext cx="1105416" cy="7040"/>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a:stCxn id="73" idx="5"/>
              <a:endCxn id="75" idx="2"/>
            </p:cNvCxnSpPr>
            <p:nvPr/>
          </p:nvCxnSpPr>
          <p:spPr>
            <a:xfrm>
              <a:off x="7532097" y="1091971"/>
              <a:ext cx="501461" cy="567949"/>
            </a:xfrm>
            <a:prstGeom prst="straightConnector1">
              <a:avLst/>
            </a:prstGeom>
            <a:ln w="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78" name="Straight Arrow Connector 77"/>
            <p:cNvCxnSpPr>
              <a:stCxn id="75" idx="6"/>
              <a:endCxn id="74" idx="4"/>
            </p:cNvCxnSpPr>
            <p:nvPr/>
          </p:nvCxnSpPr>
          <p:spPr>
            <a:xfrm flipV="1">
              <a:off x="8358113" y="1134528"/>
              <a:ext cx="489208" cy="525392"/>
            </a:xfrm>
            <a:prstGeom prst="straightConnector1">
              <a:avLst/>
            </a:prstGeom>
            <a:ln w="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grpSp>
      <p:graphicFrame>
        <p:nvGraphicFramePr>
          <p:cNvPr id="26" name="Table 25"/>
          <p:cNvGraphicFramePr>
            <a:graphicFrameLocks noGrp="1"/>
          </p:cNvGraphicFramePr>
          <p:nvPr/>
        </p:nvGraphicFramePr>
        <p:xfrm>
          <a:off x="140436" y="2805043"/>
          <a:ext cx="1308100" cy="1950720"/>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15505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a</a:t>
                      </a:r>
                      <a:endParaRPr lang="en-US" sz="16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c</a:t>
                      </a:r>
                      <a:endParaRPr lang="en-US" sz="16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0"/>
                  </a:ext>
                </a:extLst>
              </a:tr>
              <a:tr h="149970">
                <a:tc>
                  <a:txBody>
                    <a:bodyPr/>
                    <a:lstStyle/>
                    <a:p>
                      <a:pPr algn="ctr"/>
                      <a:r>
                        <a:rPr lang="en-US" sz="1600" dirty="0">
                          <a:solidFill>
                            <a:srgbClr val="000000"/>
                          </a:solidFill>
                          <a:latin typeface="Calibri"/>
                          <a:cs typeface="Calibri"/>
                        </a:rPr>
                        <a:t>1</a:t>
                      </a:r>
                    </a:p>
                  </a:txBody>
                  <a:tcPr marT="0" marB="0"/>
                </a:tc>
                <a:tc>
                  <a:txBody>
                    <a:bodyPr/>
                    <a:lstStyle/>
                    <a:p>
                      <a:pPr algn="ctr"/>
                      <a:r>
                        <a:rPr lang="en-US" sz="1600" dirty="0">
                          <a:solidFill>
                            <a:srgbClr val="000000"/>
                          </a:solidFill>
                          <a:latin typeface="Calibri"/>
                          <a:cs typeface="Calibri"/>
                        </a:rPr>
                        <a:t>2</a:t>
                      </a:r>
                    </a:p>
                  </a:txBody>
                  <a:tcPr marT="0" marB="0"/>
                </a:tc>
                <a:extLst>
                  <a:ext uri="{0D108BD9-81ED-4DB2-BD59-A6C34878D82A}">
                    <a16:rowId xmlns:a16="http://schemas.microsoft.com/office/drawing/2014/main" val="10001"/>
                  </a:ext>
                </a:extLst>
              </a:tr>
              <a:tr h="184813">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3</a:t>
                      </a:r>
                    </a:p>
                  </a:txBody>
                  <a:tcPr marT="0" marB="0"/>
                </a:tc>
                <a:extLst>
                  <a:ext uri="{0D108BD9-81ED-4DB2-BD59-A6C34878D82A}">
                    <a16:rowId xmlns:a16="http://schemas.microsoft.com/office/drawing/2014/main" val="10002"/>
                  </a:ext>
                </a:extLst>
              </a:tr>
              <a:tr h="220986">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3"/>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4"/>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5</a:t>
                      </a:r>
                    </a:p>
                  </a:txBody>
                  <a:tcPr marT="0" marB="0"/>
                </a:tc>
                <a:extLst>
                  <a:ext uri="{0D108BD9-81ED-4DB2-BD59-A6C34878D82A}">
                    <a16:rowId xmlns:a16="http://schemas.microsoft.com/office/drawing/2014/main" val="10005"/>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6</a:t>
                      </a:r>
                    </a:p>
                  </a:txBody>
                  <a:tcPr marT="0" marB="0"/>
                </a:tc>
                <a:extLst>
                  <a:ext uri="{0D108BD9-81ED-4DB2-BD59-A6C34878D82A}">
                    <a16:rowId xmlns:a16="http://schemas.microsoft.com/office/drawing/2014/main" val="10006"/>
                  </a:ext>
                </a:extLst>
              </a:tr>
              <a:tr h="220986">
                <a:tc>
                  <a:txBody>
                    <a:bodyPr/>
                    <a:lstStyle/>
                    <a:p>
                      <a:pPr algn="ctr"/>
                      <a:r>
                        <a:rPr lang="en-US" sz="1600" dirty="0">
                          <a:solidFill>
                            <a:srgbClr val="000000"/>
                          </a:solidFill>
                          <a:latin typeface="Calibri"/>
                          <a:cs typeface="Calibri"/>
                        </a:rPr>
                        <a:t>3</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7"/>
                  </a:ext>
                </a:extLst>
              </a:tr>
            </a:tbl>
          </a:graphicData>
        </a:graphic>
      </p:graphicFrame>
      <p:graphicFrame>
        <p:nvGraphicFramePr>
          <p:cNvPr id="27" name="Table 26"/>
          <p:cNvGraphicFramePr>
            <a:graphicFrameLocks noGrp="1"/>
          </p:cNvGraphicFramePr>
          <p:nvPr/>
        </p:nvGraphicFramePr>
        <p:xfrm>
          <a:off x="140436" y="4879941"/>
          <a:ext cx="1308100" cy="1950720"/>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15505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b</a:t>
                      </a:r>
                      <a:endParaRPr lang="en-US" sz="16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c</a:t>
                      </a:r>
                      <a:endParaRPr lang="en-US" sz="16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0"/>
                  </a:ext>
                </a:extLst>
              </a:tr>
              <a:tr h="149970">
                <a:tc>
                  <a:txBody>
                    <a:bodyPr/>
                    <a:lstStyle/>
                    <a:p>
                      <a:pPr algn="ctr"/>
                      <a:r>
                        <a:rPr lang="en-US" sz="1600" dirty="0">
                          <a:solidFill>
                            <a:srgbClr val="000000"/>
                          </a:solidFill>
                          <a:latin typeface="Calibri"/>
                          <a:cs typeface="Calibri"/>
                        </a:rPr>
                        <a:t>1</a:t>
                      </a:r>
                    </a:p>
                  </a:txBody>
                  <a:tcPr marT="0" marB="0"/>
                </a:tc>
                <a:tc>
                  <a:txBody>
                    <a:bodyPr/>
                    <a:lstStyle/>
                    <a:p>
                      <a:pPr algn="ctr"/>
                      <a:r>
                        <a:rPr lang="en-US" sz="1600" dirty="0">
                          <a:solidFill>
                            <a:srgbClr val="000000"/>
                          </a:solidFill>
                          <a:latin typeface="Calibri"/>
                          <a:cs typeface="Calibri"/>
                        </a:rPr>
                        <a:t>2</a:t>
                      </a:r>
                    </a:p>
                  </a:txBody>
                  <a:tcPr marT="0" marB="0"/>
                </a:tc>
                <a:extLst>
                  <a:ext uri="{0D108BD9-81ED-4DB2-BD59-A6C34878D82A}">
                    <a16:rowId xmlns:a16="http://schemas.microsoft.com/office/drawing/2014/main" val="10001"/>
                  </a:ext>
                </a:extLst>
              </a:tr>
              <a:tr h="184813">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3</a:t>
                      </a:r>
                    </a:p>
                  </a:txBody>
                  <a:tcPr marT="0" marB="0"/>
                </a:tc>
                <a:extLst>
                  <a:ext uri="{0D108BD9-81ED-4DB2-BD59-A6C34878D82A}">
                    <a16:rowId xmlns:a16="http://schemas.microsoft.com/office/drawing/2014/main" val="10002"/>
                  </a:ext>
                </a:extLst>
              </a:tr>
              <a:tr h="220986">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3"/>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4"/>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5</a:t>
                      </a:r>
                    </a:p>
                  </a:txBody>
                  <a:tcPr marT="0" marB="0"/>
                </a:tc>
                <a:extLst>
                  <a:ext uri="{0D108BD9-81ED-4DB2-BD59-A6C34878D82A}">
                    <a16:rowId xmlns:a16="http://schemas.microsoft.com/office/drawing/2014/main" val="10005"/>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6</a:t>
                      </a:r>
                    </a:p>
                  </a:txBody>
                  <a:tcPr marT="0" marB="0"/>
                </a:tc>
                <a:extLst>
                  <a:ext uri="{0D108BD9-81ED-4DB2-BD59-A6C34878D82A}">
                    <a16:rowId xmlns:a16="http://schemas.microsoft.com/office/drawing/2014/main" val="10006"/>
                  </a:ext>
                </a:extLst>
              </a:tr>
              <a:tr h="220986">
                <a:tc>
                  <a:txBody>
                    <a:bodyPr/>
                    <a:lstStyle/>
                    <a:p>
                      <a:pPr algn="ctr"/>
                      <a:r>
                        <a:rPr lang="en-US" sz="1600" dirty="0">
                          <a:solidFill>
                            <a:srgbClr val="000000"/>
                          </a:solidFill>
                          <a:latin typeface="Calibri"/>
                          <a:cs typeface="Calibri"/>
                        </a:rPr>
                        <a:t>3</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7"/>
                  </a:ext>
                </a:extLst>
              </a:tr>
            </a:tbl>
          </a:graphicData>
        </a:graphic>
      </p:graphicFrame>
      <p:graphicFrame>
        <p:nvGraphicFramePr>
          <p:cNvPr id="29" name="Table 28"/>
          <p:cNvGraphicFramePr>
            <a:graphicFrameLocks noGrp="1"/>
          </p:cNvGraphicFramePr>
          <p:nvPr/>
        </p:nvGraphicFramePr>
        <p:xfrm>
          <a:off x="2763616" y="2364710"/>
          <a:ext cx="664190" cy="830764"/>
        </p:xfrm>
        <a:graphic>
          <a:graphicData uri="http://schemas.openxmlformats.org/drawingml/2006/table">
            <a:tbl>
              <a:tblPr firstRow="1" bandRow="1">
                <a:tableStyleId>{912C8C85-51F0-491E-9774-3900AFEF0FD7}</a:tableStyleId>
              </a:tblPr>
              <a:tblGrid>
                <a:gridCol w="664190">
                  <a:extLst>
                    <a:ext uri="{9D8B030D-6E8A-4147-A177-3AD203B41FA5}">
                      <a16:colId xmlns:a16="http://schemas.microsoft.com/office/drawing/2014/main" val="20000"/>
                    </a:ext>
                  </a:extLst>
                </a:gridCol>
              </a:tblGrid>
              <a:tr h="415382">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u="none" dirty="0">
                          <a:solidFill>
                            <a:schemeClr val="bg1"/>
                          </a:solidFill>
                          <a:latin typeface="Calibri"/>
                          <a:cs typeface="Calibri"/>
                        </a:rPr>
                        <a:t>INT</a:t>
                      </a:r>
                      <a:r>
                        <a:rPr lang="en-US" sz="2200" b="0" u="none" baseline="-25000" dirty="0">
                          <a:solidFill>
                            <a:schemeClr val="bg1"/>
                          </a:solidFill>
                          <a:latin typeface="Calibri"/>
                          <a:cs typeface="Calibri"/>
                        </a:rPr>
                        <a:t>1</a:t>
                      </a:r>
                      <a:endParaRPr lang="en-US" sz="2200" b="0" u="none" dirty="0">
                        <a:solidFill>
                          <a:schemeClr val="bg1"/>
                        </a:solidFill>
                        <a:latin typeface="Calibri"/>
                        <a:cs typeface="Calibri"/>
                      </a:endParaRPr>
                    </a:p>
                  </a:txBody>
                  <a:tcPr marT="0" marB="0"/>
                </a:tc>
                <a:extLst>
                  <a:ext uri="{0D108BD9-81ED-4DB2-BD59-A6C34878D82A}">
                    <a16:rowId xmlns:a16="http://schemas.microsoft.com/office/drawing/2014/main" val="10000"/>
                  </a:ext>
                </a:extLst>
              </a:tr>
              <a:tr h="415382">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a</a:t>
                      </a:r>
                      <a:endParaRPr lang="en-US" sz="22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1"/>
                  </a:ext>
                </a:extLst>
              </a:tr>
            </a:tbl>
          </a:graphicData>
        </a:graphic>
      </p:graphicFrame>
      <p:sp>
        <p:nvSpPr>
          <p:cNvPr id="24" name="Rounded Rectangle 23"/>
          <p:cNvSpPr/>
          <p:nvPr/>
        </p:nvSpPr>
        <p:spPr>
          <a:xfrm>
            <a:off x="135014" y="1021963"/>
            <a:ext cx="604695" cy="1662707"/>
          </a:xfrm>
          <a:prstGeom prst="roundRect">
            <a:avLst/>
          </a:prstGeom>
          <a:noFill/>
          <a:ln w="47625">
            <a:solidFill>
              <a:srgbClr val="8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0" name="Straight Connector 29"/>
          <p:cNvCxnSpPr>
            <a:stCxn id="33" idx="3"/>
          </p:cNvCxnSpPr>
          <p:nvPr/>
        </p:nvCxnSpPr>
        <p:spPr>
          <a:xfrm flipV="1">
            <a:off x="686340" y="2805049"/>
            <a:ext cx="1187770" cy="1098979"/>
          </a:xfrm>
          <a:prstGeom prst="line">
            <a:avLst/>
          </a:prstGeom>
          <a:ln>
            <a:solidFill>
              <a:srgbClr val="800000"/>
            </a:solidFill>
            <a:tailEnd type="none"/>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a:stCxn id="24" idx="3"/>
          </p:cNvCxnSpPr>
          <p:nvPr/>
        </p:nvCxnSpPr>
        <p:spPr>
          <a:xfrm>
            <a:off x="739711" y="1853317"/>
            <a:ext cx="1134401" cy="951726"/>
          </a:xfrm>
          <a:prstGeom prst="line">
            <a:avLst/>
          </a:prstGeom>
          <a:ln>
            <a:solidFill>
              <a:srgbClr val="800000"/>
            </a:solidFill>
            <a:tailEnd type="none"/>
          </a:ln>
          <a:effectLst/>
        </p:spPr>
        <p:style>
          <a:lnRef idx="2">
            <a:schemeClr val="accent1"/>
          </a:lnRef>
          <a:fillRef idx="0">
            <a:schemeClr val="accent1"/>
          </a:fillRef>
          <a:effectRef idx="1">
            <a:schemeClr val="accent1"/>
          </a:effectRef>
          <a:fontRef idx="minor">
            <a:schemeClr val="tx1"/>
          </a:fontRef>
        </p:style>
      </p:cxnSp>
      <p:sp>
        <p:nvSpPr>
          <p:cNvPr id="32" name="TextBox 31"/>
          <p:cNvSpPr txBox="1"/>
          <p:nvPr/>
        </p:nvSpPr>
        <p:spPr>
          <a:xfrm>
            <a:off x="1770978" y="2450517"/>
            <a:ext cx="653473" cy="646331"/>
          </a:xfrm>
          <a:prstGeom prst="rect">
            <a:avLst/>
          </a:prstGeom>
          <a:noFill/>
        </p:spPr>
        <p:txBody>
          <a:bodyPr wrap="square" rtlCol="0">
            <a:spAutoFit/>
          </a:bodyPr>
          <a:lstStyle/>
          <a:p>
            <a:r>
              <a:rPr lang="en-US" sz="3600" dirty="0">
                <a:solidFill>
                  <a:srgbClr val="800000"/>
                </a:solidFill>
                <a:latin typeface="Trebuchet MS"/>
                <a:cs typeface="Trebuchet MS"/>
              </a:rPr>
              <a:t>∩</a:t>
            </a:r>
          </a:p>
        </p:txBody>
      </p:sp>
      <p:sp>
        <p:nvSpPr>
          <p:cNvPr id="33" name="Rounded Rectangle 32"/>
          <p:cNvSpPr/>
          <p:nvPr/>
        </p:nvSpPr>
        <p:spPr>
          <a:xfrm>
            <a:off x="190037" y="3062644"/>
            <a:ext cx="496302" cy="1682755"/>
          </a:xfrm>
          <a:prstGeom prst="roundRect">
            <a:avLst/>
          </a:prstGeom>
          <a:noFill/>
          <a:ln w="47625">
            <a:solidFill>
              <a:srgbClr val="8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12"/>
          </p:nvPr>
        </p:nvSpPr>
        <p:spPr/>
        <p:txBody>
          <a:bodyPr/>
          <a:lstStyle/>
          <a:p>
            <a:fld id="{65CC13EC-677E-384F-B278-2939878C589F}" type="slidenum">
              <a:rPr lang="en-US" smtClean="0"/>
              <a:t>7</a:t>
            </a:fld>
            <a:endParaRPr lang="en-US"/>
          </a:p>
        </p:txBody>
      </p:sp>
      <p:sp>
        <p:nvSpPr>
          <p:cNvPr id="28" name="TextBox 27"/>
          <p:cNvSpPr txBox="1"/>
          <p:nvPr/>
        </p:nvSpPr>
        <p:spPr>
          <a:xfrm>
            <a:off x="5014" y="25400"/>
            <a:ext cx="9265988" cy="553998"/>
          </a:xfrm>
          <a:prstGeom prst="rect">
            <a:avLst/>
          </a:prstGeom>
          <a:noFill/>
        </p:spPr>
        <p:txBody>
          <a:bodyPr wrap="square" rtlCol="0">
            <a:spAutoFit/>
          </a:bodyPr>
          <a:lstStyle/>
          <a:p>
            <a:pPr marL="274320" indent="-457200"/>
            <a:r>
              <a:rPr lang="en-US" sz="3000" kern="0" dirty="0">
                <a:solidFill>
                  <a:srgbClr val="000000"/>
                </a:solidFill>
                <a:latin typeface="Arial"/>
                <a:cs typeface="Arial"/>
              </a:rPr>
              <a:t>Generic Join: A WCO Algorithm (NPRR, 2013)</a:t>
            </a:r>
            <a:endParaRPr lang="en-US" sz="3000" b="1" dirty="0">
              <a:solidFill>
                <a:srgbClr val="B90000"/>
              </a:solidFill>
              <a:latin typeface="Arial"/>
              <a:cs typeface="Arial"/>
            </a:endParaRPr>
          </a:p>
        </p:txBody>
      </p:sp>
      <p:sp>
        <p:nvSpPr>
          <p:cNvPr id="23" name="Oval 22"/>
          <p:cNvSpPr/>
          <p:nvPr/>
        </p:nvSpPr>
        <p:spPr>
          <a:xfrm>
            <a:off x="7028650" y="860838"/>
            <a:ext cx="457200" cy="457200"/>
          </a:xfrm>
          <a:prstGeom prst="ellipse">
            <a:avLst/>
          </a:prstGeom>
          <a:noFill/>
          <a:ln w="22225">
            <a:solidFill>
              <a:srgbClr val="8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Rectangle 1"/>
          <p:cNvSpPr/>
          <p:nvPr/>
        </p:nvSpPr>
        <p:spPr>
          <a:xfrm>
            <a:off x="2161560" y="679382"/>
            <a:ext cx="4033125" cy="1214435"/>
          </a:xfrm>
          <a:prstGeom prst="rect">
            <a:avLst/>
          </a:prstGeom>
        </p:spPr>
        <p:txBody>
          <a:bodyPr wrap="none">
            <a:spAutoFit/>
          </a:bodyPr>
          <a:lstStyle/>
          <a:p>
            <a:pPr algn="ctr">
              <a:lnSpc>
                <a:spcPct val="150000"/>
              </a:lnSpc>
            </a:pPr>
            <a:r>
              <a:rPr lang="en-US" sz="2500" u="sng" kern="0" dirty="0">
                <a:solidFill>
                  <a:srgbClr val="000000"/>
                </a:solidFill>
                <a:latin typeface="Arial"/>
                <a:cs typeface="Arial"/>
              </a:rPr>
              <a:t>Column/Q-Vertex-at-a-time</a:t>
            </a:r>
          </a:p>
          <a:p>
            <a:pPr algn="ctr">
              <a:lnSpc>
                <a:spcPct val="150000"/>
              </a:lnSpc>
            </a:pPr>
            <a:r>
              <a:rPr lang="en-US" sz="2500" kern="0" dirty="0">
                <a:solidFill>
                  <a:srgbClr val="000000"/>
                </a:solidFill>
                <a:latin typeface="Arial"/>
                <a:cs typeface="Arial"/>
              </a:rPr>
              <a:t>Order q-vertices: say: </a:t>
            </a:r>
            <a:r>
              <a:rPr lang="en-US" sz="2500" kern="0" dirty="0" err="1">
                <a:solidFill>
                  <a:srgbClr val="800000"/>
                </a:solidFill>
                <a:latin typeface="Arial"/>
                <a:cs typeface="Arial"/>
              </a:rPr>
              <a:t>a,b,c</a:t>
            </a:r>
            <a:r>
              <a:rPr lang="en-US" sz="2500" kern="0" dirty="0">
                <a:solidFill>
                  <a:srgbClr val="000000"/>
                </a:solidFill>
                <a:latin typeface="Arial"/>
                <a:cs typeface="Arial"/>
              </a:rPr>
              <a:t> </a:t>
            </a:r>
          </a:p>
        </p:txBody>
      </p:sp>
    </p:spTree>
    <p:custDataLst>
      <p:tags r:id="rId1"/>
    </p:custDataLst>
    <p:extLst>
      <p:ext uri="{BB962C8B-B14F-4D97-AF65-F5344CB8AC3E}">
        <p14:creationId xmlns:p14="http://schemas.microsoft.com/office/powerpoint/2010/main" val="243637295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32" grpId="0"/>
      <p:bldP spid="33" grpId="0" animBg="1"/>
      <p:bldP spid="2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3504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aphicFrame>
        <p:nvGraphicFramePr>
          <p:cNvPr id="5" name="Table 4"/>
          <p:cNvGraphicFramePr>
            <a:graphicFrameLocks noGrp="1"/>
          </p:cNvGraphicFramePr>
          <p:nvPr/>
        </p:nvGraphicFramePr>
        <p:xfrm>
          <a:off x="135015" y="733951"/>
          <a:ext cx="1308100" cy="1950720"/>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15505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a</a:t>
                      </a:r>
                      <a:endParaRPr lang="en-US" sz="16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b</a:t>
                      </a:r>
                      <a:endParaRPr lang="en-US" sz="16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0"/>
                  </a:ext>
                </a:extLst>
              </a:tr>
              <a:tr h="149970">
                <a:tc>
                  <a:txBody>
                    <a:bodyPr/>
                    <a:lstStyle/>
                    <a:p>
                      <a:pPr algn="ctr"/>
                      <a:r>
                        <a:rPr lang="en-US" sz="1600" dirty="0">
                          <a:solidFill>
                            <a:srgbClr val="000000"/>
                          </a:solidFill>
                          <a:latin typeface="Calibri"/>
                          <a:cs typeface="Calibri"/>
                        </a:rPr>
                        <a:t>1</a:t>
                      </a:r>
                    </a:p>
                  </a:txBody>
                  <a:tcPr marT="0" marB="0"/>
                </a:tc>
                <a:tc>
                  <a:txBody>
                    <a:bodyPr/>
                    <a:lstStyle/>
                    <a:p>
                      <a:pPr algn="ctr"/>
                      <a:r>
                        <a:rPr lang="en-US" sz="1600" dirty="0">
                          <a:solidFill>
                            <a:srgbClr val="000000"/>
                          </a:solidFill>
                          <a:latin typeface="Calibri"/>
                          <a:cs typeface="Calibri"/>
                        </a:rPr>
                        <a:t>2</a:t>
                      </a:r>
                    </a:p>
                  </a:txBody>
                  <a:tcPr marT="0" marB="0"/>
                </a:tc>
                <a:extLst>
                  <a:ext uri="{0D108BD9-81ED-4DB2-BD59-A6C34878D82A}">
                    <a16:rowId xmlns:a16="http://schemas.microsoft.com/office/drawing/2014/main" val="10001"/>
                  </a:ext>
                </a:extLst>
              </a:tr>
              <a:tr h="184813">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3</a:t>
                      </a:r>
                    </a:p>
                  </a:txBody>
                  <a:tcPr marT="0" marB="0"/>
                </a:tc>
                <a:extLst>
                  <a:ext uri="{0D108BD9-81ED-4DB2-BD59-A6C34878D82A}">
                    <a16:rowId xmlns:a16="http://schemas.microsoft.com/office/drawing/2014/main" val="10002"/>
                  </a:ext>
                </a:extLst>
              </a:tr>
              <a:tr h="220986">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3"/>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4"/>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5</a:t>
                      </a:r>
                    </a:p>
                  </a:txBody>
                  <a:tcPr marT="0" marB="0"/>
                </a:tc>
                <a:extLst>
                  <a:ext uri="{0D108BD9-81ED-4DB2-BD59-A6C34878D82A}">
                    <a16:rowId xmlns:a16="http://schemas.microsoft.com/office/drawing/2014/main" val="10005"/>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6</a:t>
                      </a:r>
                    </a:p>
                  </a:txBody>
                  <a:tcPr marT="0" marB="0"/>
                </a:tc>
                <a:extLst>
                  <a:ext uri="{0D108BD9-81ED-4DB2-BD59-A6C34878D82A}">
                    <a16:rowId xmlns:a16="http://schemas.microsoft.com/office/drawing/2014/main" val="10006"/>
                  </a:ext>
                </a:extLst>
              </a:tr>
              <a:tr h="220986">
                <a:tc>
                  <a:txBody>
                    <a:bodyPr/>
                    <a:lstStyle/>
                    <a:p>
                      <a:pPr algn="ctr"/>
                      <a:r>
                        <a:rPr lang="en-US" sz="1600" dirty="0">
                          <a:solidFill>
                            <a:srgbClr val="000000"/>
                          </a:solidFill>
                          <a:latin typeface="Calibri"/>
                          <a:cs typeface="Calibri"/>
                        </a:rPr>
                        <a:t>3</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7"/>
                  </a:ext>
                </a:extLst>
              </a:tr>
            </a:tbl>
          </a:graphicData>
        </a:graphic>
      </p:graphicFrame>
      <p:grpSp>
        <p:nvGrpSpPr>
          <p:cNvPr id="80" name="Group 79"/>
          <p:cNvGrpSpPr/>
          <p:nvPr/>
        </p:nvGrpSpPr>
        <p:grpSpPr>
          <a:xfrm>
            <a:off x="6512277" y="916908"/>
            <a:ext cx="2335044" cy="1033392"/>
            <a:chOff x="6674554" y="795861"/>
            <a:chExt cx="2335044" cy="1033392"/>
          </a:xfrm>
        </p:grpSpPr>
        <p:sp>
          <p:nvSpPr>
            <p:cNvPr id="73" name="Oval 72"/>
            <p:cNvSpPr/>
            <p:nvPr/>
          </p:nvSpPr>
          <p:spPr>
            <a:xfrm>
              <a:off x="7255072" y="802901"/>
              <a:ext cx="324555" cy="338667"/>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a:t>
              </a:r>
            </a:p>
          </p:txBody>
        </p:sp>
        <p:sp>
          <p:nvSpPr>
            <p:cNvPr id="74" name="Oval 73"/>
            <p:cNvSpPr/>
            <p:nvPr/>
          </p:nvSpPr>
          <p:spPr>
            <a:xfrm>
              <a:off x="8685043" y="795861"/>
              <a:ext cx="324555" cy="338667"/>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b</a:t>
              </a:r>
            </a:p>
          </p:txBody>
        </p:sp>
        <p:sp>
          <p:nvSpPr>
            <p:cNvPr id="75" name="Oval 74"/>
            <p:cNvSpPr/>
            <p:nvPr/>
          </p:nvSpPr>
          <p:spPr>
            <a:xfrm>
              <a:off x="8033558" y="1490586"/>
              <a:ext cx="324555" cy="338667"/>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c</a:t>
              </a:r>
            </a:p>
          </p:txBody>
        </p:sp>
        <p:cxnSp>
          <p:nvCxnSpPr>
            <p:cNvPr id="76" name="Straight Arrow Connector 75"/>
            <p:cNvCxnSpPr>
              <a:stCxn id="73" idx="6"/>
              <a:endCxn id="74" idx="2"/>
            </p:cNvCxnSpPr>
            <p:nvPr/>
          </p:nvCxnSpPr>
          <p:spPr>
            <a:xfrm flipV="1">
              <a:off x="7579627" y="965195"/>
              <a:ext cx="1105416" cy="7040"/>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a:stCxn id="73" idx="5"/>
              <a:endCxn id="75" idx="2"/>
            </p:cNvCxnSpPr>
            <p:nvPr/>
          </p:nvCxnSpPr>
          <p:spPr>
            <a:xfrm>
              <a:off x="7532097" y="1091971"/>
              <a:ext cx="501461" cy="567949"/>
            </a:xfrm>
            <a:prstGeom prst="straightConnector1">
              <a:avLst/>
            </a:prstGeom>
            <a:ln w="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78" name="Straight Arrow Connector 77"/>
            <p:cNvCxnSpPr>
              <a:stCxn id="75" idx="6"/>
              <a:endCxn id="74" idx="4"/>
            </p:cNvCxnSpPr>
            <p:nvPr/>
          </p:nvCxnSpPr>
          <p:spPr>
            <a:xfrm flipV="1">
              <a:off x="8358113" y="1134528"/>
              <a:ext cx="489208" cy="525392"/>
            </a:xfrm>
            <a:prstGeom prst="straightConnector1">
              <a:avLst/>
            </a:prstGeom>
            <a:ln w="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79" name="TextBox 78"/>
            <p:cNvSpPr txBox="1"/>
            <p:nvPr/>
          </p:nvSpPr>
          <p:spPr>
            <a:xfrm>
              <a:off x="6674554" y="993417"/>
              <a:ext cx="806294" cy="492443"/>
            </a:xfrm>
            <a:prstGeom prst="rect">
              <a:avLst/>
            </a:prstGeom>
            <a:noFill/>
          </p:spPr>
          <p:txBody>
            <a:bodyPr wrap="square" rtlCol="0">
              <a:spAutoFit/>
            </a:bodyPr>
            <a:lstStyle/>
            <a:p>
              <a:r>
                <a:rPr lang="en-US" sz="2600" dirty="0">
                  <a:solidFill>
                    <a:srgbClr val="FF0000"/>
                  </a:solidFill>
                  <a:latin typeface="Trebuchet MS"/>
                  <a:cs typeface="Trebuchet MS"/>
                </a:rPr>
                <a:t>Q = </a:t>
              </a:r>
            </a:p>
          </p:txBody>
        </p:sp>
      </p:grpSp>
      <p:graphicFrame>
        <p:nvGraphicFramePr>
          <p:cNvPr id="26" name="Table 25"/>
          <p:cNvGraphicFramePr>
            <a:graphicFrameLocks noGrp="1"/>
          </p:cNvGraphicFramePr>
          <p:nvPr/>
        </p:nvGraphicFramePr>
        <p:xfrm>
          <a:off x="140436" y="2805043"/>
          <a:ext cx="1308100" cy="1950720"/>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15505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a</a:t>
                      </a:r>
                      <a:endParaRPr lang="en-US" sz="16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c</a:t>
                      </a:r>
                      <a:endParaRPr lang="en-US" sz="16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0"/>
                  </a:ext>
                </a:extLst>
              </a:tr>
              <a:tr h="149970">
                <a:tc>
                  <a:txBody>
                    <a:bodyPr/>
                    <a:lstStyle/>
                    <a:p>
                      <a:pPr algn="ctr"/>
                      <a:r>
                        <a:rPr lang="en-US" sz="1600" dirty="0">
                          <a:solidFill>
                            <a:srgbClr val="000000"/>
                          </a:solidFill>
                          <a:latin typeface="Calibri"/>
                          <a:cs typeface="Calibri"/>
                        </a:rPr>
                        <a:t>1</a:t>
                      </a:r>
                    </a:p>
                  </a:txBody>
                  <a:tcPr marT="0" marB="0"/>
                </a:tc>
                <a:tc>
                  <a:txBody>
                    <a:bodyPr/>
                    <a:lstStyle/>
                    <a:p>
                      <a:pPr algn="ctr"/>
                      <a:r>
                        <a:rPr lang="en-US" sz="1600" dirty="0">
                          <a:solidFill>
                            <a:srgbClr val="000000"/>
                          </a:solidFill>
                          <a:latin typeface="Calibri"/>
                          <a:cs typeface="Calibri"/>
                        </a:rPr>
                        <a:t>2</a:t>
                      </a:r>
                    </a:p>
                  </a:txBody>
                  <a:tcPr marT="0" marB="0"/>
                </a:tc>
                <a:extLst>
                  <a:ext uri="{0D108BD9-81ED-4DB2-BD59-A6C34878D82A}">
                    <a16:rowId xmlns:a16="http://schemas.microsoft.com/office/drawing/2014/main" val="10001"/>
                  </a:ext>
                </a:extLst>
              </a:tr>
              <a:tr h="184813">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3</a:t>
                      </a:r>
                    </a:p>
                  </a:txBody>
                  <a:tcPr marT="0" marB="0"/>
                </a:tc>
                <a:extLst>
                  <a:ext uri="{0D108BD9-81ED-4DB2-BD59-A6C34878D82A}">
                    <a16:rowId xmlns:a16="http://schemas.microsoft.com/office/drawing/2014/main" val="10002"/>
                  </a:ext>
                </a:extLst>
              </a:tr>
              <a:tr h="220986">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3"/>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4"/>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5</a:t>
                      </a:r>
                    </a:p>
                  </a:txBody>
                  <a:tcPr marT="0" marB="0"/>
                </a:tc>
                <a:extLst>
                  <a:ext uri="{0D108BD9-81ED-4DB2-BD59-A6C34878D82A}">
                    <a16:rowId xmlns:a16="http://schemas.microsoft.com/office/drawing/2014/main" val="10005"/>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6</a:t>
                      </a:r>
                    </a:p>
                  </a:txBody>
                  <a:tcPr marT="0" marB="0"/>
                </a:tc>
                <a:extLst>
                  <a:ext uri="{0D108BD9-81ED-4DB2-BD59-A6C34878D82A}">
                    <a16:rowId xmlns:a16="http://schemas.microsoft.com/office/drawing/2014/main" val="10006"/>
                  </a:ext>
                </a:extLst>
              </a:tr>
              <a:tr h="220986">
                <a:tc>
                  <a:txBody>
                    <a:bodyPr/>
                    <a:lstStyle/>
                    <a:p>
                      <a:pPr algn="ctr"/>
                      <a:r>
                        <a:rPr lang="en-US" sz="1600" dirty="0">
                          <a:solidFill>
                            <a:srgbClr val="000000"/>
                          </a:solidFill>
                          <a:latin typeface="Calibri"/>
                          <a:cs typeface="Calibri"/>
                        </a:rPr>
                        <a:t>3</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7"/>
                  </a:ext>
                </a:extLst>
              </a:tr>
            </a:tbl>
          </a:graphicData>
        </a:graphic>
      </p:graphicFrame>
      <p:graphicFrame>
        <p:nvGraphicFramePr>
          <p:cNvPr id="27" name="Table 26"/>
          <p:cNvGraphicFramePr>
            <a:graphicFrameLocks noGrp="1"/>
          </p:cNvGraphicFramePr>
          <p:nvPr/>
        </p:nvGraphicFramePr>
        <p:xfrm>
          <a:off x="140436" y="4879941"/>
          <a:ext cx="1308100" cy="1950720"/>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15505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b</a:t>
                      </a:r>
                      <a:endParaRPr lang="en-US" sz="16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c</a:t>
                      </a:r>
                      <a:endParaRPr lang="en-US" sz="16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0"/>
                  </a:ext>
                </a:extLst>
              </a:tr>
              <a:tr h="149970">
                <a:tc>
                  <a:txBody>
                    <a:bodyPr/>
                    <a:lstStyle/>
                    <a:p>
                      <a:pPr algn="ctr"/>
                      <a:r>
                        <a:rPr lang="en-US" sz="1600" dirty="0">
                          <a:solidFill>
                            <a:srgbClr val="000000"/>
                          </a:solidFill>
                          <a:latin typeface="Calibri"/>
                          <a:cs typeface="Calibri"/>
                        </a:rPr>
                        <a:t>1</a:t>
                      </a:r>
                    </a:p>
                  </a:txBody>
                  <a:tcPr marT="0" marB="0"/>
                </a:tc>
                <a:tc>
                  <a:txBody>
                    <a:bodyPr/>
                    <a:lstStyle/>
                    <a:p>
                      <a:pPr algn="ctr"/>
                      <a:r>
                        <a:rPr lang="en-US" sz="1600" dirty="0">
                          <a:solidFill>
                            <a:srgbClr val="000000"/>
                          </a:solidFill>
                          <a:latin typeface="Calibri"/>
                          <a:cs typeface="Calibri"/>
                        </a:rPr>
                        <a:t>2</a:t>
                      </a:r>
                    </a:p>
                  </a:txBody>
                  <a:tcPr marT="0" marB="0"/>
                </a:tc>
                <a:extLst>
                  <a:ext uri="{0D108BD9-81ED-4DB2-BD59-A6C34878D82A}">
                    <a16:rowId xmlns:a16="http://schemas.microsoft.com/office/drawing/2014/main" val="10001"/>
                  </a:ext>
                </a:extLst>
              </a:tr>
              <a:tr h="184813">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3</a:t>
                      </a:r>
                    </a:p>
                  </a:txBody>
                  <a:tcPr marT="0" marB="0"/>
                </a:tc>
                <a:extLst>
                  <a:ext uri="{0D108BD9-81ED-4DB2-BD59-A6C34878D82A}">
                    <a16:rowId xmlns:a16="http://schemas.microsoft.com/office/drawing/2014/main" val="10002"/>
                  </a:ext>
                </a:extLst>
              </a:tr>
              <a:tr h="220986">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3"/>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4"/>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5</a:t>
                      </a:r>
                    </a:p>
                  </a:txBody>
                  <a:tcPr marT="0" marB="0"/>
                </a:tc>
                <a:extLst>
                  <a:ext uri="{0D108BD9-81ED-4DB2-BD59-A6C34878D82A}">
                    <a16:rowId xmlns:a16="http://schemas.microsoft.com/office/drawing/2014/main" val="10005"/>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6</a:t>
                      </a:r>
                    </a:p>
                  </a:txBody>
                  <a:tcPr marT="0" marB="0"/>
                </a:tc>
                <a:extLst>
                  <a:ext uri="{0D108BD9-81ED-4DB2-BD59-A6C34878D82A}">
                    <a16:rowId xmlns:a16="http://schemas.microsoft.com/office/drawing/2014/main" val="10006"/>
                  </a:ext>
                </a:extLst>
              </a:tr>
              <a:tr h="220986">
                <a:tc>
                  <a:txBody>
                    <a:bodyPr/>
                    <a:lstStyle/>
                    <a:p>
                      <a:pPr algn="ctr"/>
                      <a:r>
                        <a:rPr lang="en-US" sz="1600" dirty="0">
                          <a:solidFill>
                            <a:srgbClr val="000000"/>
                          </a:solidFill>
                          <a:latin typeface="Calibri"/>
                          <a:cs typeface="Calibri"/>
                        </a:rPr>
                        <a:t>3</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7"/>
                  </a:ext>
                </a:extLst>
              </a:tr>
            </a:tbl>
          </a:graphicData>
        </a:graphic>
      </p:graphicFrame>
      <p:graphicFrame>
        <p:nvGraphicFramePr>
          <p:cNvPr id="29" name="Table 28"/>
          <p:cNvGraphicFramePr>
            <a:graphicFrameLocks noGrp="1"/>
          </p:cNvGraphicFramePr>
          <p:nvPr/>
        </p:nvGraphicFramePr>
        <p:xfrm>
          <a:off x="2763616" y="2364710"/>
          <a:ext cx="654050" cy="2076910"/>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tblGrid>
              <a:tr h="415382">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u="none" dirty="0">
                          <a:solidFill>
                            <a:schemeClr val="bg1"/>
                          </a:solidFill>
                          <a:latin typeface="Calibri"/>
                          <a:cs typeface="Calibri"/>
                        </a:rPr>
                        <a:t>Int</a:t>
                      </a:r>
                      <a:r>
                        <a:rPr lang="en-US" sz="2200" b="0" u="none" baseline="-25000" dirty="0">
                          <a:solidFill>
                            <a:schemeClr val="bg1"/>
                          </a:solidFill>
                          <a:latin typeface="Calibri"/>
                          <a:cs typeface="Calibri"/>
                        </a:rPr>
                        <a:t>1</a:t>
                      </a:r>
                      <a:endParaRPr lang="en-US" sz="2200" b="0" u="none" dirty="0">
                        <a:solidFill>
                          <a:schemeClr val="bg1"/>
                        </a:solidFill>
                        <a:latin typeface="Calibri"/>
                        <a:cs typeface="Calibri"/>
                      </a:endParaRPr>
                    </a:p>
                  </a:txBody>
                  <a:tcPr marT="0" marB="0"/>
                </a:tc>
                <a:extLst>
                  <a:ext uri="{0D108BD9-81ED-4DB2-BD59-A6C34878D82A}">
                    <a16:rowId xmlns:a16="http://schemas.microsoft.com/office/drawing/2014/main" val="10000"/>
                  </a:ext>
                </a:extLst>
              </a:tr>
              <a:tr h="415382">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a</a:t>
                      </a:r>
                      <a:endParaRPr lang="en-US" sz="22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1"/>
                  </a:ext>
                </a:extLst>
              </a:tr>
              <a:tr h="415382">
                <a:tc>
                  <a:txBody>
                    <a:bodyPr/>
                    <a:lstStyle/>
                    <a:p>
                      <a:pPr algn="ctr"/>
                      <a:r>
                        <a:rPr lang="en-US" sz="2200" dirty="0">
                          <a:solidFill>
                            <a:srgbClr val="000000"/>
                          </a:solidFill>
                          <a:latin typeface="Calibri"/>
                          <a:cs typeface="Calibri"/>
                        </a:rPr>
                        <a:t>1</a:t>
                      </a:r>
                    </a:p>
                  </a:txBody>
                  <a:tcPr marT="0" marB="0"/>
                </a:tc>
                <a:extLst>
                  <a:ext uri="{0D108BD9-81ED-4DB2-BD59-A6C34878D82A}">
                    <a16:rowId xmlns:a16="http://schemas.microsoft.com/office/drawing/2014/main" val="10002"/>
                  </a:ext>
                </a:extLst>
              </a:tr>
              <a:tr h="415382">
                <a:tc>
                  <a:txBody>
                    <a:bodyPr/>
                    <a:lstStyle/>
                    <a:p>
                      <a:pPr algn="ctr"/>
                      <a:r>
                        <a:rPr lang="en-US" sz="2200" dirty="0">
                          <a:solidFill>
                            <a:srgbClr val="000000"/>
                          </a:solidFill>
                          <a:latin typeface="Calibri"/>
                          <a:cs typeface="Calibri"/>
                        </a:rPr>
                        <a:t>2</a:t>
                      </a:r>
                    </a:p>
                  </a:txBody>
                  <a:tcPr marT="0" marB="0"/>
                </a:tc>
                <a:extLst>
                  <a:ext uri="{0D108BD9-81ED-4DB2-BD59-A6C34878D82A}">
                    <a16:rowId xmlns:a16="http://schemas.microsoft.com/office/drawing/2014/main" val="10003"/>
                  </a:ext>
                </a:extLst>
              </a:tr>
              <a:tr h="415382">
                <a:tc>
                  <a:txBody>
                    <a:bodyPr/>
                    <a:lstStyle/>
                    <a:p>
                      <a:pPr algn="ctr"/>
                      <a:r>
                        <a:rPr lang="en-US" sz="2200" dirty="0">
                          <a:solidFill>
                            <a:srgbClr val="000000"/>
                          </a:solidFill>
                          <a:latin typeface="Calibri"/>
                          <a:cs typeface="Calibri"/>
                        </a:rPr>
                        <a:t>3</a:t>
                      </a:r>
                    </a:p>
                  </a:txBody>
                  <a:tcPr marT="0" marB="0"/>
                </a:tc>
                <a:extLst>
                  <a:ext uri="{0D108BD9-81ED-4DB2-BD59-A6C34878D82A}">
                    <a16:rowId xmlns:a16="http://schemas.microsoft.com/office/drawing/2014/main" val="10004"/>
                  </a:ext>
                </a:extLst>
              </a:tr>
            </a:tbl>
          </a:graphicData>
        </a:graphic>
      </p:graphicFrame>
      <p:graphicFrame>
        <p:nvGraphicFramePr>
          <p:cNvPr id="33" name="Table 32"/>
          <p:cNvGraphicFramePr>
            <a:graphicFrameLocks noGrp="1"/>
          </p:cNvGraphicFramePr>
          <p:nvPr/>
        </p:nvGraphicFramePr>
        <p:xfrm>
          <a:off x="2763616" y="2364710"/>
          <a:ext cx="664190" cy="830764"/>
        </p:xfrm>
        <a:graphic>
          <a:graphicData uri="http://schemas.openxmlformats.org/drawingml/2006/table">
            <a:tbl>
              <a:tblPr firstRow="1" bandRow="1">
                <a:tableStyleId>{912C8C85-51F0-491E-9774-3900AFEF0FD7}</a:tableStyleId>
              </a:tblPr>
              <a:tblGrid>
                <a:gridCol w="664190">
                  <a:extLst>
                    <a:ext uri="{9D8B030D-6E8A-4147-A177-3AD203B41FA5}">
                      <a16:colId xmlns:a16="http://schemas.microsoft.com/office/drawing/2014/main" val="20000"/>
                    </a:ext>
                  </a:extLst>
                </a:gridCol>
              </a:tblGrid>
              <a:tr h="415382">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u="none" dirty="0">
                          <a:solidFill>
                            <a:schemeClr val="bg1"/>
                          </a:solidFill>
                          <a:latin typeface="Calibri"/>
                          <a:cs typeface="Calibri"/>
                        </a:rPr>
                        <a:t>INT</a:t>
                      </a:r>
                      <a:r>
                        <a:rPr lang="en-US" sz="2200" b="0" u="none" baseline="-25000" dirty="0">
                          <a:solidFill>
                            <a:schemeClr val="bg1"/>
                          </a:solidFill>
                          <a:latin typeface="Calibri"/>
                          <a:cs typeface="Calibri"/>
                        </a:rPr>
                        <a:t>1</a:t>
                      </a:r>
                      <a:endParaRPr lang="en-US" sz="2200" b="0" u="none" dirty="0">
                        <a:solidFill>
                          <a:schemeClr val="bg1"/>
                        </a:solidFill>
                        <a:latin typeface="Calibri"/>
                        <a:cs typeface="Calibri"/>
                      </a:endParaRPr>
                    </a:p>
                  </a:txBody>
                  <a:tcPr marT="0" marB="0"/>
                </a:tc>
                <a:extLst>
                  <a:ext uri="{0D108BD9-81ED-4DB2-BD59-A6C34878D82A}">
                    <a16:rowId xmlns:a16="http://schemas.microsoft.com/office/drawing/2014/main" val="10000"/>
                  </a:ext>
                </a:extLst>
              </a:tr>
              <a:tr h="415382">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a</a:t>
                      </a:r>
                      <a:endParaRPr lang="en-US" sz="22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1"/>
                  </a:ext>
                </a:extLst>
              </a:tr>
            </a:tbl>
          </a:graphicData>
        </a:graphic>
      </p:graphicFrame>
      <p:graphicFrame>
        <p:nvGraphicFramePr>
          <p:cNvPr id="34" name="Table 33"/>
          <p:cNvGraphicFramePr>
            <a:graphicFrameLocks noGrp="1"/>
          </p:cNvGraphicFramePr>
          <p:nvPr/>
        </p:nvGraphicFramePr>
        <p:xfrm>
          <a:off x="4507203" y="2364710"/>
          <a:ext cx="1308100" cy="830764"/>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415382">
                <a:tc grid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u="none" dirty="0">
                          <a:solidFill>
                            <a:schemeClr val="bg1"/>
                          </a:solidFill>
                          <a:latin typeface="Calibri"/>
                          <a:cs typeface="Calibri"/>
                        </a:rPr>
                        <a:t>INT</a:t>
                      </a:r>
                      <a:r>
                        <a:rPr lang="en-US" sz="2200" b="0" u="none" baseline="-25000" dirty="0">
                          <a:solidFill>
                            <a:schemeClr val="bg1"/>
                          </a:solidFill>
                          <a:latin typeface="Calibri"/>
                          <a:cs typeface="Calibri"/>
                        </a:rPr>
                        <a:t>2</a:t>
                      </a:r>
                      <a:endParaRPr lang="en-US" sz="2200" b="0" u="none" dirty="0">
                        <a:solidFill>
                          <a:schemeClr val="bg1"/>
                        </a:solidFill>
                        <a:latin typeface="Calibri"/>
                        <a:cs typeface="Calibri"/>
                      </a:endParaRP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2200" b="0" u="none" dirty="0">
                        <a:solidFill>
                          <a:schemeClr val="bg1"/>
                        </a:solidFill>
                        <a:latin typeface="Calibri"/>
                        <a:cs typeface="Calibri"/>
                      </a:endParaRPr>
                    </a:p>
                  </a:txBody>
                  <a:tcPr marT="0" marB="0"/>
                </a:tc>
                <a:extLst>
                  <a:ext uri="{0D108BD9-81ED-4DB2-BD59-A6C34878D82A}">
                    <a16:rowId xmlns:a16="http://schemas.microsoft.com/office/drawing/2014/main" val="10000"/>
                  </a:ext>
                </a:extLst>
              </a:tr>
              <a:tr h="415382">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a</a:t>
                      </a:r>
                      <a:endParaRPr lang="en-US" sz="22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b</a:t>
                      </a:r>
                      <a:endParaRPr lang="en-US" sz="22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1"/>
                  </a:ext>
                </a:extLst>
              </a:tr>
            </a:tbl>
          </a:graphicData>
        </a:graphic>
      </p:graphicFrame>
      <p:sp>
        <p:nvSpPr>
          <p:cNvPr id="3" name="Slide Number Placeholder 2"/>
          <p:cNvSpPr>
            <a:spLocks noGrp="1"/>
          </p:cNvSpPr>
          <p:nvPr>
            <p:ph type="sldNum" sz="quarter" idx="12"/>
          </p:nvPr>
        </p:nvSpPr>
        <p:spPr/>
        <p:txBody>
          <a:bodyPr/>
          <a:lstStyle/>
          <a:p>
            <a:fld id="{65CC13EC-677E-384F-B278-2939878C589F}" type="slidenum">
              <a:rPr lang="en-US" smtClean="0"/>
              <a:t>8</a:t>
            </a:fld>
            <a:endParaRPr lang="en-US"/>
          </a:p>
        </p:txBody>
      </p:sp>
      <p:sp>
        <p:nvSpPr>
          <p:cNvPr id="20" name="TextBox 19"/>
          <p:cNvSpPr txBox="1"/>
          <p:nvPr/>
        </p:nvSpPr>
        <p:spPr>
          <a:xfrm>
            <a:off x="5014" y="25400"/>
            <a:ext cx="9265988" cy="553998"/>
          </a:xfrm>
          <a:prstGeom prst="rect">
            <a:avLst/>
          </a:prstGeom>
          <a:noFill/>
        </p:spPr>
        <p:txBody>
          <a:bodyPr wrap="square" rtlCol="0">
            <a:spAutoFit/>
          </a:bodyPr>
          <a:lstStyle/>
          <a:p>
            <a:pPr marL="274320" indent="-457200"/>
            <a:r>
              <a:rPr lang="en-US" sz="3000" kern="0" dirty="0">
                <a:solidFill>
                  <a:srgbClr val="000000"/>
                </a:solidFill>
                <a:latin typeface="Arial"/>
                <a:cs typeface="Arial"/>
              </a:rPr>
              <a:t>Generic Join: A WCO Algorithm (NPRR, 2013)</a:t>
            </a:r>
            <a:endParaRPr lang="en-US" sz="3000" b="1" dirty="0">
              <a:solidFill>
                <a:srgbClr val="B90000"/>
              </a:solidFill>
              <a:latin typeface="Arial"/>
              <a:cs typeface="Arial"/>
            </a:endParaRPr>
          </a:p>
        </p:txBody>
      </p:sp>
      <p:sp>
        <p:nvSpPr>
          <p:cNvPr id="21" name="Oval 20"/>
          <p:cNvSpPr/>
          <p:nvPr/>
        </p:nvSpPr>
        <p:spPr>
          <a:xfrm>
            <a:off x="7028650" y="860838"/>
            <a:ext cx="457200" cy="457200"/>
          </a:xfrm>
          <a:prstGeom prst="ellipse">
            <a:avLst/>
          </a:prstGeom>
          <a:noFill/>
          <a:ln w="2222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ounded Rectangle 5"/>
          <p:cNvSpPr/>
          <p:nvPr/>
        </p:nvSpPr>
        <p:spPr>
          <a:xfrm>
            <a:off x="7041481" y="886494"/>
            <a:ext cx="1818671" cy="426802"/>
          </a:xfrm>
          <a:prstGeom prst="roundRect">
            <a:avLst/>
          </a:prstGeom>
          <a:noFill/>
          <a:ln w="2222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p:cNvSpPr/>
          <p:nvPr/>
        </p:nvSpPr>
        <p:spPr>
          <a:xfrm>
            <a:off x="2161560" y="679382"/>
            <a:ext cx="4033125" cy="1214435"/>
          </a:xfrm>
          <a:prstGeom prst="rect">
            <a:avLst/>
          </a:prstGeom>
        </p:spPr>
        <p:txBody>
          <a:bodyPr wrap="none">
            <a:spAutoFit/>
          </a:bodyPr>
          <a:lstStyle/>
          <a:p>
            <a:pPr algn="ctr">
              <a:lnSpc>
                <a:spcPct val="150000"/>
              </a:lnSpc>
            </a:pPr>
            <a:r>
              <a:rPr lang="en-US" sz="2500" u="sng" kern="0" dirty="0">
                <a:solidFill>
                  <a:srgbClr val="000000"/>
                </a:solidFill>
                <a:latin typeface="Arial"/>
                <a:cs typeface="Arial"/>
              </a:rPr>
              <a:t>Column/Q-Vertex-at-a-time</a:t>
            </a:r>
          </a:p>
          <a:p>
            <a:pPr algn="ctr">
              <a:lnSpc>
                <a:spcPct val="150000"/>
              </a:lnSpc>
            </a:pPr>
            <a:r>
              <a:rPr lang="en-US" sz="2500" kern="0" dirty="0">
                <a:solidFill>
                  <a:srgbClr val="000000"/>
                </a:solidFill>
                <a:latin typeface="Arial"/>
                <a:cs typeface="Arial"/>
              </a:rPr>
              <a:t>Order q-vertices: say: </a:t>
            </a:r>
            <a:r>
              <a:rPr lang="en-US" sz="2500" kern="0" dirty="0" err="1">
                <a:solidFill>
                  <a:srgbClr val="800000"/>
                </a:solidFill>
                <a:latin typeface="Arial"/>
                <a:cs typeface="Arial"/>
              </a:rPr>
              <a:t>a,b,c</a:t>
            </a:r>
            <a:r>
              <a:rPr lang="en-US" sz="2500" kern="0" dirty="0">
                <a:solidFill>
                  <a:srgbClr val="000000"/>
                </a:solidFill>
                <a:latin typeface="Arial"/>
                <a:cs typeface="Arial"/>
              </a:rPr>
              <a:t> </a:t>
            </a:r>
          </a:p>
        </p:txBody>
      </p:sp>
    </p:spTree>
    <p:custDataLst>
      <p:tags r:id="rId1"/>
    </p:custDataLst>
    <p:extLst>
      <p:ext uri="{BB962C8B-B14F-4D97-AF65-F5344CB8AC3E}">
        <p14:creationId xmlns:p14="http://schemas.microsoft.com/office/powerpoint/2010/main" val="55042225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hidden"/>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6509" y="635042"/>
            <a:ext cx="9144000" cy="0"/>
          </a:xfrm>
          <a:prstGeom prst="line">
            <a:avLst/>
          </a:prstGeom>
          <a:ln w="57150" cmpd="thickThi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aphicFrame>
        <p:nvGraphicFramePr>
          <p:cNvPr id="5" name="Table 4"/>
          <p:cNvGraphicFramePr>
            <a:graphicFrameLocks noGrp="1"/>
          </p:cNvGraphicFramePr>
          <p:nvPr/>
        </p:nvGraphicFramePr>
        <p:xfrm>
          <a:off x="135015" y="733951"/>
          <a:ext cx="1308100" cy="1950720"/>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15505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a</a:t>
                      </a:r>
                      <a:endParaRPr lang="en-US" sz="16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b</a:t>
                      </a:r>
                      <a:endParaRPr lang="en-US" sz="16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0"/>
                  </a:ext>
                </a:extLst>
              </a:tr>
              <a:tr h="149970">
                <a:tc>
                  <a:txBody>
                    <a:bodyPr/>
                    <a:lstStyle/>
                    <a:p>
                      <a:pPr algn="ctr"/>
                      <a:r>
                        <a:rPr lang="en-US" sz="1600" dirty="0">
                          <a:solidFill>
                            <a:srgbClr val="000000"/>
                          </a:solidFill>
                          <a:latin typeface="Calibri"/>
                          <a:cs typeface="Calibri"/>
                        </a:rPr>
                        <a:t>1</a:t>
                      </a:r>
                    </a:p>
                  </a:txBody>
                  <a:tcPr marT="0" marB="0"/>
                </a:tc>
                <a:tc>
                  <a:txBody>
                    <a:bodyPr/>
                    <a:lstStyle/>
                    <a:p>
                      <a:pPr algn="ctr"/>
                      <a:r>
                        <a:rPr lang="en-US" sz="1600" dirty="0">
                          <a:solidFill>
                            <a:srgbClr val="000000"/>
                          </a:solidFill>
                          <a:latin typeface="Calibri"/>
                          <a:cs typeface="Calibri"/>
                        </a:rPr>
                        <a:t>2</a:t>
                      </a:r>
                    </a:p>
                  </a:txBody>
                  <a:tcPr marT="0" marB="0"/>
                </a:tc>
                <a:extLst>
                  <a:ext uri="{0D108BD9-81ED-4DB2-BD59-A6C34878D82A}">
                    <a16:rowId xmlns:a16="http://schemas.microsoft.com/office/drawing/2014/main" val="10001"/>
                  </a:ext>
                </a:extLst>
              </a:tr>
              <a:tr h="184813">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3</a:t>
                      </a:r>
                    </a:p>
                  </a:txBody>
                  <a:tcPr marT="0" marB="0"/>
                </a:tc>
                <a:extLst>
                  <a:ext uri="{0D108BD9-81ED-4DB2-BD59-A6C34878D82A}">
                    <a16:rowId xmlns:a16="http://schemas.microsoft.com/office/drawing/2014/main" val="10002"/>
                  </a:ext>
                </a:extLst>
              </a:tr>
              <a:tr h="220986">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3"/>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4"/>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5</a:t>
                      </a:r>
                    </a:p>
                  </a:txBody>
                  <a:tcPr marT="0" marB="0"/>
                </a:tc>
                <a:extLst>
                  <a:ext uri="{0D108BD9-81ED-4DB2-BD59-A6C34878D82A}">
                    <a16:rowId xmlns:a16="http://schemas.microsoft.com/office/drawing/2014/main" val="10005"/>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6</a:t>
                      </a:r>
                    </a:p>
                  </a:txBody>
                  <a:tcPr marT="0" marB="0"/>
                </a:tc>
                <a:extLst>
                  <a:ext uri="{0D108BD9-81ED-4DB2-BD59-A6C34878D82A}">
                    <a16:rowId xmlns:a16="http://schemas.microsoft.com/office/drawing/2014/main" val="10006"/>
                  </a:ext>
                </a:extLst>
              </a:tr>
              <a:tr h="220986">
                <a:tc>
                  <a:txBody>
                    <a:bodyPr/>
                    <a:lstStyle/>
                    <a:p>
                      <a:pPr algn="ctr"/>
                      <a:r>
                        <a:rPr lang="en-US" sz="1600" dirty="0">
                          <a:solidFill>
                            <a:srgbClr val="000000"/>
                          </a:solidFill>
                          <a:latin typeface="Calibri"/>
                          <a:cs typeface="Calibri"/>
                        </a:rPr>
                        <a:t>3</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7"/>
                  </a:ext>
                </a:extLst>
              </a:tr>
            </a:tbl>
          </a:graphicData>
        </a:graphic>
      </p:graphicFrame>
      <p:grpSp>
        <p:nvGrpSpPr>
          <p:cNvPr id="80" name="Group 79"/>
          <p:cNvGrpSpPr/>
          <p:nvPr/>
        </p:nvGrpSpPr>
        <p:grpSpPr>
          <a:xfrm>
            <a:off x="6512277" y="916908"/>
            <a:ext cx="2335044" cy="1033392"/>
            <a:chOff x="6674554" y="795861"/>
            <a:chExt cx="2335044" cy="1033392"/>
          </a:xfrm>
        </p:grpSpPr>
        <p:sp>
          <p:nvSpPr>
            <p:cNvPr id="73" name="Oval 72"/>
            <p:cNvSpPr/>
            <p:nvPr/>
          </p:nvSpPr>
          <p:spPr>
            <a:xfrm>
              <a:off x="7255072" y="802901"/>
              <a:ext cx="324555" cy="338667"/>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a:t>
              </a:r>
            </a:p>
          </p:txBody>
        </p:sp>
        <p:sp>
          <p:nvSpPr>
            <p:cNvPr id="74" name="Oval 73"/>
            <p:cNvSpPr/>
            <p:nvPr/>
          </p:nvSpPr>
          <p:spPr>
            <a:xfrm>
              <a:off x="8685043" y="795861"/>
              <a:ext cx="324555" cy="338667"/>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b</a:t>
              </a:r>
            </a:p>
          </p:txBody>
        </p:sp>
        <p:sp>
          <p:nvSpPr>
            <p:cNvPr id="75" name="Oval 74"/>
            <p:cNvSpPr/>
            <p:nvPr/>
          </p:nvSpPr>
          <p:spPr>
            <a:xfrm>
              <a:off x="8033558" y="1490586"/>
              <a:ext cx="324555" cy="338667"/>
            </a:xfrm>
            <a:prstGeom prst="ellips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c</a:t>
              </a:r>
            </a:p>
          </p:txBody>
        </p:sp>
        <p:cxnSp>
          <p:nvCxnSpPr>
            <p:cNvPr id="76" name="Straight Arrow Connector 75"/>
            <p:cNvCxnSpPr>
              <a:stCxn id="73" idx="6"/>
              <a:endCxn id="74" idx="2"/>
            </p:cNvCxnSpPr>
            <p:nvPr/>
          </p:nvCxnSpPr>
          <p:spPr>
            <a:xfrm flipV="1">
              <a:off x="7579627" y="965195"/>
              <a:ext cx="1105416" cy="7040"/>
            </a:xfrm>
            <a:prstGeom prst="straightConnector1">
              <a:avLst/>
            </a:prstGeom>
            <a:ln w="127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a:stCxn id="73" idx="5"/>
              <a:endCxn id="75" idx="2"/>
            </p:cNvCxnSpPr>
            <p:nvPr/>
          </p:nvCxnSpPr>
          <p:spPr>
            <a:xfrm>
              <a:off x="7532097" y="1091971"/>
              <a:ext cx="501461" cy="567949"/>
            </a:xfrm>
            <a:prstGeom prst="straightConnector1">
              <a:avLst/>
            </a:prstGeom>
            <a:ln w="0">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78" name="Straight Arrow Connector 77"/>
            <p:cNvCxnSpPr>
              <a:stCxn id="75" idx="6"/>
              <a:endCxn id="74" idx="4"/>
            </p:cNvCxnSpPr>
            <p:nvPr/>
          </p:nvCxnSpPr>
          <p:spPr>
            <a:xfrm flipV="1">
              <a:off x="8358113" y="1134528"/>
              <a:ext cx="489208" cy="525392"/>
            </a:xfrm>
            <a:prstGeom prst="straightConnector1">
              <a:avLst/>
            </a:prstGeom>
            <a:ln w="0">
              <a:solidFill>
                <a:schemeClr val="tx1"/>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79" name="TextBox 78"/>
            <p:cNvSpPr txBox="1"/>
            <p:nvPr/>
          </p:nvSpPr>
          <p:spPr>
            <a:xfrm>
              <a:off x="6674554" y="993417"/>
              <a:ext cx="806294" cy="492443"/>
            </a:xfrm>
            <a:prstGeom prst="rect">
              <a:avLst/>
            </a:prstGeom>
            <a:noFill/>
          </p:spPr>
          <p:txBody>
            <a:bodyPr wrap="square" rtlCol="0">
              <a:spAutoFit/>
            </a:bodyPr>
            <a:lstStyle/>
            <a:p>
              <a:r>
                <a:rPr lang="en-US" sz="2600" dirty="0">
                  <a:solidFill>
                    <a:srgbClr val="800000"/>
                  </a:solidFill>
                  <a:latin typeface="Trebuchet MS"/>
                  <a:cs typeface="Trebuchet MS"/>
                </a:rPr>
                <a:t>Q = </a:t>
              </a:r>
            </a:p>
          </p:txBody>
        </p:sp>
      </p:grpSp>
      <p:graphicFrame>
        <p:nvGraphicFramePr>
          <p:cNvPr id="26" name="Table 25"/>
          <p:cNvGraphicFramePr>
            <a:graphicFrameLocks noGrp="1"/>
          </p:cNvGraphicFramePr>
          <p:nvPr/>
        </p:nvGraphicFramePr>
        <p:xfrm>
          <a:off x="140436" y="2805043"/>
          <a:ext cx="1308100" cy="1950720"/>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15505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a</a:t>
                      </a:r>
                      <a:endParaRPr lang="en-US" sz="16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c</a:t>
                      </a:r>
                      <a:endParaRPr lang="en-US" sz="16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0"/>
                  </a:ext>
                </a:extLst>
              </a:tr>
              <a:tr h="149970">
                <a:tc>
                  <a:txBody>
                    <a:bodyPr/>
                    <a:lstStyle/>
                    <a:p>
                      <a:pPr algn="ctr"/>
                      <a:r>
                        <a:rPr lang="en-US" sz="1600" dirty="0">
                          <a:solidFill>
                            <a:srgbClr val="000000"/>
                          </a:solidFill>
                          <a:latin typeface="Calibri"/>
                          <a:cs typeface="Calibri"/>
                        </a:rPr>
                        <a:t>1</a:t>
                      </a:r>
                    </a:p>
                  </a:txBody>
                  <a:tcPr marT="0" marB="0"/>
                </a:tc>
                <a:tc>
                  <a:txBody>
                    <a:bodyPr/>
                    <a:lstStyle/>
                    <a:p>
                      <a:pPr algn="ctr"/>
                      <a:r>
                        <a:rPr lang="en-US" sz="1600" dirty="0">
                          <a:solidFill>
                            <a:srgbClr val="000000"/>
                          </a:solidFill>
                          <a:latin typeface="Calibri"/>
                          <a:cs typeface="Calibri"/>
                        </a:rPr>
                        <a:t>2</a:t>
                      </a:r>
                    </a:p>
                  </a:txBody>
                  <a:tcPr marT="0" marB="0"/>
                </a:tc>
                <a:extLst>
                  <a:ext uri="{0D108BD9-81ED-4DB2-BD59-A6C34878D82A}">
                    <a16:rowId xmlns:a16="http://schemas.microsoft.com/office/drawing/2014/main" val="10001"/>
                  </a:ext>
                </a:extLst>
              </a:tr>
              <a:tr h="184813">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3</a:t>
                      </a:r>
                    </a:p>
                  </a:txBody>
                  <a:tcPr marT="0" marB="0"/>
                </a:tc>
                <a:extLst>
                  <a:ext uri="{0D108BD9-81ED-4DB2-BD59-A6C34878D82A}">
                    <a16:rowId xmlns:a16="http://schemas.microsoft.com/office/drawing/2014/main" val="10002"/>
                  </a:ext>
                </a:extLst>
              </a:tr>
              <a:tr h="220986">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3"/>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4"/>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5</a:t>
                      </a:r>
                    </a:p>
                  </a:txBody>
                  <a:tcPr marT="0" marB="0"/>
                </a:tc>
                <a:extLst>
                  <a:ext uri="{0D108BD9-81ED-4DB2-BD59-A6C34878D82A}">
                    <a16:rowId xmlns:a16="http://schemas.microsoft.com/office/drawing/2014/main" val="10005"/>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6</a:t>
                      </a:r>
                    </a:p>
                  </a:txBody>
                  <a:tcPr marT="0" marB="0"/>
                </a:tc>
                <a:extLst>
                  <a:ext uri="{0D108BD9-81ED-4DB2-BD59-A6C34878D82A}">
                    <a16:rowId xmlns:a16="http://schemas.microsoft.com/office/drawing/2014/main" val="10006"/>
                  </a:ext>
                </a:extLst>
              </a:tr>
              <a:tr h="220986">
                <a:tc>
                  <a:txBody>
                    <a:bodyPr/>
                    <a:lstStyle/>
                    <a:p>
                      <a:pPr algn="ctr"/>
                      <a:r>
                        <a:rPr lang="en-US" sz="1600" dirty="0">
                          <a:solidFill>
                            <a:srgbClr val="000000"/>
                          </a:solidFill>
                          <a:latin typeface="Calibri"/>
                          <a:cs typeface="Calibri"/>
                        </a:rPr>
                        <a:t>3</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7"/>
                  </a:ext>
                </a:extLst>
              </a:tr>
            </a:tbl>
          </a:graphicData>
        </a:graphic>
      </p:graphicFrame>
      <p:graphicFrame>
        <p:nvGraphicFramePr>
          <p:cNvPr id="27" name="Table 26"/>
          <p:cNvGraphicFramePr>
            <a:graphicFrameLocks noGrp="1"/>
          </p:cNvGraphicFramePr>
          <p:nvPr/>
        </p:nvGraphicFramePr>
        <p:xfrm>
          <a:off x="140436" y="4879941"/>
          <a:ext cx="1308100" cy="1950720"/>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15505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b</a:t>
                      </a:r>
                      <a:endParaRPr lang="en-US" sz="16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b="1" u="none" baseline="0" dirty="0">
                          <a:solidFill>
                            <a:schemeClr val="bg1"/>
                          </a:solidFill>
                          <a:latin typeface="Calibri"/>
                          <a:cs typeface="Calibri"/>
                        </a:rPr>
                        <a:t>c</a:t>
                      </a:r>
                      <a:endParaRPr lang="en-US" sz="16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0"/>
                  </a:ext>
                </a:extLst>
              </a:tr>
              <a:tr h="149970">
                <a:tc>
                  <a:txBody>
                    <a:bodyPr/>
                    <a:lstStyle/>
                    <a:p>
                      <a:pPr algn="ctr"/>
                      <a:r>
                        <a:rPr lang="en-US" sz="1600" dirty="0">
                          <a:solidFill>
                            <a:srgbClr val="000000"/>
                          </a:solidFill>
                          <a:latin typeface="Calibri"/>
                          <a:cs typeface="Calibri"/>
                        </a:rPr>
                        <a:t>1</a:t>
                      </a:r>
                    </a:p>
                  </a:txBody>
                  <a:tcPr marT="0" marB="0"/>
                </a:tc>
                <a:tc>
                  <a:txBody>
                    <a:bodyPr/>
                    <a:lstStyle/>
                    <a:p>
                      <a:pPr algn="ctr"/>
                      <a:r>
                        <a:rPr lang="en-US" sz="1600" dirty="0">
                          <a:solidFill>
                            <a:srgbClr val="000000"/>
                          </a:solidFill>
                          <a:latin typeface="Calibri"/>
                          <a:cs typeface="Calibri"/>
                        </a:rPr>
                        <a:t>2</a:t>
                      </a:r>
                    </a:p>
                  </a:txBody>
                  <a:tcPr marT="0" marB="0"/>
                </a:tc>
                <a:extLst>
                  <a:ext uri="{0D108BD9-81ED-4DB2-BD59-A6C34878D82A}">
                    <a16:rowId xmlns:a16="http://schemas.microsoft.com/office/drawing/2014/main" val="10001"/>
                  </a:ext>
                </a:extLst>
              </a:tr>
              <a:tr h="184813">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3</a:t>
                      </a:r>
                    </a:p>
                  </a:txBody>
                  <a:tcPr marT="0" marB="0"/>
                </a:tc>
                <a:extLst>
                  <a:ext uri="{0D108BD9-81ED-4DB2-BD59-A6C34878D82A}">
                    <a16:rowId xmlns:a16="http://schemas.microsoft.com/office/drawing/2014/main" val="10002"/>
                  </a:ext>
                </a:extLst>
              </a:tr>
              <a:tr h="220986">
                <a:tc>
                  <a:txBody>
                    <a:bodyPr/>
                    <a:lstStyle/>
                    <a:p>
                      <a:pPr algn="ctr"/>
                      <a:r>
                        <a:rPr lang="en-US" sz="16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3"/>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4"/>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5</a:t>
                      </a:r>
                    </a:p>
                  </a:txBody>
                  <a:tcPr marT="0" marB="0"/>
                </a:tc>
                <a:extLst>
                  <a:ext uri="{0D108BD9-81ED-4DB2-BD59-A6C34878D82A}">
                    <a16:rowId xmlns:a16="http://schemas.microsoft.com/office/drawing/2014/main" val="10005"/>
                  </a:ext>
                </a:extLst>
              </a:tr>
              <a:tr h="220986">
                <a:tc>
                  <a:txBody>
                    <a:bodyPr/>
                    <a:lstStyle/>
                    <a:p>
                      <a:pPr algn="ctr"/>
                      <a:r>
                        <a:rPr lang="en-US" sz="1600" dirty="0">
                          <a:solidFill>
                            <a:srgbClr val="000000"/>
                          </a:solidFill>
                          <a:latin typeface="Calibri"/>
                          <a:cs typeface="Calibri"/>
                        </a:rPr>
                        <a:t>2</a:t>
                      </a:r>
                    </a:p>
                  </a:txBody>
                  <a:tcPr marT="0" marB="0"/>
                </a:tc>
                <a:tc>
                  <a:txBody>
                    <a:bodyPr/>
                    <a:lstStyle/>
                    <a:p>
                      <a:pPr algn="ctr"/>
                      <a:r>
                        <a:rPr lang="en-US" sz="1600" dirty="0">
                          <a:solidFill>
                            <a:srgbClr val="000000"/>
                          </a:solidFill>
                          <a:latin typeface="Calibri"/>
                          <a:cs typeface="Calibri"/>
                        </a:rPr>
                        <a:t>6</a:t>
                      </a:r>
                    </a:p>
                  </a:txBody>
                  <a:tcPr marT="0" marB="0"/>
                </a:tc>
                <a:extLst>
                  <a:ext uri="{0D108BD9-81ED-4DB2-BD59-A6C34878D82A}">
                    <a16:rowId xmlns:a16="http://schemas.microsoft.com/office/drawing/2014/main" val="10006"/>
                  </a:ext>
                </a:extLst>
              </a:tr>
              <a:tr h="220986">
                <a:tc>
                  <a:txBody>
                    <a:bodyPr/>
                    <a:lstStyle/>
                    <a:p>
                      <a:pPr algn="ctr"/>
                      <a:r>
                        <a:rPr lang="en-US" sz="1600" dirty="0">
                          <a:solidFill>
                            <a:srgbClr val="000000"/>
                          </a:solidFill>
                          <a:latin typeface="Calibri"/>
                          <a:cs typeface="Calibri"/>
                        </a:rPr>
                        <a:t>3</a:t>
                      </a:r>
                    </a:p>
                  </a:txBody>
                  <a:tcPr marT="0" marB="0"/>
                </a:tc>
                <a:tc>
                  <a:txBody>
                    <a:bodyPr/>
                    <a:lstStyle/>
                    <a:p>
                      <a:pPr algn="ctr"/>
                      <a:r>
                        <a:rPr lang="en-US" sz="1600" dirty="0">
                          <a:solidFill>
                            <a:srgbClr val="000000"/>
                          </a:solidFill>
                          <a:latin typeface="Calibri"/>
                          <a:cs typeface="Calibri"/>
                        </a:rPr>
                        <a:t>4</a:t>
                      </a:r>
                    </a:p>
                  </a:txBody>
                  <a:tcPr marT="0" marB="0"/>
                </a:tc>
                <a:extLst>
                  <a:ext uri="{0D108BD9-81ED-4DB2-BD59-A6C34878D82A}">
                    <a16:rowId xmlns:a16="http://schemas.microsoft.com/office/drawing/2014/main" val="10007"/>
                  </a:ext>
                </a:extLst>
              </a:tr>
            </a:tbl>
          </a:graphicData>
        </a:graphic>
      </p:graphicFrame>
      <p:graphicFrame>
        <p:nvGraphicFramePr>
          <p:cNvPr id="29" name="Table 28"/>
          <p:cNvGraphicFramePr>
            <a:graphicFrameLocks noGrp="1"/>
          </p:cNvGraphicFramePr>
          <p:nvPr/>
        </p:nvGraphicFramePr>
        <p:xfrm>
          <a:off x="2763616" y="2364710"/>
          <a:ext cx="664190" cy="2076910"/>
        </p:xfrm>
        <a:graphic>
          <a:graphicData uri="http://schemas.openxmlformats.org/drawingml/2006/table">
            <a:tbl>
              <a:tblPr firstRow="1" bandRow="1">
                <a:tableStyleId>{912C8C85-51F0-491E-9774-3900AFEF0FD7}</a:tableStyleId>
              </a:tblPr>
              <a:tblGrid>
                <a:gridCol w="664190">
                  <a:extLst>
                    <a:ext uri="{9D8B030D-6E8A-4147-A177-3AD203B41FA5}">
                      <a16:colId xmlns:a16="http://schemas.microsoft.com/office/drawing/2014/main" val="20000"/>
                    </a:ext>
                  </a:extLst>
                </a:gridCol>
              </a:tblGrid>
              <a:tr h="415382">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u="none" dirty="0">
                          <a:solidFill>
                            <a:schemeClr val="bg1"/>
                          </a:solidFill>
                          <a:latin typeface="Calibri"/>
                          <a:cs typeface="Calibri"/>
                        </a:rPr>
                        <a:t>INT</a:t>
                      </a:r>
                      <a:r>
                        <a:rPr lang="en-US" sz="2200" b="0" u="none" baseline="-25000" dirty="0">
                          <a:solidFill>
                            <a:schemeClr val="bg1"/>
                          </a:solidFill>
                          <a:latin typeface="Calibri"/>
                          <a:cs typeface="Calibri"/>
                        </a:rPr>
                        <a:t>1</a:t>
                      </a:r>
                      <a:endParaRPr lang="en-US" sz="2200" b="0" u="none" dirty="0">
                        <a:solidFill>
                          <a:schemeClr val="bg1"/>
                        </a:solidFill>
                        <a:latin typeface="Calibri"/>
                        <a:cs typeface="Calibri"/>
                      </a:endParaRPr>
                    </a:p>
                  </a:txBody>
                  <a:tcPr marT="0" marB="0"/>
                </a:tc>
                <a:extLst>
                  <a:ext uri="{0D108BD9-81ED-4DB2-BD59-A6C34878D82A}">
                    <a16:rowId xmlns:a16="http://schemas.microsoft.com/office/drawing/2014/main" val="10000"/>
                  </a:ext>
                </a:extLst>
              </a:tr>
              <a:tr h="415382">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a</a:t>
                      </a:r>
                      <a:endParaRPr lang="en-US" sz="22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1"/>
                  </a:ext>
                </a:extLst>
              </a:tr>
              <a:tr h="415382">
                <a:tc>
                  <a:txBody>
                    <a:bodyPr/>
                    <a:lstStyle/>
                    <a:p>
                      <a:pPr algn="ctr"/>
                      <a:r>
                        <a:rPr lang="en-US" sz="2200" dirty="0">
                          <a:solidFill>
                            <a:srgbClr val="000000"/>
                          </a:solidFill>
                          <a:latin typeface="Calibri"/>
                          <a:cs typeface="Calibri"/>
                        </a:rPr>
                        <a:t>1</a:t>
                      </a:r>
                    </a:p>
                  </a:txBody>
                  <a:tcPr marT="0" marB="0"/>
                </a:tc>
                <a:extLst>
                  <a:ext uri="{0D108BD9-81ED-4DB2-BD59-A6C34878D82A}">
                    <a16:rowId xmlns:a16="http://schemas.microsoft.com/office/drawing/2014/main" val="10002"/>
                  </a:ext>
                </a:extLst>
              </a:tr>
              <a:tr h="415382">
                <a:tc>
                  <a:txBody>
                    <a:bodyPr/>
                    <a:lstStyle/>
                    <a:p>
                      <a:pPr algn="ctr"/>
                      <a:r>
                        <a:rPr lang="en-US" sz="2200" dirty="0">
                          <a:solidFill>
                            <a:srgbClr val="000000"/>
                          </a:solidFill>
                          <a:latin typeface="Calibri"/>
                          <a:cs typeface="Calibri"/>
                        </a:rPr>
                        <a:t>2</a:t>
                      </a:r>
                    </a:p>
                  </a:txBody>
                  <a:tcPr marT="0" marB="0"/>
                </a:tc>
                <a:extLst>
                  <a:ext uri="{0D108BD9-81ED-4DB2-BD59-A6C34878D82A}">
                    <a16:rowId xmlns:a16="http://schemas.microsoft.com/office/drawing/2014/main" val="10003"/>
                  </a:ext>
                </a:extLst>
              </a:tr>
              <a:tr h="415382">
                <a:tc>
                  <a:txBody>
                    <a:bodyPr/>
                    <a:lstStyle/>
                    <a:p>
                      <a:pPr algn="ctr"/>
                      <a:r>
                        <a:rPr lang="en-US" sz="2200" dirty="0">
                          <a:solidFill>
                            <a:srgbClr val="000000"/>
                          </a:solidFill>
                          <a:latin typeface="Calibri"/>
                          <a:cs typeface="Calibri"/>
                        </a:rPr>
                        <a:t>3</a:t>
                      </a:r>
                    </a:p>
                  </a:txBody>
                  <a:tcPr marT="0" marB="0"/>
                </a:tc>
                <a:extLst>
                  <a:ext uri="{0D108BD9-81ED-4DB2-BD59-A6C34878D82A}">
                    <a16:rowId xmlns:a16="http://schemas.microsoft.com/office/drawing/2014/main" val="10004"/>
                  </a:ext>
                </a:extLst>
              </a:tr>
            </a:tbl>
          </a:graphicData>
        </a:graphic>
      </p:graphicFrame>
      <p:sp>
        <p:nvSpPr>
          <p:cNvPr id="3" name="Rounded Rectangle 2"/>
          <p:cNvSpPr/>
          <p:nvPr/>
        </p:nvSpPr>
        <p:spPr>
          <a:xfrm>
            <a:off x="2845042" y="3195480"/>
            <a:ext cx="496302" cy="385383"/>
          </a:xfrm>
          <a:prstGeom prst="roundRect">
            <a:avLst/>
          </a:prstGeom>
          <a:noFill/>
          <a:ln w="47625">
            <a:solidFill>
              <a:srgbClr val="8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ounded Rectangle 24"/>
          <p:cNvSpPr/>
          <p:nvPr/>
        </p:nvSpPr>
        <p:spPr>
          <a:xfrm>
            <a:off x="826088" y="1021964"/>
            <a:ext cx="604695" cy="676656"/>
          </a:xfrm>
          <a:prstGeom prst="roundRect">
            <a:avLst/>
          </a:prstGeom>
          <a:noFill/>
          <a:ln w="47625">
            <a:solidFill>
              <a:srgbClr val="8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800000"/>
              </a:solidFill>
            </a:endParaRPr>
          </a:p>
        </p:txBody>
      </p:sp>
      <p:cxnSp>
        <p:nvCxnSpPr>
          <p:cNvPr id="7" name="Straight Connector 6"/>
          <p:cNvCxnSpPr/>
          <p:nvPr/>
        </p:nvCxnSpPr>
        <p:spPr>
          <a:xfrm flipV="1">
            <a:off x="676074" y="3580857"/>
            <a:ext cx="1345997" cy="2361718"/>
          </a:xfrm>
          <a:prstGeom prst="line">
            <a:avLst/>
          </a:prstGeom>
          <a:ln>
            <a:solidFill>
              <a:srgbClr val="800000"/>
            </a:solidFill>
            <a:tailEnd type="none"/>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a:stCxn id="25" idx="3"/>
          </p:cNvCxnSpPr>
          <p:nvPr/>
        </p:nvCxnSpPr>
        <p:spPr>
          <a:xfrm>
            <a:off x="1430783" y="1360292"/>
            <a:ext cx="578955" cy="2232894"/>
          </a:xfrm>
          <a:prstGeom prst="line">
            <a:avLst/>
          </a:prstGeom>
          <a:ln>
            <a:solidFill>
              <a:srgbClr val="800000"/>
            </a:solidFill>
            <a:tailEnd type="none"/>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1874112" y="3257697"/>
            <a:ext cx="653473" cy="646331"/>
          </a:xfrm>
          <a:prstGeom prst="rect">
            <a:avLst/>
          </a:prstGeom>
          <a:noFill/>
        </p:spPr>
        <p:txBody>
          <a:bodyPr wrap="square" rtlCol="0">
            <a:spAutoFit/>
          </a:bodyPr>
          <a:lstStyle/>
          <a:p>
            <a:r>
              <a:rPr lang="en-US" sz="3600" dirty="0">
                <a:solidFill>
                  <a:srgbClr val="800000"/>
                </a:solidFill>
                <a:latin typeface="Trebuchet MS"/>
                <a:cs typeface="Trebuchet MS"/>
              </a:rPr>
              <a:t>∩</a:t>
            </a:r>
          </a:p>
        </p:txBody>
      </p:sp>
      <p:graphicFrame>
        <p:nvGraphicFramePr>
          <p:cNvPr id="24" name="Table 23"/>
          <p:cNvGraphicFramePr>
            <a:graphicFrameLocks noGrp="1"/>
          </p:cNvGraphicFramePr>
          <p:nvPr/>
        </p:nvGraphicFramePr>
        <p:xfrm>
          <a:off x="4507203" y="2364710"/>
          <a:ext cx="1308100" cy="830764"/>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415382">
                <a:tc grid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u="none" dirty="0">
                          <a:solidFill>
                            <a:schemeClr val="bg1"/>
                          </a:solidFill>
                          <a:latin typeface="Calibri"/>
                          <a:cs typeface="Calibri"/>
                        </a:rPr>
                        <a:t>INT</a:t>
                      </a:r>
                      <a:r>
                        <a:rPr lang="en-US" sz="2200" b="0" u="none" baseline="-25000" dirty="0">
                          <a:solidFill>
                            <a:schemeClr val="bg1"/>
                          </a:solidFill>
                          <a:latin typeface="Calibri"/>
                          <a:cs typeface="Calibri"/>
                        </a:rPr>
                        <a:t>2</a:t>
                      </a:r>
                      <a:endParaRPr lang="en-US" sz="2200" b="0" u="none" dirty="0">
                        <a:solidFill>
                          <a:schemeClr val="bg1"/>
                        </a:solidFill>
                        <a:latin typeface="Calibri"/>
                        <a:cs typeface="Calibri"/>
                      </a:endParaRP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2200" b="0" u="none" dirty="0">
                        <a:solidFill>
                          <a:schemeClr val="bg1"/>
                        </a:solidFill>
                        <a:latin typeface="Calibri"/>
                        <a:cs typeface="Calibri"/>
                      </a:endParaRPr>
                    </a:p>
                  </a:txBody>
                  <a:tcPr marT="0" marB="0"/>
                </a:tc>
                <a:extLst>
                  <a:ext uri="{0D108BD9-81ED-4DB2-BD59-A6C34878D82A}">
                    <a16:rowId xmlns:a16="http://schemas.microsoft.com/office/drawing/2014/main" val="10000"/>
                  </a:ext>
                </a:extLst>
              </a:tr>
              <a:tr h="415382">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a</a:t>
                      </a:r>
                      <a:endParaRPr lang="en-US" sz="22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b</a:t>
                      </a:r>
                      <a:endParaRPr lang="en-US" sz="22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1"/>
                  </a:ext>
                </a:extLst>
              </a:tr>
            </a:tbl>
          </a:graphicData>
        </a:graphic>
      </p:graphicFrame>
      <p:sp>
        <p:nvSpPr>
          <p:cNvPr id="34" name="Rounded Rectangle 33"/>
          <p:cNvSpPr/>
          <p:nvPr/>
        </p:nvSpPr>
        <p:spPr>
          <a:xfrm>
            <a:off x="179769" y="5147911"/>
            <a:ext cx="496302" cy="1682755"/>
          </a:xfrm>
          <a:prstGeom prst="roundRect">
            <a:avLst/>
          </a:prstGeom>
          <a:noFill/>
          <a:ln w="47625">
            <a:solidFill>
              <a:srgbClr val="8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800000"/>
              </a:solidFill>
            </a:endParaRPr>
          </a:p>
        </p:txBody>
      </p:sp>
      <p:graphicFrame>
        <p:nvGraphicFramePr>
          <p:cNvPr id="40" name="Table 39"/>
          <p:cNvGraphicFramePr>
            <a:graphicFrameLocks noGrp="1"/>
          </p:cNvGraphicFramePr>
          <p:nvPr/>
        </p:nvGraphicFramePr>
        <p:xfrm>
          <a:off x="4507203" y="2356762"/>
          <a:ext cx="1308100" cy="1661528"/>
        </p:xfrm>
        <a:graphic>
          <a:graphicData uri="http://schemas.openxmlformats.org/drawingml/2006/table">
            <a:tbl>
              <a:tblPr firstRow="1" bandRow="1">
                <a:tableStyleId>{912C8C85-51F0-491E-9774-3900AFEF0FD7}</a:tableStyleId>
              </a:tblPr>
              <a:tblGrid>
                <a:gridCol w="654050">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tblGrid>
              <a:tr h="415382">
                <a:tc grid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u="none" dirty="0">
                          <a:solidFill>
                            <a:schemeClr val="bg1"/>
                          </a:solidFill>
                          <a:latin typeface="Calibri"/>
                          <a:cs typeface="Calibri"/>
                        </a:rPr>
                        <a:t>INT</a:t>
                      </a:r>
                      <a:r>
                        <a:rPr lang="en-US" sz="2200" b="0" u="none" baseline="-25000" dirty="0">
                          <a:solidFill>
                            <a:schemeClr val="bg1"/>
                          </a:solidFill>
                          <a:latin typeface="Calibri"/>
                          <a:cs typeface="Calibri"/>
                        </a:rPr>
                        <a:t>2</a:t>
                      </a:r>
                      <a:endParaRPr lang="en-US" sz="2200" b="0" u="none" dirty="0">
                        <a:solidFill>
                          <a:schemeClr val="bg1"/>
                        </a:solidFill>
                        <a:latin typeface="Calibri"/>
                        <a:cs typeface="Calibri"/>
                      </a:endParaRPr>
                    </a:p>
                  </a:txBody>
                  <a:tcPr marT="0" marB="0"/>
                </a:tc>
                <a:tc hMerge="1">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2200" b="0" u="none" dirty="0">
                        <a:solidFill>
                          <a:schemeClr val="bg1"/>
                        </a:solidFill>
                        <a:latin typeface="Calibri"/>
                        <a:cs typeface="Calibri"/>
                      </a:endParaRPr>
                    </a:p>
                  </a:txBody>
                  <a:tcPr marT="0" marB="0"/>
                </a:tc>
                <a:extLst>
                  <a:ext uri="{0D108BD9-81ED-4DB2-BD59-A6C34878D82A}">
                    <a16:rowId xmlns:a16="http://schemas.microsoft.com/office/drawing/2014/main" val="10000"/>
                  </a:ext>
                </a:extLst>
              </a:tr>
              <a:tr h="415382">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a</a:t>
                      </a:r>
                      <a:endParaRPr lang="en-US" sz="2200" b="0" u="none" dirty="0">
                        <a:solidFill>
                          <a:schemeClr val="bg1"/>
                        </a:solidFill>
                        <a:latin typeface="Calibri"/>
                        <a:cs typeface="Calibri"/>
                      </a:endParaRPr>
                    </a:p>
                  </a:txBody>
                  <a:tcPr marT="0" marB="0">
                    <a:solidFill>
                      <a:schemeClr val="accent6"/>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1" u="none" baseline="0" dirty="0">
                          <a:solidFill>
                            <a:schemeClr val="bg1"/>
                          </a:solidFill>
                          <a:latin typeface="Calibri"/>
                          <a:cs typeface="Calibri"/>
                        </a:rPr>
                        <a:t>b</a:t>
                      </a:r>
                      <a:endParaRPr lang="en-US" sz="2200" b="0" u="none" dirty="0">
                        <a:solidFill>
                          <a:schemeClr val="bg1"/>
                        </a:solidFill>
                        <a:latin typeface="Calibri"/>
                        <a:cs typeface="Calibri"/>
                      </a:endParaRPr>
                    </a:p>
                  </a:txBody>
                  <a:tcPr marT="0" marB="0">
                    <a:solidFill>
                      <a:schemeClr val="accent6"/>
                    </a:solidFill>
                  </a:tcPr>
                </a:tc>
                <a:extLst>
                  <a:ext uri="{0D108BD9-81ED-4DB2-BD59-A6C34878D82A}">
                    <a16:rowId xmlns:a16="http://schemas.microsoft.com/office/drawing/2014/main" val="10001"/>
                  </a:ext>
                </a:extLst>
              </a:tr>
              <a:tr h="415382">
                <a:tc>
                  <a:txBody>
                    <a:bodyPr/>
                    <a:lstStyle/>
                    <a:p>
                      <a:pPr algn="ctr"/>
                      <a:r>
                        <a:rPr lang="en-US" sz="2200" dirty="0">
                          <a:solidFill>
                            <a:srgbClr val="000000"/>
                          </a:solidFill>
                          <a:latin typeface="Calibri"/>
                          <a:cs typeface="Calibri"/>
                        </a:rPr>
                        <a:t>1</a:t>
                      </a:r>
                    </a:p>
                  </a:txBody>
                  <a:tcPr marT="0" marB="0"/>
                </a:tc>
                <a:tc>
                  <a:txBody>
                    <a:bodyPr/>
                    <a:lstStyle/>
                    <a:p>
                      <a:pPr algn="ctr"/>
                      <a:r>
                        <a:rPr lang="en-US" sz="2200" dirty="0">
                          <a:solidFill>
                            <a:srgbClr val="000000"/>
                          </a:solidFill>
                          <a:latin typeface="Calibri"/>
                          <a:cs typeface="Calibri"/>
                        </a:rPr>
                        <a:t>2</a:t>
                      </a:r>
                    </a:p>
                  </a:txBody>
                  <a:tcPr marT="0" marB="0"/>
                </a:tc>
                <a:extLst>
                  <a:ext uri="{0D108BD9-81ED-4DB2-BD59-A6C34878D82A}">
                    <a16:rowId xmlns:a16="http://schemas.microsoft.com/office/drawing/2014/main" val="10002"/>
                  </a:ext>
                </a:extLst>
              </a:tr>
              <a:tr h="415382">
                <a:tc>
                  <a:txBody>
                    <a:bodyPr/>
                    <a:lstStyle/>
                    <a:p>
                      <a:pPr algn="ctr"/>
                      <a:r>
                        <a:rPr lang="en-US" sz="2200" dirty="0">
                          <a:solidFill>
                            <a:srgbClr val="000000"/>
                          </a:solidFill>
                          <a:latin typeface="Calibri"/>
                          <a:cs typeface="Calibri"/>
                        </a:rPr>
                        <a:t>1</a:t>
                      </a:r>
                    </a:p>
                  </a:txBody>
                  <a:tcPr marT="0" marB="0"/>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dirty="0">
                          <a:solidFill>
                            <a:srgbClr val="000000"/>
                          </a:solidFill>
                          <a:latin typeface="Calibri"/>
                          <a:cs typeface="Calibri"/>
                        </a:rPr>
                        <a:t>3</a:t>
                      </a:r>
                    </a:p>
                  </a:txBody>
                  <a:tcPr marT="0" marB="0"/>
                </a:tc>
                <a:extLst>
                  <a:ext uri="{0D108BD9-81ED-4DB2-BD59-A6C34878D82A}">
                    <a16:rowId xmlns:a16="http://schemas.microsoft.com/office/drawing/2014/main" val="10003"/>
                  </a:ext>
                </a:extLst>
              </a:tr>
            </a:tbl>
          </a:graphicData>
        </a:graphic>
      </p:graphicFrame>
      <p:sp>
        <p:nvSpPr>
          <p:cNvPr id="6" name="Slide Number Placeholder 5"/>
          <p:cNvSpPr>
            <a:spLocks noGrp="1"/>
          </p:cNvSpPr>
          <p:nvPr>
            <p:ph type="sldNum" sz="quarter" idx="12"/>
          </p:nvPr>
        </p:nvSpPr>
        <p:spPr/>
        <p:txBody>
          <a:bodyPr/>
          <a:lstStyle/>
          <a:p>
            <a:fld id="{65CC13EC-677E-384F-B278-2939878C589F}" type="slidenum">
              <a:rPr lang="en-US" smtClean="0"/>
              <a:t>9</a:t>
            </a:fld>
            <a:endParaRPr lang="en-US"/>
          </a:p>
        </p:txBody>
      </p:sp>
      <p:sp>
        <p:nvSpPr>
          <p:cNvPr id="30" name="TextBox 29"/>
          <p:cNvSpPr txBox="1"/>
          <p:nvPr/>
        </p:nvSpPr>
        <p:spPr>
          <a:xfrm>
            <a:off x="5014" y="25400"/>
            <a:ext cx="9265988" cy="553998"/>
          </a:xfrm>
          <a:prstGeom prst="rect">
            <a:avLst/>
          </a:prstGeom>
          <a:noFill/>
        </p:spPr>
        <p:txBody>
          <a:bodyPr wrap="square" rtlCol="0">
            <a:spAutoFit/>
          </a:bodyPr>
          <a:lstStyle/>
          <a:p>
            <a:pPr marL="274320" indent="-457200"/>
            <a:r>
              <a:rPr lang="en-US" sz="3000" kern="0" dirty="0">
                <a:solidFill>
                  <a:srgbClr val="000000"/>
                </a:solidFill>
                <a:latin typeface="Arial"/>
                <a:cs typeface="Arial"/>
              </a:rPr>
              <a:t>Generic Join: A WCO Algorithm (NPRR, 2013)</a:t>
            </a:r>
            <a:endParaRPr lang="en-US" sz="3000" b="1" dirty="0">
              <a:solidFill>
                <a:srgbClr val="B90000"/>
              </a:solidFill>
              <a:latin typeface="Arial"/>
              <a:cs typeface="Arial"/>
            </a:endParaRPr>
          </a:p>
        </p:txBody>
      </p:sp>
      <p:sp>
        <p:nvSpPr>
          <p:cNvPr id="32" name="Rounded Rectangle 31"/>
          <p:cNvSpPr/>
          <p:nvPr/>
        </p:nvSpPr>
        <p:spPr>
          <a:xfrm>
            <a:off x="7041481" y="886494"/>
            <a:ext cx="1818671" cy="426802"/>
          </a:xfrm>
          <a:prstGeom prst="roundRect">
            <a:avLst/>
          </a:prstGeom>
          <a:noFill/>
          <a:ln w="22225">
            <a:solidFill>
              <a:srgbClr val="8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Rectangle 35"/>
          <p:cNvSpPr/>
          <p:nvPr/>
        </p:nvSpPr>
        <p:spPr>
          <a:xfrm>
            <a:off x="2161560" y="679382"/>
            <a:ext cx="4033125" cy="1214435"/>
          </a:xfrm>
          <a:prstGeom prst="rect">
            <a:avLst/>
          </a:prstGeom>
        </p:spPr>
        <p:txBody>
          <a:bodyPr wrap="none">
            <a:spAutoFit/>
          </a:bodyPr>
          <a:lstStyle/>
          <a:p>
            <a:pPr algn="ctr">
              <a:lnSpc>
                <a:spcPct val="150000"/>
              </a:lnSpc>
            </a:pPr>
            <a:r>
              <a:rPr lang="en-US" sz="2500" u="sng" kern="0" dirty="0">
                <a:solidFill>
                  <a:srgbClr val="000000"/>
                </a:solidFill>
                <a:latin typeface="Arial"/>
                <a:cs typeface="Arial"/>
              </a:rPr>
              <a:t>Column/Q-Vertex-at-a-time</a:t>
            </a:r>
          </a:p>
          <a:p>
            <a:pPr algn="ctr">
              <a:lnSpc>
                <a:spcPct val="150000"/>
              </a:lnSpc>
            </a:pPr>
            <a:r>
              <a:rPr lang="en-US" sz="2500" kern="0" dirty="0">
                <a:solidFill>
                  <a:srgbClr val="000000"/>
                </a:solidFill>
                <a:latin typeface="Arial"/>
                <a:cs typeface="Arial"/>
              </a:rPr>
              <a:t>Order q-vertices: say: </a:t>
            </a:r>
            <a:r>
              <a:rPr lang="en-US" sz="2500" kern="0" dirty="0" err="1">
                <a:solidFill>
                  <a:srgbClr val="800000"/>
                </a:solidFill>
                <a:latin typeface="Arial"/>
                <a:cs typeface="Arial"/>
              </a:rPr>
              <a:t>a,b,c</a:t>
            </a:r>
            <a:r>
              <a:rPr lang="en-US" sz="2500" kern="0" dirty="0">
                <a:solidFill>
                  <a:srgbClr val="000000"/>
                </a:solidFill>
                <a:latin typeface="Arial"/>
                <a:cs typeface="Arial"/>
              </a:rPr>
              <a:t> </a:t>
            </a:r>
          </a:p>
        </p:txBody>
      </p:sp>
    </p:spTree>
    <p:custDataLst>
      <p:tags r:id="rId1"/>
    </p:custDataLst>
    <p:extLst>
      <p:ext uri="{BB962C8B-B14F-4D97-AF65-F5344CB8AC3E}">
        <p14:creationId xmlns:p14="http://schemas.microsoft.com/office/powerpoint/2010/main" val="202459210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10" grpId="0"/>
      <p:bldP spid="34"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10.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11.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12.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13.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14.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15.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16.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17.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18.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19.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2.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20.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21.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22.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23.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24.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25.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26.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27.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28.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29.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3.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30.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31.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32.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33.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34.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35.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36.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37.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38.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39.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4.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40.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41.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42.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43.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44.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45.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46.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47.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5.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6.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7.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8.xml><?xml version="1.0" encoding="utf-8"?>
<p:tagLst xmlns:a="http://schemas.openxmlformats.org/drawingml/2006/main" xmlns:r="http://schemas.openxmlformats.org/officeDocument/2006/relationships" xmlns:p="http://schemas.openxmlformats.org/presentationml/2006/main">
  <p:tag name="TIMING" val="|9.5|0.5|8|6.3|7.6|0.5|73.2|8|8.2|22.9"/>
</p:tagLst>
</file>

<file path=ppt/tags/tag9.xml><?xml version="1.0" encoding="utf-8"?>
<p:tagLst xmlns:a="http://schemas.openxmlformats.org/drawingml/2006/main" xmlns:r="http://schemas.openxmlformats.org/officeDocument/2006/relationships" xmlns:p="http://schemas.openxmlformats.org/presentationml/2006/main">
  <p:tag name="TIMING" val="|9.5|0.5|8|6.3|7.6|0.5|73.2|8|8.2|22.9"/>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22225">
          <a:solidFill>
            <a:schemeClr val="tx1"/>
          </a:solidFill>
          <a:prstDash val="dash"/>
          <a:tailEnd type="arrow"/>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a:solidFill>
            <a:schemeClr val="tx1"/>
          </a:solidFill>
          <a:tailEnd type="arrow"/>
        </a:ln>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81658</TotalTime>
  <Words>5304</Words>
  <Application>Microsoft Macintosh PowerPoint</Application>
  <PresentationFormat>On-screen Show (4:3)</PresentationFormat>
  <Paragraphs>2240</Paragraphs>
  <Slides>49</Slides>
  <Notes>49</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49</vt:i4>
      </vt:variant>
    </vt:vector>
  </HeadingPairs>
  <TitlesOfParts>
    <vt:vector size="58" baseType="lpstr">
      <vt:lpstr>Arial</vt:lpstr>
      <vt:lpstr>Calibri</vt:lpstr>
      <vt:lpstr>Consolas</vt:lpstr>
      <vt:lpstr>Helvetica</vt:lpstr>
      <vt:lpstr>Lucida Sans Unicode</vt:lpstr>
      <vt:lpstr>Trebuchet MS</vt:lpstr>
      <vt:lpstr>Wingdings</vt:lpstr>
      <vt:lpstr>Office Theme</vt:lpstr>
      <vt:lpstr>Equation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Stanford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Semih Salihoglu</dc:creator>
  <cp:lastModifiedBy>Semih Salihoglu</cp:lastModifiedBy>
  <cp:revision>6010</cp:revision>
  <cp:lastPrinted>2019-09-19T01:25:44Z</cp:lastPrinted>
  <dcterms:created xsi:type="dcterms:W3CDTF">2017-03-06T20:01:57Z</dcterms:created>
  <dcterms:modified xsi:type="dcterms:W3CDTF">2024-07-08T20:34:37Z</dcterms:modified>
</cp:coreProperties>
</file>

<file path=docProps/thumbnail.jpeg>
</file>